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40"/>
  </p:notesMasterIdLst>
  <p:sldIdLst>
    <p:sldId id="259" r:id="rId4"/>
    <p:sldId id="258" r:id="rId5"/>
    <p:sldId id="305" r:id="rId6"/>
    <p:sldId id="307" r:id="rId7"/>
    <p:sldId id="308" r:id="rId8"/>
    <p:sldId id="317" r:id="rId9"/>
    <p:sldId id="260" r:id="rId10"/>
    <p:sldId id="314" r:id="rId11"/>
    <p:sldId id="313" r:id="rId12"/>
    <p:sldId id="271" r:id="rId13"/>
    <p:sldId id="268" r:id="rId14"/>
    <p:sldId id="269" r:id="rId15"/>
    <p:sldId id="321" r:id="rId16"/>
    <p:sldId id="270" r:id="rId17"/>
    <p:sldId id="272" r:id="rId18"/>
    <p:sldId id="273" r:id="rId19"/>
    <p:sldId id="309" r:id="rId20"/>
    <p:sldId id="274" r:id="rId21"/>
    <p:sldId id="318" r:id="rId22"/>
    <p:sldId id="310" r:id="rId23"/>
    <p:sldId id="304" r:id="rId24"/>
    <p:sldId id="316" r:id="rId25"/>
    <p:sldId id="283" r:id="rId26"/>
    <p:sldId id="284" r:id="rId27"/>
    <p:sldId id="277" r:id="rId28"/>
    <p:sldId id="312" r:id="rId29"/>
    <p:sldId id="315" r:id="rId30"/>
    <p:sldId id="280" r:id="rId31"/>
    <p:sldId id="285" r:id="rId32"/>
    <p:sldId id="286" r:id="rId33"/>
    <p:sldId id="319" r:id="rId34"/>
    <p:sldId id="320" r:id="rId35"/>
    <p:sldId id="299" r:id="rId36"/>
    <p:sldId id="303" r:id="rId37"/>
    <p:sldId id="301" r:id="rId38"/>
    <p:sldId id="302"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6600"/>
    <a:srgbClr val="FF9933"/>
    <a:srgbClr val="EBF3F9"/>
    <a:srgbClr val="E6C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4" autoAdjust="0"/>
    <p:restoredTop sz="81758" autoAdjust="0"/>
  </p:normalViewPr>
  <p:slideViewPr>
    <p:cSldViewPr snapToGrid="0">
      <p:cViewPr varScale="1">
        <p:scale>
          <a:sx n="106" d="100"/>
          <a:sy n="106" d="100"/>
        </p:scale>
        <p:origin x="2192" y="176"/>
      </p:cViewPr>
      <p:guideLst>
        <p:guide orient="horz" pos="2160"/>
        <p:guide pos="2880"/>
      </p:guideLst>
    </p:cSldViewPr>
  </p:slideViewPr>
  <p:notesTextViewPr>
    <p:cViewPr>
      <p:scale>
        <a:sx n="1" d="1"/>
        <a:sy n="1" d="1"/>
      </p:scale>
      <p:origin x="0" y="0"/>
    </p:cViewPr>
  </p:notesTextViewPr>
  <p:sorterViewPr>
    <p:cViewPr>
      <p:scale>
        <a:sx n="112" d="100"/>
        <a:sy n="11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653915656845202E-2"/>
          <c:y val="8.7817413443166598E-2"/>
          <c:w val="0.54061306399741005"/>
          <c:h val="0.82352411148786897"/>
        </c:manualLayout>
      </c:layout>
      <c:pieChart>
        <c:varyColors val="1"/>
        <c:ser>
          <c:idx val="0"/>
          <c:order val="0"/>
          <c:tx>
            <c:strRef>
              <c:f>Sheet1!$B$1</c:f>
              <c:strCache>
                <c:ptCount val="1"/>
                <c:pt idx="0">
                  <c:v>Column1</c:v>
                </c:pt>
              </c:strCache>
            </c:strRef>
          </c:tx>
          <c:cat>
            <c:strRef>
              <c:f>Sheet1!$A$2:$A$6</c:f>
              <c:strCache>
                <c:ptCount val="5"/>
                <c:pt idx="0">
                  <c:v>Earthquakes</c:v>
                </c:pt>
                <c:pt idx="1">
                  <c:v>Landslides</c:v>
                </c:pt>
                <c:pt idx="2">
                  <c:v>Volcanoes</c:v>
                </c:pt>
                <c:pt idx="3">
                  <c:v>Impacts</c:v>
                </c:pt>
                <c:pt idx="4">
                  <c:v>Meteotsunami</c:v>
                </c:pt>
              </c:strCache>
            </c:strRef>
          </c:cat>
          <c:val>
            <c:numRef>
              <c:f>Sheet1!$B$2:$B$6</c:f>
              <c:numCache>
                <c:formatCode>General</c:formatCode>
                <c:ptCount val="5"/>
                <c:pt idx="0">
                  <c:v>8.7000000000000011</c:v>
                </c:pt>
                <c:pt idx="1">
                  <c:v>0.4</c:v>
                </c:pt>
                <c:pt idx="2">
                  <c:v>0.5</c:v>
                </c:pt>
                <c:pt idx="3">
                  <c:v>0.1</c:v>
                </c:pt>
                <c:pt idx="4">
                  <c:v>0.3</c:v>
                </c:pt>
              </c:numCache>
            </c:numRef>
          </c:val>
          <c:extLst>
            <c:ext xmlns:c16="http://schemas.microsoft.com/office/drawing/2014/chart" uri="{C3380CC4-5D6E-409C-BE32-E72D297353CC}">
              <c16:uniqueId val="{00000000-F36C-4B48-BB8B-852002E97F9D}"/>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368664-0A98-4811-9575-F81D29FB2D39}" type="doc">
      <dgm:prSet loTypeId="urn:microsoft.com/office/officeart/2005/8/layout/hProcess9" loCatId="process" qsTypeId="urn:microsoft.com/office/officeart/2005/8/quickstyle/simple1" qsCatId="simple" csTypeId="urn:microsoft.com/office/officeart/2005/8/colors/colorful1#12" csCatId="colorful" phldr="1"/>
      <dgm:spPr/>
    </dgm:pt>
    <dgm:pt modelId="{605AF165-FD9C-4834-BBDB-2A84C7BFF636}">
      <dgm:prSet phldrT="[Text]"/>
      <dgm:spPr/>
      <dgm:t>
        <a:bodyPr/>
        <a:lstStyle/>
        <a:p>
          <a:r>
            <a:rPr lang="en-US" dirty="0"/>
            <a:t>Situation</a:t>
          </a:r>
        </a:p>
      </dgm:t>
    </dgm:pt>
    <dgm:pt modelId="{E6304427-D5C2-416A-A2A7-FCC17793A761}" type="parTrans" cxnId="{5211A29E-FA8C-47B4-9F1E-15D4E9DE1AA2}">
      <dgm:prSet/>
      <dgm:spPr/>
      <dgm:t>
        <a:bodyPr/>
        <a:lstStyle/>
        <a:p>
          <a:endParaRPr lang="en-US"/>
        </a:p>
      </dgm:t>
    </dgm:pt>
    <dgm:pt modelId="{6810E23E-7ABE-4EB2-801C-92AD652B8D4C}" type="sibTrans" cxnId="{5211A29E-FA8C-47B4-9F1E-15D4E9DE1AA2}">
      <dgm:prSet/>
      <dgm:spPr/>
      <dgm:t>
        <a:bodyPr/>
        <a:lstStyle/>
        <a:p>
          <a:endParaRPr lang="en-US"/>
        </a:p>
      </dgm:t>
    </dgm:pt>
    <dgm:pt modelId="{859224FF-72E0-4FC4-9FDD-13650B719E65}">
      <dgm:prSet phldrT="[Text]"/>
      <dgm:spPr/>
      <dgm:t>
        <a:bodyPr/>
        <a:lstStyle/>
        <a:p>
          <a:r>
            <a:rPr lang="en-US" dirty="0"/>
            <a:t>Ability</a:t>
          </a:r>
        </a:p>
      </dgm:t>
    </dgm:pt>
    <dgm:pt modelId="{DCACAF37-C273-4269-8FCD-EBF413E8F953}" type="parTrans" cxnId="{FEEA9712-2476-4EDA-BD52-9F70CD86CDC2}">
      <dgm:prSet/>
      <dgm:spPr/>
      <dgm:t>
        <a:bodyPr/>
        <a:lstStyle/>
        <a:p>
          <a:endParaRPr lang="en-US"/>
        </a:p>
      </dgm:t>
    </dgm:pt>
    <dgm:pt modelId="{B1545BE5-EC54-43B0-85B6-7BC23B733AAA}" type="sibTrans" cxnId="{FEEA9712-2476-4EDA-BD52-9F70CD86CDC2}">
      <dgm:prSet/>
      <dgm:spPr/>
      <dgm:t>
        <a:bodyPr/>
        <a:lstStyle/>
        <a:p>
          <a:endParaRPr lang="en-US"/>
        </a:p>
      </dgm:t>
    </dgm:pt>
    <dgm:pt modelId="{F34B7E1F-0902-4EAE-9A8E-1F1CDE030233}">
      <dgm:prSet phldrT="[Text]"/>
      <dgm:spPr/>
      <dgm:t>
        <a:bodyPr/>
        <a:lstStyle/>
        <a:p>
          <a:r>
            <a:rPr lang="en-US" dirty="0"/>
            <a:t>Distance</a:t>
          </a:r>
        </a:p>
      </dgm:t>
    </dgm:pt>
    <dgm:pt modelId="{1E5FF34C-CCB3-4C5B-B976-6CC5D2EC4FEB}" type="parTrans" cxnId="{D4884AA6-294D-4C53-A7C4-A22D74166DFE}">
      <dgm:prSet/>
      <dgm:spPr/>
      <dgm:t>
        <a:bodyPr/>
        <a:lstStyle/>
        <a:p>
          <a:endParaRPr lang="en-US"/>
        </a:p>
      </dgm:t>
    </dgm:pt>
    <dgm:pt modelId="{C3CDD75C-C2D9-4F39-8D85-E1E1F44AB1C3}" type="sibTrans" cxnId="{D4884AA6-294D-4C53-A7C4-A22D74166DFE}">
      <dgm:prSet/>
      <dgm:spPr/>
      <dgm:t>
        <a:bodyPr/>
        <a:lstStyle/>
        <a:p>
          <a:endParaRPr lang="en-US"/>
        </a:p>
      </dgm:t>
    </dgm:pt>
    <dgm:pt modelId="{8BF99C26-A3A5-4253-9A9A-66BAB8CC2703}">
      <dgm:prSet phldrT="[Text]"/>
      <dgm:spPr/>
      <dgm:t>
        <a:bodyPr/>
        <a:lstStyle/>
        <a:p>
          <a:r>
            <a:rPr lang="en-US" dirty="0"/>
            <a:t>Time</a:t>
          </a:r>
        </a:p>
      </dgm:t>
    </dgm:pt>
    <dgm:pt modelId="{18A09F52-97C4-42BE-ABD5-348C3236A6CF}" type="parTrans" cxnId="{B5274296-862E-4BE6-AED3-3699222E56D4}">
      <dgm:prSet/>
      <dgm:spPr/>
      <dgm:t>
        <a:bodyPr/>
        <a:lstStyle/>
        <a:p>
          <a:endParaRPr lang="en-US"/>
        </a:p>
      </dgm:t>
    </dgm:pt>
    <dgm:pt modelId="{7D852CCE-4435-4AC3-B15F-3797FCAB3D70}" type="sibTrans" cxnId="{B5274296-862E-4BE6-AED3-3699222E56D4}">
      <dgm:prSet/>
      <dgm:spPr/>
      <dgm:t>
        <a:bodyPr/>
        <a:lstStyle/>
        <a:p>
          <a:endParaRPr lang="en-US"/>
        </a:p>
      </dgm:t>
    </dgm:pt>
    <dgm:pt modelId="{F70BBFFE-B86E-4254-A93C-185EBA51E6DE}" type="pres">
      <dgm:prSet presAssocID="{A5368664-0A98-4811-9575-F81D29FB2D39}" presName="CompostProcess" presStyleCnt="0">
        <dgm:presLayoutVars>
          <dgm:dir/>
          <dgm:resizeHandles val="exact"/>
        </dgm:presLayoutVars>
      </dgm:prSet>
      <dgm:spPr/>
    </dgm:pt>
    <dgm:pt modelId="{974250CD-B84A-4872-8BE3-A3FA2655C6FD}" type="pres">
      <dgm:prSet presAssocID="{A5368664-0A98-4811-9575-F81D29FB2D39}" presName="arrow" presStyleLbl="bgShp" presStyleIdx="0" presStyleCnt="1" custScaleX="117647"/>
      <dgm:spPr/>
    </dgm:pt>
    <dgm:pt modelId="{1478655A-D5C5-470D-8691-DADCE4A22602}" type="pres">
      <dgm:prSet presAssocID="{A5368664-0A98-4811-9575-F81D29FB2D39}" presName="linearProcess" presStyleCnt="0"/>
      <dgm:spPr/>
    </dgm:pt>
    <dgm:pt modelId="{15B46D1C-CCAB-45D0-9548-D4EB1F2BF48A}" type="pres">
      <dgm:prSet presAssocID="{605AF165-FD9C-4834-BBDB-2A84C7BFF636}" presName="textNode" presStyleLbl="node1" presStyleIdx="0" presStyleCnt="4">
        <dgm:presLayoutVars>
          <dgm:bulletEnabled val="1"/>
        </dgm:presLayoutVars>
      </dgm:prSet>
      <dgm:spPr/>
    </dgm:pt>
    <dgm:pt modelId="{89E5A2C8-1A6D-4DB4-B338-AAC8C9E0B81C}" type="pres">
      <dgm:prSet presAssocID="{6810E23E-7ABE-4EB2-801C-92AD652B8D4C}" presName="sibTrans" presStyleCnt="0"/>
      <dgm:spPr/>
    </dgm:pt>
    <dgm:pt modelId="{EC5A882A-3870-4ED8-86F7-E621031768BA}" type="pres">
      <dgm:prSet presAssocID="{859224FF-72E0-4FC4-9FDD-13650B719E65}" presName="textNode" presStyleLbl="node1" presStyleIdx="1" presStyleCnt="4">
        <dgm:presLayoutVars>
          <dgm:bulletEnabled val="1"/>
        </dgm:presLayoutVars>
      </dgm:prSet>
      <dgm:spPr/>
    </dgm:pt>
    <dgm:pt modelId="{4399CD9E-FDAC-4912-BA68-61E50929E0D5}" type="pres">
      <dgm:prSet presAssocID="{B1545BE5-EC54-43B0-85B6-7BC23B733AAA}" presName="sibTrans" presStyleCnt="0"/>
      <dgm:spPr/>
    </dgm:pt>
    <dgm:pt modelId="{C873A9BD-D8D8-4D33-A13E-4AE7F3652E71}" type="pres">
      <dgm:prSet presAssocID="{8BF99C26-A3A5-4253-9A9A-66BAB8CC2703}" presName="textNode" presStyleLbl="node1" presStyleIdx="2" presStyleCnt="4">
        <dgm:presLayoutVars>
          <dgm:bulletEnabled val="1"/>
        </dgm:presLayoutVars>
      </dgm:prSet>
      <dgm:spPr/>
    </dgm:pt>
    <dgm:pt modelId="{646040DA-E6EB-4C61-837B-2DF5E3C04AA2}" type="pres">
      <dgm:prSet presAssocID="{7D852CCE-4435-4AC3-B15F-3797FCAB3D70}" presName="sibTrans" presStyleCnt="0"/>
      <dgm:spPr/>
    </dgm:pt>
    <dgm:pt modelId="{DB38A710-37BC-48D2-ACE3-45A0F4BB5045}" type="pres">
      <dgm:prSet presAssocID="{F34B7E1F-0902-4EAE-9A8E-1F1CDE030233}" presName="textNode" presStyleLbl="node1" presStyleIdx="3" presStyleCnt="4">
        <dgm:presLayoutVars>
          <dgm:bulletEnabled val="1"/>
        </dgm:presLayoutVars>
      </dgm:prSet>
      <dgm:spPr/>
    </dgm:pt>
  </dgm:ptLst>
  <dgm:cxnLst>
    <dgm:cxn modelId="{FEEA9712-2476-4EDA-BD52-9F70CD86CDC2}" srcId="{A5368664-0A98-4811-9575-F81D29FB2D39}" destId="{859224FF-72E0-4FC4-9FDD-13650B719E65}" srcOrd="1" destOrd="0" parTransId="{DCACAF37-C273-4269-8FCD-EBF413E8F953}" sibTransId="{B1545BE5-EC54-43B0-85B6-7BC23B733AAA}"/>
    <dgm:cxn modelId="{3E03A344-5F2A-43EE-BE5F-0DA9C4D887BC}" type="presOf" srcId="{8BF99C26-A3A5-4253-9A9A-66BAB8CC2703}" destId="{C873A9BD-D8D8-4D33-A13E-4AE7F3652E71}" srcOrd="0" destOrd="0" presId="urn:microsoft.com/office/officeart/2005/8/layout/hProcess9"/>
    <dgm:cxn modelId="{C868AB56-8386-43F0-B25F-3E8817B691B8}" type="presOf" srcId="{859224FF-72E0-4FC4-9FDD-13650B719E65}" destId="{EC5A882A-3870-4ED8-86F7-E621031768BA}" srcOrd="0" destOrd="0" presId="urn:microsoft.com/office/officeart/2005/8/layout/hProcess9"/>
    <dgm:cxn modelId="{EC29A25B-8CED-43C8-A1DA-D4030706FE64}" type="presOf" srcId="{F34B7E1F-0902-4EAE-9A8E-1F1CDE030233}" destId="{DB38A710-37BC-48D2-ACE3-45A0F4BB5045}" srcOrd="0" destOrd="0" presId="urn:microsoft.com/office/officeart/2005/8/layout/hProcess9"/>
    <dgm:cxn modelId="{B5274296-862E-4BE6-AED3-3699222E56D4}" srcId="{A5368664-0A98-4811-9575-F81D29FB2D39}" destId="{8BF99C26-A3A5-4253-9A9A-66BAB8CC2703}" srcOrd="2" destOrd="0" parTransId="{18A09F52-97C4-42BE-ABD5-348C3236A6CF}" sibTransId="{7D852CCE-4435-4AC3-B15F-3797FCAB3D70}"/>
    <dgm:cxn modelId="{5211A29E-FA8C-47B4-9F1E-15D4E9DE1AA2}" srcId="{A5368664-0A98-4811-9575-F81D29FB2D39}" destId="{605AF165-FD9C-4834-BBDB-2A84C7BFF636}" srcOrd="0" destOrd="0" parTransId="{E6304427-D5C2-416A-A2A7-FCC17793A761}" sibTransId="{6810E23E-7ABE-4EB2-801C-92AD652B8D4C}"/>
    <dgm:cxn modelId="{D4884AA6-294D-4C53-A7C4-A22D74166DFE}" srcId="{A5368664-0A98-4811-9575-F81D29FB2D39}" destId="{F34B7E1F-0902-4EAE-9A8E-1F1CDE030233}" srcOrd="3" destOrd="0" parTransId="{1E5FF34C-CCB3-4C5B-B976-6CC5D2EC4FEB}" sibTransId="{C3CDD75C-C2D9-4F39-8D85-E1E1F44AB1C3}"/>
    <dgm:cxn modelId="{9AF739C3-ACEE-4227-BCAC-E09ED157DF13}" type="presOf" srcId="{605AF165-FD9C-4834-BBDB-2A84C7BFF636}" destId="{15B46D1C-CCAB-45D0-9548-D4EB1F2BF48A}" srcOrd="0" destOrd="0" presId="urn:microsoft.com/office/officeart/2005/8/layout/hProcess9"/>
    <dgm:cxn modelId="{69E354D2-B329-412E-855B-801CFC32BEFF}" type="presOf" srcId="{A5368664-0A98-4811-9575-F81D29FB2D39}" destId="{F70BBFFE-B86E-4254-A93C-185EBA51E6DE}" srcOrd="0" destOrd="0" presId="urn:microsoft.com/office/officeart/2005/8/layout/hProcess9"/>
    <dgm:cxn modelId="{F1209E9F-CCFC-4CE3-8384-9E8480504D65}" type="presParOf" srcId="{F70BBFFE-B86E-4254-A93C-185EBA51E6DE}" destId="{974250CD-B84A-4872-8BE3-A3FA2655C6FD}" srcOrd="0" destOrd="0" presId="urn:microsoft.com/office/officeart/2005/8/layout/hProcess9"/>
    <dgm:cxn modelId="{4FECCA07-ABF2-4B0A-B9F0-235DD89CC55F}" type="presParOf" srcId="{F70BBFFE-B86E-4254-A93C-185EBA51E6DE}" destId="{1478655A-D5C5-470D-8691-DADCE4A22602}" srcOrd="1" destOrd="0" presId="urn:microsoft.com/office/officeart/2005/8/layout/hProcess9"/>
    <dgm:cxn modelId="{D9209AC3-60E1-49D1-BB2B-948A525836B5}" type="presParOf" srcId="{1478655A-D5C5-470D-8691-DADCE4A22602}" destId="{15B46D1C-CCAB-45D0-9548-D4EB1F2BF48A}" srcOrd="0" destOrd="0" presId="urn:microsoft.com/office/officeart/2005/8/layout/hProcess9"/>
    <dgm:cxn modelId="{649CC6BE-4424-4F9E-8A04-83891EE76CC7}" type="presParOf" srcId="{1478655A-D5C5-470D-8691-DADCE4A22602}" destId="{89E5A2C8-1A6D-4DB4-B338-AAC8C9E0B81C}" srcOrd="1" destOrd="0" presId="urn:microsoft.com/office/officeart/2005/8/layout/hProcess9"/>
    <dgm:cxn modelId="{5203ED96-DD38-4EF3-8D50-15E01DE09242}" type="presParOf" srcId="{1478655A-D5C5-470D-8691-DADCE4A22602}" destId="{EC5A882A-3870-4ED8-86F7-E621031768BA}" srcOrd="2" destOrd="0" presId="urn:microsoft.com/office/officeart/2005/8/layout/hProcess9"/>
    <dgm:cxn modelId="{D9DFF40A-5E0F-441C-9A64-6B681A360052}" type="presParOf" srcId="{1478655A-D5C5-470D-8691-DADCE4A22602}" destId="{4399CD9E-FDAC-4912-BA68-61E50929E0D5}" srcOrd="3" destOrd="0" presId="urn:microsoft.com/office/officeart/2005/8/layout/hProcess9"/>
    <dgm:cxn modelId="{3FDBCA37-4A91-4AA1-A1C3-D2A1C400CC05}" type="presParOf" srcId="{1478655A-D5C5-470D-8691-DADCE4A22602}" destId="{C873A9BD-D8D8-4D33-A13E-4AE7F3652E71}" srcOrd="4" destOrd="0" presId="urn:microsoft.com/office/officeart/2005/8/layout/hProcess9"/>
    <dgm:cxn modelId="{14CDF376-5F8C-40E5-82D1-164F7AE37F77}" type="presParOf" srcId="{1478655A-D5C5-470D-8691-DADCE4A22602}" destId="{646040DA-E6EB-4C61-837B-2DF5E3C04AA2}" srcOrd="5" destOrd="0" presId="urn:microsoft.com/office/officeart/2005/8/layout/hProcess9"/>
    <dgm:cxn modelId="{112FC97E-7E03-4280-B18A-23EEEA65D00B}" type="presParOf" srcId="{1478655A-D5C5-470D-8691-DADCE4A22602}" destId="{DB38A710-37BC-48D2-ACE3-45A0F4BB5045}" srcOrd="6"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566C808-89AA-4EA7-86FD-10881CCC5B1C}" type="doc">
      <dgm:prSet loTypeId="urn:microsoft.com/office/officeart/2005/8/layout/process1" loCatId="process" qsTypeId="urn:microsoft.com/office/officeart/2005/8/quickstyle/simple1" qsCatId="simple" csTypeId="urn:microsoft.com/office/officeart/2005/8/colors/colorful1#11" csCatId="colorful" phldr="1"/>
      <dgm:spPr/>
    </dgm:pt>
    <dgm:pt modelId="{1D5CFDC6-0341-469C-9E25-95034B028BBD}">
      <dgm:prSet phldrT="[Text]" custT="1"/>
      <dgm:spPr/>
      <dgm:t>
        <a:bodyPr/>
        <a:lstStyle/>
        <a:p>
          <a:r>
            <a:rPr lang="en-US" sz="2800" b="1" dirty="0"/>
            <a:t>Go On Foot</a:t>
          </a:r>
        </a:p>
      </dgm:t>
    </dgm:pt>
    <dgm:pt modelId="{BFD9D564-9C91-47D0-B5CA-539EFBB03C4B}" type="parTrans" cxnId="{E5680C30-42E8-4805-9F3E-CB0E068838ED}">
      <dgm:prSet/>
      <dgm:spPr/>
      <dgm:t>
        <a:bodyPr/>
        <a:lstStyle/>
        <a:p>
          <a:endParaRPr lang="en-US"/>
        </a:p>
      </dgm:t>
    </dgm:pt>
    <dgm:pt modelId="{ADEAD6A3-3842-4EFA-A036-14715A4263DE}" type="sibTrans" cxnId="{E5680C30-42E8-4805-9F3E-CB0E068838ED}">
      <dgm:prSet/>
      <dgm:spPr/>
      <dgm:t>
        <a:bodyPr/>
        <a:lstStyle/>
        <a:p>
          <a:endParaRPr lang="en-US"/>
        </a:p>
      </dgm:t>
    </dgm:pt>
    <dgm:pt modelId="{D7A0BD6E-984B-4354-AD44-55B735885E84}">
      <dgm:prSet phldrT="[Text]" custT="1"/>
      <dgm:spPr/>
      <dgm:t>
        <a:bodyPr/>
        <a:lstStyle/>
        <a:p>
          <a:r>
            <a:rPr lang="en-US" sz="2800" b="1" dirty="0"/>
            <a:t>Assist Others</a:t>
          </a:r>
        </a:p>
      </dgm:t>
    </dgm:pt>
    <dgm:pt modelId="{C83574F0-4CD7-44D5-A3B6-F6D30FCBD5F5}" type="parTrans" cxnId="{87122D1D-F869-4427-B68D-8FC4F71DA0D9}">
      <dgm:prSet/>
      <dgm:spPr/>
      <dgm:t>
        <a:bodyPr/>
        <a:lstStyle/>
        <a:p>
          <a:endParaRPr lang="en-US"/>
        </a:p>
      </dgm:t>
    </dgm:pt>
    <dgm:pt modelId="{99F4122D-574E-49EE-8AD4-6298CF79FB7A}" type="sibTrans" cxnId="{87122D1D-F869-4427-B68D-8FC4F71DA0D9}">
      <dgm:prSet/>
      <dgm:spPr/>
      <dgm:t>
        <a:bodyPr/>
        <a:lstStyle/>
        <a:p>
          <a:endParaRPr lang="en-US"/>
        </a:p>
      </dgm:t>
    </dgm:pt>
    <dgm:pt modelId="{2D69AB14-60CE-4FD1-92A7-990C13C67406}">
      <dgm:prSet phldrT="[Text]" custT="1"/>
      <dgm:spPr/>
      <dgm:t>
        <a:bodyPr/>
        <a:lstStyle/>
        <a:p>
          <a:r>
            <a:rPr lang="en-US" sz="2800" b="1" dirty="0"/>
            <a:t>Consider Options</a:t>
          </a:r>
        </a:p>
      </dgm:t>
    </dgm:pt>
    <dgm:pt modelId="{C59BEAF8-379D-4EA8-B0C7-403CEDC162C9}" type="parTrans" cxnId="{18F25702-AD63-489E-804D-5239C14C3488}">
      <dgm:prSet/>
      <dgm:spPr/>
      <dgm:t>
        <a:bodyPr/>
        <a:lstStyle/>
        <a:p>
          <a:endParaRPr lang="en-US"/>
        </a:p>
      </dgm:t>
    </dgm:pt>
    <dgm:pt modelId="{92C97895-0FC9-4ED3-935C-00FBDA0C4A64}" type="sibTrans" cxnId="{18F25702-AD63-489E-804D-5239C14C3488}">
      <dgm:prSet/>
      <dgm:spPr/>
      <dgm:t>
        <a:bodyPr/>
        <a:lstStyle/>
        <a:p>
          <a:endParaRPr lang="en-US"/>
        </a:p>
      </dgm:t>
    </dgm:pt>
    <dgm:pt modelId="{358A2ED0-8A39-4CEE-8E37-A1DE6E038DAC}" type="pres">
      <dgm:prSet presAssocID="{B566C808-89AA-4EA7-86FD-10881CCC5B1C}" presName="Name0" presStyleCnt="0">
        <dgm:presLayoutVars>
          <dgm:dir/>
          <dgm:resizeHandles val="exact"/>
        </dgm:presLayoutVars>
      </dgm:prSet>
      <dgm:spPr/>
    </dgm:pt>
    <dgm:pt modelId="{7FA83B54-A144-4358-B3D0-F8B631293139}" type="pres">
      <dgm:prSet presAssocID="{1D5CFDC6-0341-469C-9E25-95034B028BBD}" presName="node" presStyleLbl="node1" presStyleIdx="0" presStyleCnt="3">
        <dgm:presLayoutVars>
          <dgm:bulletEnabled val="1"/>
        </dgm:presLayoutVars>
      </dgm:prSet>
      <dgm:spPr/>
    </dgm:pt>
    <dgm:pt modelId="{B7AACCCA-B0B3-4A31-AA70-5815308FE84D}" type="pres">
      <dgm:prSet presAssocID="{ADEAD6A3-3842-4EFA-A036-14715A4263DE}" presName="sibTrans" presStyleLbl="sibTrans2D1" presStyleIdx="0" presStyleCnt="2"/>
      <dgm:spPr/>
    </dgm:pt>
    <dgm:pt modelId="{E3D0BC08-8394-47AB-A498-A1B51D6EFC7A}" type="pres">
      <dgm:prSet presAssocID="{ADEAD6A3-3842-4EFA-A036-14715A4263DE}" presName="connectorText" presStyleLbl="sibTrans2D1" presStyleIdx="0" presStyleCnt="2"/>
      <dgm:spPr/>
    </dgm:pt>
    <dgm:pt modelId="{130D8921-F6E7-4E8A-A012-69FAFD3D8B28}" type="pres">
      <dgm:prSet presAssocID="{D7A0BD6E-984B-4354-AD44-55B735885E84}" presName="node" presStyleLbl="node1" presStyleIdx="1" presStyleCnt="3">
        <dgm:presLayoutVars>
          <dgm:bulletEnabled val="1"/>
        </dgm:presLayoutVars>
      </dgm:prSet>
      <dgm:spPr/>
    </dgm:pt>
    <dgm:pt modelId="{7A5B8E67-1F3C-4023-B058-E88C5F760B50}" type="pres">
      <dgm:prSet presAssocID="{99F4122D-574E-49EE-8AD4-6298CF79FB7A}" presName="sibTrans" presStyleLbl="sibTrans2D1" presStyleIdx="1" presStyleCnt="2"/>
      <dgm:spPr/>
    </dgm:pt>
    <dgm:pt modelId="{88CB2FE1-FB32-4A93-98B6-28113102BB65}" type="pres">
      <dgm:prSet presAssocID="{99F4122D-574E-49EE-8AD4-6298CF79FB7A}" presName="connectorText" presStyleLbl="sibTrans2D1" presStyleIdx="1" presStyleCnt="2"/>
      <dgm:spPr/>
    </dgm:pt>
    <dgm:pt modelId="{0827987E-E087-41E2-A91D-B9C4324D414C}" type="pres">
      <dgm:prSet presAssocID="{2D69AB14-60CE-4FD1-92A7-990C13C67406}" presName="node" presStyleLbl="node1" presStyleIdx="2" presStyleCnt="3">
        <dgm:presLayoutVars>
          <dgm:bulletEnabled val="1"/>
        </dgm:presLayoutVars>
      </dgm:prSet>
      <dgm:spPr/>
    </dgm:pt>
  </dgm:ptLst>
  <dgm:cxnLst>
    <dgm:cxn modelId="{18F25702-AD63-489E-804D-5239C14C3488}" srcId="{B566C808-89AA-4EA7-86FD-10881CCC5B1C}" destId="{2D69AB14-60CE-4FD1-92A7-990C13C67406}" srcOrd="2" destOrd="0" parTransId="{C59BEAF8-379D-4EA8-B0C7-403CEDC162C9}" sibTransId="{92C97895-0FC9-4ED3-935C-00FBDA0C4A64}"/>
    <dgm:cxn modelId="{87122D1D-F869-4427-B68D-8FC4F71DA0D9}" srcId="{B566C808-89AA-4EA7-86FD-10881CCC5B1C}" destId="{D7A0BD6E-984B-4354-AD44-55B735885E84}" srcOrd="1" destOrd="0" parTransId="{C83574F0-4CD7-44D5-A3B6-F6D30FCBD5F5}" sibTransId="{99F4122D-574E-49EE-8AD4-6298CF79FB7A}"/>
    <dgm:cxn modelId="{E5680C30-42E8-4805-9F3E-CB0E068838ED}" srcId="{B566C808-89AA-4EA7-86FD-10881CCC5B1C}" destId="{1D5CFDC6-0341-469C-9E25-95034B028BBD}" srcOrd="0" destOrd="0" parTransId="{BFD9D564-9C91-47D0-B5CA-539EFBB03C4B}" sibTransId="{ADEAD6A3-3842-4EFA-A036-14715A4263DE}"/>
    <dgm:cxn modelId="{A3C6CE81-E69A-4EDD-B4D8-368FEC2C80FC}" type="presOf" srcId="{99F4122D-574E-49EE-8AD4-6298CF79FB7A}" destId="{88CB2FE1-FB32-4A93-98B6-28113102BB65}" srcOrd="1" destOrd="0" presId="urn:microsoft.com/office/officeart/2005/8/layout/process1"/>
    <dgm:cxn modelId="{B3399C85-5D8A-4AE9-9D76-3B5A175409B1}" type="presOf" srcId="{2D69AB14-60CE-4FD1-92A7-990C13C67406}" destId="{0827987E-E087-41E2-A91D-B9C4324D414C}" srcOrd="0" destOrd="0" presId="urn:microsoft.com/office/officeart/2005/8/layout/process1"/>
    <dgm:cxn modelId="{3B9C2389-F4D7-4146-AE8C-C6B1845A1718}" type="presOf" srcId="{99F4122D-574E-49EE-8AD4-6298CF79FB7A}" destId="{7A5B8E67-1F3C-4023-B058-E88C5F760B50}" srcOrd="0" destOrd="0" presId="urn:microsoft.com/office/officeart/2005/8/layout/process1"/>
    <dgm:cxn modelId="{78C086D3-13C3-477F-B1C7-543DE7BCCDC2}" type="presOf" srcId="{ADEAD6A3-3842-4EFA-A036-14715A4263DE}" destId="{B7AACCCA-B0B3-4A31-AA70-5815308FE84D}" srcOrd="0" destOrd="0" presId="urn:microsoft.com/office/officeart/2005/8/layout/process1"/>
    <dgm:cxn modelId="{3666A6D4-7CF4-49BB-8224-D29A11ED7AB6}" type="presOf" srcId="{1D5CFDC6-0341-469C-9E25-95034B028BBD}" destId="{7FA83B54-A144-4358-B3D0-F8B631293139}" srcOrd="0" destOrd="0" presId="urn:microsoft.com/office/officeart/2005/8/layout/process1"/>
    <dgm:cxn modelId="{438965D5-21DE-40B7-9027-B500D2AF3F98}" type="presOf" srcId="{B566C808-89AA-4EA7-86FD-10881CCC5B1C}" destId="{358A2ED0-8A39-4CEE-8E37-A1DE6E038DAC}" srcOrd="0" destOrd="0" presId="urn:microsoft.com/office/officeart/2005/8/layout/process1"/>
    <dgm:cxn modelId="{8DCE62FE-5C00-46F2-90FB-693723C9079F}" type="presOf" srcId="{ADEAD6A3-3842-4EFA-A036-14715A4263DE}" destId="{E3D0BC08-8394-47AB-A498-A1B51D6EFC7A}" srcOrd="1" destOrd="0" presId="urn:microsoft.com/office/officeart/2005/8/layout/process1"/>
    <dgm:cxn modelId="{F91B09FF-82E4-43B8-88C0-D7C393281C06}" type="presOf" srcId="{D7A0BD6E-984B-4354-AD44-55B735885E84}" destId="{130D8921-F6E7-4E8A-A012-69FAFD3D8B28}" srcOrd="0" destOrd="0" presId="urn:microsoft.com/office/officeart/2005/8/layout/process1"/>
    <dgm:cxn modelId="{4F534A70-F96C-47B3-8FE4-2F8688BEC37D}" type="presParOf" srcId="{358A2ED0-8A39-4CEE-8E37-A1DE6E038DAC}" destId="{7FA83B54-A144-4358-B3D0-F8B631293139}" srcOrd="0" destOrd="0" presId="urn:microsoft.com/office/officeart/2005/8/layout/process1"/>
    <dgm:cxn modelId="{6D2AFD5C-6FB4-4CB7-9565-3FD76D0F79E6}" type="presParOf" srcId="{358A2ED0-8A39-4CEE-8E37-A1DE6E038DAC}" destId="{B7AACCCA-B0B3-4A31-AA70-5815308FE84D}" srcOrd="1" destOrd="0" presId="urn:microsoft.com/office/officeart/2005/8/layout/process1"/>
    <dgm:cxn modelId="{69CB79C5-E5A8-44F6-B4FF-9FFB44469BA9}" type="presParOf" srcId="{B7AACCCA-B0B3-4A31-AA70-5815308FE84D}" destId="{E3D0BC08-8394-47AB-A498-A1B51D6EFC7A}" srcOrd="0" destOrd="0" presId="urn:microsoft.com/office/officeart/2005/8/layout/process1"/>
    <dgm:cxn modelId="{4D5ACC92-2589-4385-8A33-51B7028E97E3}" type="presParOf" srcId="{358A2ED0-8A39-4CEE-8E37-A1DE6E038DAC}" destId="{130D8921-F6E7-4E8A-A012-69FAFD3D8B28}" srcOrd="2" destOrd="0" presId="urn:microsoft.com/office/officeart/2005/8/layout/process1"/>
    <dgm:cxn modelId="{DCCA82B8-92C5-48CC-8636-26561D18EF2C}" type="presParOf" srcId="{358A2ED0-8A39-4CEE-8E37-A1DE6E038DAC}" destId="{7A5B8E67-1F3C-4023-B058-E88C5F760B50}" srcOrd="3" destOrd="0" presId="urn:microsoft.com/office/officeart/2005/8/layout/process1"/>
    <dgm:cxn modelId="{B33063BB-0A9C-469E-A93F-D298216D3EF5}" type="presParOf" srcId="{7A5B8E67-1F3C-4023-B058-E88C5F760B50}" destId="{88CB2FE1-FB32-4A93-98B6-28113102BB65}" srcOrd="0" destOrd="0" presId="urn:microsoft.com/office/officeart/2005/8/layout/process1"/>
    <dgm:cxn modelId="{B322340F-A402-4D54-B0A2-47D06C1D2782}" type="presParOf" srcId="{358A2ED0-8A39-4CEE-8E37-A1DE6E038DAC}" destId="{0827987E-E087-41E2-A91D-B9C4324D414C}"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250CD-B84A-4872-8BE3-A3FA2655C6FD}">
      <dsp:nvSpPr>
        <dsp:cNvPr id="0" name=""/>
        <dsp:cNvSpPr/>
      </dsp:nvSpPr>
      <dsp:spPr>
        <a:xfrm>
          <a:off x="1" y="0"/>
          <a:ext cx="7593839" cy="1828799"/>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B46D1C-CCAB-45D0-9548-D4EB1F2BF48A}">
      <dsp:nvSpPr>
        <dsp:cNvPr id="0" name=""/>
        <dsp:cNvSpPr/>
      </dsp:nvSpPr>
      <dsp:spPr>
        <a:xfrm>
          <a:off x="509" y="548639"/>
          <a:ext cx="1764998" cy="73151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Situation</a:t>
          </a:r>
        </a:p>
      </dsp:txBody>
      <dsp:txXfrm>
        <a:off x="36219" y="584349"/>
        <a:ext cx="1693578" cy="660099"/>
      </dsp:txXfrm>
    </dsp:sp>
    <dsp:sp modelId="{EC5A882A-3870-4ED8-86F7-E621031768BA}">
      <dsp:nvSpPr>
        <dsp:cNvPr id="0" name=""/>
        <dsp:cNvSpPr/>
      </dsp:nvSpPr>
      <dsp:spPr>
        <a:xfrm>
          <a:off x="1943118" y="548639"/>
          <a:ext cx="1764998" cy="73151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Ability</a:t>
          </a:r>
        </a:p>
      </dsp:txBody>
      <dsp:txXfrm>
        <a:off x="1978828" y="584349"/>
        <a:ext cx="1693578" cy="660099"/>
      </dsp:txXfrm>
    </dsp:sp>
    <dsp:sp modelId="{C873A9BD-D8D8-4D33-A13E-4AE7F3652E71}">
      <dsp:nvSpPr>
        <dsp:cNvPr id="0" name=""/>
        <dsp:cNvSpPr/>
      </dsp:nvSpPr>
      <dsp:spPr>
        <a:xfrm>
          <a:off x="3885726" y="548639"/>
          <a:ext cx="1764998" cy="73151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Time</a:t>
          </a:r>
        </a:p>
      </dsp:txBody>
      <dsp:txXfrm>
        <a:off x="3921436" y="584349"/>
        <a:ext cx="1693578" cy="660099"/>
      </dsp:txXfrm>
    </dsp:sp>
    <dsp:sp modelId="{DB38A710-37BC-48D2-ACE3-45A0F4BB5045}">
      <dsp:nvSpPr>
        <dsp:cNvPr id="0" name=""/>
        <dsp:cNvSpPr/>
      </dsp:nvSpPr>
      <dsp:spPr>
        <a:xfrm>
          <a:off x="5828334" y="548639"/>
          <a:ext cx="1764998" cy="73151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Distance</a:t>
          </a:r>
        </a:p>
      </dsp:txBody>
      <dsp:txXfrm>
        <a:off x="5864044" y="584349"/>
        <a:ext cx="1693578" cy="6600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83B54-A144-4358-B3D0-F8B631293139}">
      <dsp:nvSpPr>
        <dsp:cNvPr id="0" name=""/>
        <dsp:cNvSpPr/>
      </dsp:nvSpPr>
      <dsp:spPr>
        <a:xfrm>
          <a:off x="7233" y="265836"/>
          <a:ext cx="2161877" cy="129712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Go On Foot</a:t>
          </a:r>
        </a:p>
      </dsp:txBody>
      <dsp:txXfrm>
        <a:off x="45225" y="303828"/>
        <a:ext cx="2085893" cy="1221142"/>
      </dsp:txXfrm>
    </dsp:sp>
    <dsp:sp modelId="{B7AACCCA-B0B3-4A31-AA70-5815308FE84D}">
      <dsp:nvSpPr>
        <dsp:cNvPr id="0" name=""/>
        <dsp:cNvSpPr/>
      </dsp:nvSpPr>
      <dsp:spPr>
        <a:xfrm>
          <a:off x="2385298" y="646327"/>
          <a:ext cx="458317" cy="5361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385298" y="753556"/>
        <a:ext cx="320822" cy="321687"/>
      </dsp:txXfrm>
    </dsp:sp>
    <dsp:sp modelId="{130D8921-F6E7-4E8A-A012-69FAFD3D8B28}">
      <dsp:nvSpPr>
        <dsp:cNvPr id="0" name=""/>
        <dsp:cNvSpPr/>
      </dsp:nvSpPr>
      <dsp:spPr>
        <a:xfrm>
          <a:off x="3033861" y="265836"/>
          <a:ext cx="2161877" cy="1297126"/>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Assist Others</a:t>
          </a:r>
        </a:p>
      </dsp:txBody>
      <dsp:txXfrm>
        <a:off x="3071853" y="303828"/>
        <a:ext cx="2085893" cy="1221142"/>
      </dsp:txXfrm>
    </dsp:sp>
    <dsp:sp modelId="{7A5B8E67-1F3C-4023-B058-E88C5F760B50}">
      <dsp:nvSpPr>
        <dsp:cNvPr id="0" name=""/>
        <dsp:cNvSpPr/>
      </dsp:nvSpPr>
      <dsp:spPr>
        <a:xfrm>
          <a:off x="5411926" y="646327"/>
          <a:ext cx="458317" cy="53614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11926" y="753556"/>
        <a:ext cx="320822" cy="321687"/>
      </dsp:txXfrm>
    </dsp:sp>
    <dsp:sp modelId="{0827987E-E087-41E2-A91D-B9C4324D414C}">
      <dsp:nvSpPr>
        <dsp:cNvPr id="0" name=""/>
        <dsp:cNvSpPr/>
      </dsp:nvSpPr>
      <dsp:spPr>
        <a:xfrm>
          <a:off x="6060489" y="265836"/>
          <a:ext cx="2161877" cy="129712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Consider Options</a:t>
          </a:r>
        </a:p>
      </dsp:txBody>
      <dsp:txXfrm>
        <a:off x="6098481" y="303828"/>
        <a:ext cx="2085893" cy="122114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A59296-B52A-4581-BDF1-A5E555983251}" type="datetimeFigureOut">
              <a:rPr lang="en-US" smtClean="0"/>
              <a:t>10/3/22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662A5-D10E-4E9A-97E3-10149947EA27}" type="slidenum">
              <a:rPr lang="en-US" smtClean="0"/>
              <a:t>‹#›</a:t>
            </a:fld>
            <a:endParaRPr lang="en-US"/>
          </a:p>
        </p:txBody>
      </p:sp>
    </p:spTree>
    <p:extLst>
      <p:ext uri="{BB962C8B-B14F-4D97-AF65-F5344CB8AC3E}">
        <p14:creationId xmlns:p14="http://schemas.microsoft.com/office/powerpoint/2010/main" val="1395934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gdc.noaa.gov/hazard/tsu.s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AP/Kyodo News</a:t>
            </a:r>
          </a:p>
        </p:txBody>
      </p:sp>
      <p:sp>
        <p:nvSpPr>
          <p:cNvPr id="4" name="Slide Number Placeholder 3"/>
          <p:cNvSpPr>
            <a:spLocks noGrp="1"/>
          </p:cNvSpPr>
          <p:nvPr>
            <p:ph type="sldNum" sz="quarter" idx="10"/>
          </p:nvPr>
        </p:nvSpPr>
        <p:spPr/>
        <p:txBody>
          <a:bodyPr/>
          <a:lstStyle/>
          <a:p>
            <a:fld id="{A8A662A5-D10E-4E9A-97E3-10149947EA27}" type="slidenum">
              <a:rPr lang="en-US" smtClean="0"/>
              <a:t>1</a:t>
            </a:fld>
            <a:endParaRPr lang="en-US"/>
          </a:p>
        </p:txBody>
      </p:sp>
    </p:spTree>
    <p:extLst>
      <p:ext uri="{BB962C8B-B14F-4D97-AF65-F5344CB8AC3E}">
        <p14:creationId xmlns:p14="http://schemas.microsoft.com/office/powerpoint/2010/main" val="1786988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Might be stuck there for</a:t>
            </a:r>
            <a:r>
              <a:rPr lang="en-US" baseline="0" dirty="0"/>
              <a:t> many hours, or even need to wait for rescue.</a:t>
            </a:r>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11</a:t>
            </a:fld>
            <a:endParaRPr lang="en-US"/>
          </a:p>
        </p:txBody>
      </p:sp>
    </p:spTree>
    <p:extLst>
      <p:ext uri="{BB962C8B-B14F-4D97-AF65-F5344CB8AC3E}">
        <p14:creationId xmlns:p14="http://schemas.microsoft.com/office/powerpoint/2010/main" val="3001010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12</a:t>
            </a:fld>
            <a:endParaRPr lang="en-US"/>
          </a:p>
        </p:txBody>
      </p:sp>
    </p:spTree>
    <p:extLst>
      <p:ext uri="{BB962C8B-B14F-4D97-AF65-F5344CB8AC3E}">
        <p14:creationId xmlns:p14="http://schemas.microsoft.com/office/powerpoint/2010/main" val="1924447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Household and industrial</a:t>
            </a:r>
            <a:r>
              <a:rPr lang="en-US" baseline="0" dirty="0"/>
              <a:t> chemicals. Oil industry infrastructure.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13</a:t>
            </a:fld>
            <a:endParaRPr lang="en-US"/>
          </a:p>
        </p:txBody>
      </p:sp>
    </p:spTree>
    <p:extLst>
      <p:ext uri="{BB962C8B-B14F-4D97-AF65-F5344CB8AC3E}">
        <p14:creationId xmlns:p14="http://schemas.microsoft.com/office/powerpoint/2010/main" val="1903007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about where you get your groceries!  Your gas! How many things come through Alaska’s ports?</a:t>
            </a:r>
            <a:endParaRPr lang="en-US" dirty="0"/>
          </a:p>
          <a:p>
            <a:endParaRPr lang="en-US" dirty="0"/>
          </a:p>
          <a:p>
            <a:r>
              <a:rPr lang="en-US" dirty="0"/>
              <a:t>Top left: Kodiak, top middle: Hinchinbrook</a:t>
            </a:r>
            <a:r>
              <a:rPr lang="en-US" baseline="0" dirty="0"/>
              <a:t> Island in PWS, top right: Control Tower of the Anchorage Airport (all from 1964)</a:t>
            </a:r>
          </a:p>
          <a:p>
            <a:r>
              <a:rPr lang="en-US" baseline="0" dirty="0"/>
              <a:t>Bottom right is probably Tohoku Japan, 2011.</a:t>
            </a:r>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14</a:t>
            </a:fld>
            <a:endParaRPr lang="en-US"/>
          </a:p>
        </p:txBody>
      </p:sp>
    </p:spTree>
    <p:extLst>
      <p:ext uri="{BB962C8B-B14F-4D97-AF65-F5344CB8AC3E}">
        <p14:creationId xmlns:p14="http://schemas.microsoft.com/office/powerpoint/2010/main" val="26729278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big areas of the state are connected by a single road?</a:t>
            </a:r>
          </a:p>
        </p:txBody>
      </p:sp>
      <p:sp>
        <p:nvSpPr>
          <p:cNvPr id="4" name="Slide Number Placeholder 3"/>
          <p:cNvSpPr>
            <a:spLocks noGrp="1"/>
          </p:cNvSpPr>
          <p:nvPr>
            <p:ph type="sldNum" sz="quarter" idx="10"/>
          </p:nvPr>
        </p:nvSpPr>
        <p:spPr/>
        <p:txBody>
          <a:bodyPr/>
          <a:lstStyle/>
          <a:p>
            <a:fld id="{9DEC646D-4D41-4414-BC97-C7260CBAB391}" type="slidenum">
              <a:rPr lang="en-US" smtClean="0"/>
              <a:pPr/>
              <a:t>15</a:t>
            </a:fld>
            <a:endParaRPr lang="en-US"/>
          </a:p>
        </p:txBody>
      </p:sp>
    </p:spTree>
    <p:extLst>
      <p:ext uri="{BB962C8B-B14F-4D97-AF65-F5344CB8AC3E}">
        <p14:creationId xmlns:p14="http://schemas.microsoft.com/office/powerpoint/2010/main" val="375598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will be injuries, but probably more</a:t>
            </a:r>
            <a:r>
              <a:rPr lang="en-US" baseline="0" dirty="0"/>
              <a:t> deaths from the local tsunami.</a:t>
            </a:r>
          </a:p>
          <a:p>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16</a:t>
            </a:fld>
            <a:endParaRPr lang="en-US"/>
          </a:p>
        </p:txBody>
      </p:sp>
    </p:spTree>
    <p:extLst>
      <p:ext uri="{BB962C8B-B14F-4D97-AF65-F5344CB8AC3E}">
        <p14:creationId xmlns:p14="http://schemas.microsoft.com/office/powerpoint/2010/main" val="2953556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accent3">
                    <a:lumMod val="60000"/>
                    <a:lumOff val="40000"/>
                  </a:schemeClr>
                </a:solidFill>
              </a:rPr>
              <a:t>Faulting mechanism, water depth, tidal stage</a:t>
            </a:r>
            <a:r>
              <a:rPr lang="en-US" altLang="en-US" sz="1200" baseline="0" dirty="0">
                <a:solidFill>
                  <a:schemeClr val="accent3">
                    <a:lumMod val="60000"/>
                    <a:lumOff val="40000"/>
                  </a:schemeClr>
                </a:solidFill>
              </a:rPr>
              <a:t> n</a:t>
            </a:r>
            <a:r>
              <a:rPr lang="en-US" altLang="en-US" dirty="0">
                <a:solidFill>
                  <a:schemeClr val="bg1"/>
                </a:solidFill>
              </a:rPr>
              <a:t>ot explicitly considered</a:t>
            </a:r>
            <a:r>
              <a:rPr lang="en-US" altLang="en-US" baseline="0" dirty="0">
                <a:solidFill>
                  <a:schemeClr val="bg1"/>
                </a:solidFill>
              </a:rPr>
              <a:t> for first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chemeClr val="bg1"/>
                </a:solidFill>
              </a:rPr>
              <a:t>We adopt the official magnitude of the USGS when it comes out (usually after 20-30 </a:t>
            </a:r>
            <a:r>
              <a:rPr lang="en-US" baseline="0" dirty="0" err="1">
                <a:solidFill>
                  <a:schemeClr val="bg1"/>
                </a:solidFill>
              </a:rPr>
              <a:t>mins</a:t>
            </a:r>
            <a:r>
              <a:rPr lang="en-US" baseline="0" dirty="0">
                <a:solidFill>
                  <a:schemeClr val="bg1"/>
                </a:solidFill>
              </a:rPr>
              <a:t>)</a:t>
            </a:r>
            <a:endParaRPr lang="en-US" dirty="0"/>
          </a:p>
        </p:txBody>
      </p:sp>
      <p:sp>
        <p:nvSpPr>
          <p:cNvPr id="4" name="Slide Number Placeholder 3"/>
          <p:cNvSpPr>
            <a:spLocks noGrp="1"/>
          </p:cNvSpPr>
          <p:nvPr>
            <p:ph type="sldNum" sz="quarter" idx="10"/>
          </p:nvPr>
        </p:nvSpPr>
        <p:spPr/>
        <p:txBody>
          <a:bodyPr/>
          <a:lstStyle/>
          <a:p>
            <a:fld id="{F0563EB2-4D5F-444E-8F1A-239D3ADC16A4}" type="slidenum">
              <a:rPr lang="en-US" smtClean="0"/>
              <a:t>17</a:t>
            </a:fld>
            <a:endParaRPr lang="en-US"/>
          </a:p>
        </p:txBody>
      </p:sp>
    </p:spTree>
    <p:extLst>
      <p:ext uri="{BB962C8B-B14F-4D97-AF65-F5344CB8AC3E}">
        <p14:creationId xmlns:p14="http://schemas.microsoft.com/office/powerpoint/2010/main" val="367844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NTWC’s sister center, the Pacific Tsunami</a:t>
            </a:r>
            <a:r>
              <a:rPr lang="en-US" baseline="0" dirty="0"/>
              <a:t> Warning Center, issues “threat messages” for the international Pacific and Caribbean. These may show up on our joint website (tsunami.gov) but Alaska does not need to worry about them.</a:t>
            </a:r>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18</a:t>
            </a:fld>
            <a:endParaRPr lang="en-US"/>
          </a:p>
        </p:txBody>
      </p:sp>
    </p:spTree>
    <p:extLst>
      <p:ext uri="{BB962C8B-B14F-4D97-AF65-F5344CB8AC3E}">
        <p14:creationId xmlns:p14="http://schemas.microsoft.com/office/powerpoint/2010/main" val="378079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sometimes used for distant</a:t>
            </a:r>
            <a:r>
              <a:rPr lang="en-US" baseline="0" dirty="0"/>
              <a:t> earthquake, unusual area.  Would be upgraded or cancelled hours ahead of the hypothetical tsunami arrival time.</a:t>
            </a:r>
            <a:endParaRPr lang="en-US" dirty="0"/>
          </a:p>
        </p:txBody>
      </p:sp>
      <p:sp>
        <p:nvSpPr>
          <p:cNvPr id="4" name="Slide Number Placeholder 3"/>
          <p:cNvSpPr>
            <a:spLocks noGrp="1"/>
          </p:cNvSpPr>
          <p:nvPr>
            <p:ph type="sldNum" sz="quarter" idx="10"/>
          </p:nvPr>
        </p:nvSpPr>
        <p:spPr/>
        <p:txBody>
          <a:bodyPr/>
          <a:lstStyle/>
          <a:p>
            <a:fld id="{F0563EB2-4D5F-444E-8F1A-239D3ADC16A4}" type="slidenum">
              <a:rPr lang="en-US" smtClean="0"/>
              <a:t>19</a:t>
            </a:fld>
            <a:endParaRPr lang="en-US"/>
          </a:p>
        </p:txBody>
      </p:sp>
    </p:spTree>
    <p:extLst>
      <p:ext uri="{BB962C8B-B14F-4D97-AF65-F5344CB8AC3E}">
        <p14:creationId xmlns:p14="http://schemas.microsoft.com/office/powerpoint/2010/main" val="2898920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Advisory:</a:t>
            </a:r>
            <a:r>
              <a:rPr lang="en-US" baseline="0" dirty="0"/>
              <a:t> stay away from beaches, harbors, coastal waterways. May be local flooding.</a:t>
            </a:r>
          </a:p>
          <a:p>
            <a:r>
              <a:rPr lang="en-US" baseline="0" dirty="0"/>
              <a:t>Warning: evacuate to higher ground or inland</a:t>
            </a:r>
            <a:endParaRPr lang="en-US" dirty="0"/>
          </a:p>
        </p:txBody>
      </p:sp>
      <p:sp>
        <p:nvSpPr>
          <p:cNvPr id="4" name="Slide Number Placeholder 3"/>
          <p:cNvSpPr>
            <a:spLocks noGrp="1"/>
          </p:cNvSpPr>
          <p:nvPr>
            <p:ph type="sldNum" sz="quarter" idx="10"/>
          </p:nvPr>
        </p:nvSpPr>
        <p:spPr/>
        <p:txBody>
          <a:bodyPr/>
          <a:lstStyle/>
          <a:p>
            <a:fld id="{F0563EB2-4D5F-444E-8F1A-239D3ADC16A4}" type="slidenum">
              <a:rPr lang="en-US" smtClean="0"/>
              <a:t>20</a:t>
            </a:fld>
            <a:endParaRPr lang="en-US"/>
          </a:p>
        </p:txBody>
      </p:sp>
    </p:spTree>
    <p:extLst>
      <p:ext uri="{BB962C8B-B14F-4D97-AF65-F5344CB8AC3E}">
        <p14:creationId xmlns:p14="http://schemas.microsoft.com/office/powerpoint/2010/main" val="187137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Sudden, large displacement of water. Volcano</a:t>
            </a:r>
            <a:r>
              <a:rPr lang="en-US" baseline="0" dirty="0"/>
              <a:t> pic: </a:t>
            </a:r>
            <a:r>
              <a:rPr lang="en-US" b="0" dirty="0"/>
              <a:t>Soufriere Hills, Montserrat </a:t>
            </a:r>
            <a:r>
              <a:rPr lang="en-US" dirty="0"/>
              <a:t>2010</a:t>
            </a:r>
            <a:r>
              <a:rPr lang="en-US" b="1" dirty="0"/>
              <a:t>.  </a:t>
            </a:r>
          </a:p>
          <a:p>
            <a:r>
              <a:rPr lang="en-US" b="1" dirty="0"/>
              <a:t>Landslides: </a:t>
            </a:r>
            <a:r>
              <a:rPr lang="en-US" sz="1200" dirty="0">
                <a:solidFill>
                  <a:srgbClr val="0070C0"/>
                </a:solidFill>
              </a:rPr>
              <a:t>Triggered by earthquake shaking, or not. Can occur above or below water. Little to no warning </a:t>
            </a:r>
            <a:endParaRPr lang="en-US" b="1" dirty="0"/>
          </a:p>
          <a:p>
            <a:r>
              <a:rPr lang="en-US" b="1" dirty="0"/>
              <a:t>Volcano tsunami sources: </a:t>
            </a:r>
            <a:r>
              <a:rPr lang="en-US" sz="2000" dirty="0"/>
              <a:t>Flank collapse,</a:t>
            </a:r>
            <a:r>
              <a:rPr lang="en-US" sz="2000" baseline="0" dirty="0"/>
              <a:t> </a:t>
            </a:r>
            <a:r>
              <a:rPr lang="en-US" sz="2000" dirty="0"/>
              <a:t>Submarine explosion,</a:t>
            </a:r>
            <a:r>
              <a:rPr lang="en-US" sz="2000" baseline="0" dirty="0"/>
              <a:t> </a:t>
            </a:r>
            <a:r>
              <a:rPr lang="en-US" sz="2000" dirty="0"/>
              <a:t>Pyroclastic flows</a:t>
            </a:r>
            <a:endParaRPr lang="en-US" b="1" dirty="0"/>
          </a:p>
          <a:p>
            <a:r>
              <a:rPr lang="en-US" b="1" dirty="0" err="1"/>
              <a:t>Meteo</a:t>
            </a:r>
            <a:r>
              <a:rPr lang="en-US" b="1" dirty="0"/>
              <a:t>: </a:t>
            </a:r>
            <a:r>
              <a:rPr lang="en-US" dirty="0"/>
              <a:t>fast-moving weather systems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Crunch more stats here: </a:t>
            </a:r>
            <a:r>
              <a:rPr lang="en-US" sz="1200" dirty="0">
                <a:hlinkClick r:id="rId3"/>
              </a:rPr>
              <a:t>https://www.ngdc.noaa.gov/hazard/tsu.shtml</a:t>
            </a:r>
            <a:endParaRPr lang="en-US" sz="1200" dirty="0"/>
          </a:p>
          <a:p>
            <a:endParaRPr lang="en-US" b="0" dirty="0"/>
          </a:p>
        </p:txBody>
      </p:sp>
      <p:sp>
        <p:nvSpPr>
          <p:cNvPr id="4" name="Slide Number Placeholder 3"/>
          <p:cNvSpPr>
            <a:spLocks noGrp="1"/>
          </p:cNvSpPr>
          <p:nvPr>
            <p:ph type="sldNum" sz="quarter" idx="10"/>
          </p:nvPr>
        </p:nvSpPr>
        <p:spPr/>
        <p:txBody>
          <a:bodyPr/>
          <a:lstStyle/>
          <a:p>
            <a:fld id="{F0563EB2-4D5F-444E-8F1A-239D3ADC16A4}" type="slidenum">
              <a:rPr lang="en-US" smtClean="0"/>
              <a:t>3</a:t>
            </a:fld>
            <a:endParaRPr lang="en-US"/>
          </a:p>
        </p:txBody>
      </p:sp>
    </p:spTree>
    <p:extLst>
      <p:ext uri="{BB962C8B-B14F-4D97-AF65-F5344CB8AC3E}">
        <p14:creationId xmlns:p14="http://schemas.microsoft.com/office/powerpoint/2010/main" val="95886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Sirens: can</a:t>
            </a:r>
            <a:r>
              <a:rPr lang="en-US" altLang="en-US" baseline="0" dirty="0"/>
              <a:t> also be local police/fire</a:t>
            </a:r>
            <a:endParaRPr lang="en-US" altLang="en-US" dirty="0"/>
          </a:p>
          <a:p>
            <a:pPr eaLnBrk="1" hangingPunct="1"/>
            <a:r>
              <a:rPr lang="en-US" altLang="en-US" dirty="0"/>
              <a:t>Email/SMS signup: </a:t>
            </a:r>
            <a:r>
              <a:rPr lang="en-US" altLang="en-US" dirty="0" err="1"/>
              <a:t>tsunami.gov</a:t>
            </a:r>
            <a:r>
              <a:rPr lang="en-US" altLang="en-US" dirty="0"/>
              <a:t>. Can receive our tweets by SMS if have Twitter account</a:t>
            </a:r>
          </a:p>
          <a:p>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21</a:t>
            </a:fld>
            <a:endParaRPr lang="en-US"/>
          </a:p>
        </p:txBody>
      </p:sp>
    </p:spTree>
    <p:extLst>
      <p:ext uri="{BB962C8B-B14F-4D97-AF65-F5344CB8AC3E}">
        <p14:creationId xmlns:p14="http://schemas.microsoft.com/office/powerpoint/2010/main" val="2368706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23</a:t>
            </a:fld>
            <a:endParaRPr lang="en-US"/>
          </a:p>
        </p:txBody>
      </p:sp>
    </p:spTree>
    <p:extLst>
      <p:ext uri="{BB962C8B-B14F-4D97-AF65-F5344CB8AC3E}">
        <p14:creationId xmlns:p14="http://schemas.microsoft.com/office/powerpoint/2010/main" val="1655196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Practice assessing your situation, you can also practice carrying emergency supplies</a:t>
            </a:r>
          </a:p>
          <a:p>
            <a:pPr>
              <a:buFont typeface="Arial" pitchFamily="34" charset="0"/>
              <a:buChar char="•"/>
            </a:pPr>
            <a:r>
              <a:rPr lang="en-US" baseline="0" dirty="0"/>
              <a:t>You may or may not want to bring supplies – class discussion (pros and cons)</a:t>
            </a:r>
          </a:p>
          <a:p>
            <a:pPr>
              <a:buFont typeface="Arial" pitchFamily="34" charset="0"/>
              <a:buChar char="•"/>
            </a:pPr>
            <a:r>
              <a:rPr lang="en-US" baseline="0" dirty="0"/>
              <a:t>Consider storing them in advance at a friends house on high ground. </a:t>
            </a:r>
          </a:p>
          <a:p>
            <a:pPr>
              <a:buFont typeface="Arial" pitchFamily="34" charset="0"/>
              <a:buChar char="•"/>
            </a:pPr>
            <a:endParaRPr lang="en-US" baseline="0" dirty="0"/>
          </a:p>
          <a:p>
            <a:pPr>
              <a:buFont typeface="Arial" pitchFamily="34" charset="0"/>
              <a:buChar char="•"/>
            </a:pPr>
            <a:r>
              <a:rPr lang="en-US" baseline="0" dirty="0"/>
              <a:t>If stopping to go and retrieve your supplies is going to cost your life, don’t do it.  You’ve got to escape the tsunami before you can start thinking about those supplies you need to meet your basic needs.  First things first.</a:t>
            </a:r>
          </a:p>
        </p:txBody>
      </p:sp>
      <p:sp>
        <p:nvSpPr>
          <p:cNvPr id="4" name="Slide Number Placeholder 3"/>
          <p:cNvSpPr>
            <a:spLocks noGrp="1"/>
          </p:cNvSpPr>
          <p:nvPr>
            <p:ph type="sldNum" sz="quarter" idx="10"/>
          </p:nvPr>
        </p:nvSpPr>
        <p:spPr/>
        <p:txBody>
          <a:bodyPr/>
          <a:lstStyle/>
          <a:p>
            <a:fld id="{9DEC646D-4D41-4414-BC97-C7260CBAB391}" type="slidenum">
              <a:rPr lang="en-US" smtClean="0"/>
              <a:pPr/>
              <a:t>24</a:t>
            </a:fld>
            <a:endParaRPr lang="en-US"/>
          </a:p>
        </p:txBody>
      </p:sp>
    </p:spTree>
    <p:extLst>
      <p:ext uri="{BB962C8B-B14F-4D97-AF65-F5344CB8AC3E}">
        <p14:creationId xmlns:p14="http://schemas.microsoft.com/office/powerpoint/2010/main" val="26336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dirty="0"/>
              <a:t>Cancellation Message: Wait for cancellation message (from National Weather Service)</a:t>
            </a:r>
          </a:p>
          <a:p>
            <a:pPr>
              <a:buFont typeface="Arial" pitchFamily="34" charset="0"/>
              <a:buChar char="•"/>
            </a:pPr>
            <a:endParaRPr lang="en-US" dirty="0"/>
          </a:p>
          <a:p>
            <a:pPr>
              <a:buFont typeface="Arial" pitchFamily="34" charset="0"/>
              <a:buChar char="•"/>
            </a:pPr>
            <a:r>
              <a:rPr lang="en-US" baseline="0" dirty="0"/>
              <a:t>Re-enter with caution: </a:t>
            </a:r>
            <a:r>
              <a:rPr lang="en-US" dirty="0"/>
              <a:t>Local</a:t>
            </a:r>
            <a:r>
              <a:rPr lang="en-US" baseline="0" dirty="0"/>
              <a:t> emergency service officials may provide specific re-entry instructions based on damage to certain areas/infrastructure. </a:t>
            </a:r>
          </a:p>
          <a:p>
            <a:pPr>
              <a:buFont typeface="Arial" pitchFamily="34" charset="0"/>
              <a:buChar char="•"/>
            </a:pPr>
            <a:endParaRPr lang="en-US" baseline="0" dirty="0"/>
          </a:p>
          <a:p>
            <a:pPr lvl="0">
              <a:buFont typeface="Arial" pitchFamily="34" charset="0"/>
              <a:buChar char="•"/>
            </a:pPr>
            <a:r>
              <a:rPr lang="en-US" dirty="0"/>
              <a:t>Damage: Possible damage in harbors, near beaches and other low-lying areas. Some roads may be impassible, temporarily, there may be hazardous materials, fires, or other hazards involved.</a:t>
            </a:r>
          </a:p>
          <a:p>
            <a:pPr lvl="0">
              <a:buFont typeface="Arial" pitchFamily="34" charset="0"/>
              <a:buChar char="•"/>
            </a:pPr>
            <a:endParaRPr lang="en-US" dirty="0"/>
          </a:p>
          <a:p>
            <a:pPr lvl="0">
              <a:buFont typeface="Arial" pitchFamily="34" charset="0"/>
              <a:buChar char="•"/>
            </a:pPr>
            <a:r>
              <a:rPr lang="en-US" dirty="0"/>
              <a:t>Clean up: There may be Clean up that is necessary.  </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25</a:t>
            </a:fld>
            <a:endParaRPr lang="en-US"/>
          </a:p>
        </p:txBody>
      </p:sp>
    </p:spTree>
    <p:extLst>
      <p:ext uri="{BB962C8B-B14F-4D97-AF65-F5344CB8AC3E}">
        <p14:creationId xmlns:p14="http://schemas.microsoft.com/office/powerpoint/2010/main" val="12717950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Evacuation</a:t>
            </a:r>
            <a:r>
              <a:rPr lang="en-US" baseline="0" dirty="0"/>
              <a:t> routes, 100 </a:t>
            </a:r>
            <a:r>
              <a:rPr lang="en-US" baseline="0" dirty="0" err="1"/>
              <a:t>ft</a:t>
            </a:r>
            <a:r>
              <a:rPr lang="en-US" baseline="0" dirty="0"/>
              <a:t> </a:t>
            </a:r>
            <a:r>
              <a:rPr lang="en-US" baseline="0" dirty="0" err="1"/>
              <a:t>asl</a:t>
            </a:r>
            <a:r>
              <a:rPr lang="en-US" baseline="0" dirty="0"/>
              <a:t> or 2 mi inland.  Coordinate with family. Make a portable kit of essentials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need to prepare for the worst so we will be ready for any size event.</a:t>
            </a:r>
            <a:endParaRPr lang="en-US" dirty="0"/>
          </a:p>
          <a:p>
            <a:endParaRPr lang="en-US" dirty="0"/>
          </a:p>
        </p:txBody>
      </p:sp>
      <p:sp>
        <p:nvSpPr>
          <p:cNvPr id="4" name="Slide Number Placeholder 3"/>
          <p:cNvSpPr>
            <a:spLocks noGrp="1"/>
          </p:cNvSpPr>
          <p:nvPr>
            <p:ph type="sldNum" sz="quarter" idx="10"/>
          </p:nvPr>
        </p:nvSpPr>
        <p:spPr/>
        <p:txBody>
          <a:bodyPr/>
          <a:lstStyle/>
          <a:p>
            <a:fld id="{F0563EB2-4D5F-444E-8F1A-239D3ADC16A4}" type="slidenum">
              <a:rPr lang="en-US" smtClean="0"/>
              <a:t>26</a:t>
            </a:fld>
            <a:endParaRPr lang="en-US"/>
          </a:p>
        </p:txBody>
      </p:sp>
    </p:spTree>
    <p:extLst>
      <p:ext uri="{BB962C8B-B14F-4D97-AF65-F5344CB8AC3E}">
        <p14:creationId xmlns:p14="http://schemas.microsoft.com/office/powerpoint/2010/main" val="3332080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Cell</a:t>
            </a:r>
            <a:r>
              <a:rPr lang="en-US" baseline="0" dirty="0"/>
              <a:t> phone towers may be overloaded, or down completely</a:t>
            </a:r>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27</a:t>
            </a:fld>
            <a:endParaRPr lang="en-US"/>
          </a:p>
        </p:txBody>
      </p:sp>
    </p:spTree>
    <p:extLst>
      <p:ext uri="{BB962C8B-B14F-4D97-AF65-F5344CB8AC3E}">
        <p14:creationId xmlns:p14="http://schemas.microsoft.com/office/powerpoint/2010/main" val="35010696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a:t>Know if you’re in the Tsunami Zone WHETHER YOU’RE AT HOME, SCHOOL, WORK, GROCERY STORE, CHURCH, PARK, etc.</a:t>
            </a:r>
          </a:p>
          <a:p>
            <a:pPr lvl="0"/>
            <a:r>
              <a:rPr lang="en-US" dirty="0"/>
              <a:t>Know where “high ground” is  (options in case primary route is blocked)  even when you’re driving.</a:t>
            </a:r>
          </a:p>
          <a:p>
            <a:pPr lvl="0"/>
            <a:r>
              <a:rPr lang="en-US" dirty="0"/>
              <a:t>Practice walking to high 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Does your school, park, or business have a plan for a Distant Tsunami?  </a:t>
            </a:r>
            <a:endParaRPr lang="en-US" dirty="0"/>
          </a:p>
          <a:p>
            <a:pPr lvl="0"/>
            <a:endParaRPr lang="en-US" dirty="0"/>
          </a:p>
          <a:p>
            <a:pPr lvl="0"/>
            <a:endParaRPr lang="en-US" dirty="0"/>
          </a:p>
          <a:p>
            <a:pPr lvl="0"/>
            <a:endParaRPr lang="en-US" dirty="0"/>
          </a:p>
          <a:p>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28</a:t>
            </a:fld>
            <a:endParaRPr lang="en-US"/>
          </a:p>
        </p:txBody>
      </p:sp>
    </p:spTree>
    <p:extLst>
      <p:ext uri="{BB962C8B-B14F-4D97-AF65-F5344CB8AC3E}">
        <p14:creationId xmlns:p14="http://schemas.microsoft.com/office/powerpoint/2010/main" val="25274988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Practice from different locations </a:t>
            </a:r>
          </a:p>
          <a:p>
            <a:pPr>
              <a:buFont typeface="Arial" pitchFamily="34" charset="0"/>
              <a:buChar char="•"/>
            </a:pPr>
            <a:r>
              <a:rPr lang="en-US" baseline="0" dirty="0"/>
              <a:t>Make a game of it…where would we go right now if we felt an earthquake?</a:t>
            </a:r>
          </a:p>
          <a:p>
            <a:pPr>
              <a:buFont typeface="Arial" pitchFamily="34" charset="0"/>
              <a:buChar char="•"/>
            </a:pPr>
            <a:r>
              <a:rPr lang="en-US" baseline="0" dirty="0"/>
              <a:t>Don’t forget pets.</a:t>
            </a:r>
          </a:p>
          <a:p>
            <a:pPr>
              <a:buFont typeface="Arial" pitchFamily="34" charset="0"/>
              <a:buChar char="•"/>
            </a:pPr>
            <a:endParaRPr lang="en-US" baseline="0" dirty="0"/>
          </a:p>
          <a:p>
            <a:pPr>
              <a:buFont typeface="Arial" pitchFamily="34" charset="0"/>
              <a:buChar char="•"/>
            </a:pPr>
            <a:r>
              <a:rPr lang="en-US" dirty="0"/>
              <a:t>Go</a:t>
            </a:r>
            <a:r>
              <a:rPr lang="en-US" baseline="0" dirty="0"/>
              <a:t> on foot.  Walk or run.  Roads will probably be impassible.  Some may try to ride a bike…</a:t>
            </a:r>
            <a:r>
              <a:rPr lang="en-US" dirty="0"/>
              <a:t>  (Time yourself)</a:t>
            </a:r>
          </a:p>
          <a:p>
            <a:pPr>
              <a:buFont typeface="Arial" pitchFamily="34" charset="0"/>
              <a:buChar char="•"/>
            </a:pPr>
            <a:r>
              <a:rPr lang="en-US" dirty="0"/>
              <a:t>Practice</a:t>
            </a:r>
            <a:r>
              <a:rPr lang="en-US" baseline="0" dirty="0"/>
              <a:t> evacuating with those needing assistance: children, elderly, those with mobility challenges, pets, etc.</a:t>
            </a:r>
          </a:p>
          <a:p>
            <a:pPr>
              <a:buFont typeface="Arial" pitchFamily="34" charset="0"/>
              <a:buChar char="•"/>
            </a:pPr>
            <a:r>
              <a:rPr lang="en-US" baseline="0" dirty="0"/>
              <a:t>Consider options for routes &amp; assembly areas. Try different routes and assembly areas.</a:t>
            </a:r>
          </a:p>
          <a:p>
            <a:pPr>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29</a:t>
            </a:fld>
            <a:endParaRPr lang="en-US"/>
          </a:p>
        </p:txBody>
      </p:sp>
    </p:spTree>
    <p:extLst>
      <p:ext uri="{BB962C8B-B14F-4D97-AF65-F5344CB8AC3E}">
        <p14:creationId xmlns:p14="http://schemas.microsoft.com/office/powerpoint/2010/main" val="4886518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CERT= Community Emergency Response Team</a:t>
            </a:r>
          </a:p>
        </p:txBody>
      </p:sp>
      <p:sp>
        <p:nvSpPr>
          <p:cNvPr id="4" name="Slide Number Placeholder 3"/>
          <p:cNvSpPr>
            <a:spLocks noGrp="1"/>
          </p:cNvSpPr>
          <p:nvPr>
            <p:ph type="sldNum" sz="quarter" idx="10"/>
          </p:nvPr>
        </p:nvSpPr>
        <p:spPr/>
        <p:txBody>
          <a:bodyPr/>
          <a:lstStyle/>
          <a:p>
            <a:fld id="{9DEC646D-4D41-4414-BC97-C7260CBAB391}" type="slidenum">
              <a:rPr lang="en-US" smtClean="0"/>
              <a:pPr/>
              <a:t>30</a:t>
            </a:fld>
            <a:endParaRPr lang="en-US"/>
          </a:p>
        </p:txBody>
      </p:sp>
    </p:spTree>
    <p:extLst>
      <p:ext uri="{BB962C8B-B14F-4D97-AF65-F5344CB8AC3E}">
        <p14:creationId xmlns:p14="http://schemas.microsoft.com/office/powerpoint/2010/main" val="1239123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https://www.weather.gov/tsunamiready/</a:t>
            </a:r>
          </a:p>
          <a:p>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31</a:t>
            </a:fld>
            <a:endParaRPr lang="en-US"/>
          </a:p>
        </p:txBody>
      </p:sp>
    </p:spTree>
    <p:extLst>
      <p:ext uri="{BB962C8B-B14F-4D97-AF65-F5344CB8AC3E}">
        <p14:creationId xmlns:p14="http://schemas.microsoft.com/office/powerpoint/2010/main" val="750604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Slows and grows in height as it nears the shore. </a:t>
            </a:r>
          </a:p>
          <a:p>
            <a:endParaRPr lang="en-US" dirty="0"/>
          </a:p>
        </p:txBody>
      </p:sp>
      <p:sp>
        <p:nvSpPr>
          <p:cNvPr id="4" name="Slide Number Placeholder 3"/>
          <p:cNvSpPr>
            <a:spLocks noGrp="1"/>
          </p:cNvSpPr>
          <p:nvPr>
            <p:ph type="sldNum" sz="quarter" idx="10"/>
          </p:nvPr>
        </p:nvSpPr>
        <p:spPr/>
        <p:txBody>
          <a:bodyPr/>
          <a:lstStyle/>
          <a:p>
            <a:fld id="{F0563EB2-4D5F-444E-8F1A-239D3ADC16A4}" type="slidenum">
              <a:rPr lang="en-US" smtClean="0"/>
              <a:t>4</a:t>
            </a:fld>
            <a:endParaRPr lang="en-US"/>
          </a:p>
        </p:txBody>
      </p:sp>
    </p:spTree>
    <p:extLst>
      <p:ext uri="{BB962C8B-B14F-4D97-AF65-F5344CB8AC3E}">
        <p14:creationId xmlns:p14="http://schemas.microsoft.com/office/powerpoint/2010/main" val="1572379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https://www.weather.gov/tsunamiready/guidelines</a:t>
            </a:r>
            <a:endParaRPr lang="en-US" dirty="0"/>
          </a:p>
          <a:p>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32</a:t>
            </a:fld>
            <a:endParaRPr lang="en-US"/>
          </a:p>
        </p:txBody>
      </p:sp>
    </p:spTree>
    <p:extLst>
      <p:ext uri="{BB962C8B-B14F-4D97-AF65-F5344CB8AC3E}">
        <p14:creationId xmlns:p14="http://schemas.microsoft.com/office/powerpoint/2010/main" val="2400935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USGS Professional Paper series</a:t>
            </a:r>
            <a:r>
              <a:rPr lang="en-US" baseline="0" dirty="0"/>
              <a:t> on the effects of the 1964 earthquake on Alaskan communities</a:t>
            </a:r>
          </a:p>
          <a:p>
            <a:endParaRPr lang="en-US" baseline="0" dirty="0"/>
          </a:p>
          <a:p>
            <a:r>
              <a:rPr lang="en-US" baseline="0" dirty="0"/>
              <a:t>Want to set up a tour of NTWC? Call our office: 907-745-4212.</a:t>
            </a:r>
          </a:p>
          <a:p>
            <a:r>
              <a:rPr lang="en-US" baseline="0" dirty="0"/>
              <a:t>Contact Summer to discuss any other outreach ideas: </a:t>
            </a:r>
            <a:r>
              <a:rPr lang="en-US" baseline="0" dirty="0" err="1"/>
              <a:t>summer.ohlendorf@noaa.gov</a:t>
            </a:r>
            <a:endParaRPr lang="en-US" dirty="0"/>
          </a:p>
        </p:txBody>
      </p:sp>
      <p:sp>
        <p:nvSpPr>
          <p:cNvPr id="4" name="Slide Number Placeholder 3"/>
          <p:cNvSpPr>
            <a:spLocks noGrp="1"/>
          </p:cNvSpPr>
          <p:nvPr>
            <p:ph type="sldNum" sz="quarter" idx="10"/>
          </p:nvPr>
        </p:nvSpPr>
        <p:spPr/>
        <p:txBody>
          <a:bodyPr/>
          <a:lstStyle/>
          <a:p>
            <a:fld id="{17CB04F8-D47A-44C6-B00C-450DC1685896}" type="slidenum">
              <a:rPr lang="en-US" smtClean="0"/>
              <a:t>33</a:t>
            </a:fld>
            <a:endParaRPr lang="en-US"/>
          </a:p>
        </p:txBody>
      </p:sp>
    </p:spTree>
    <p:extLst>
      <p:ext uri="{BB962C8B-B14F-4D97-AF65-F5344CB8AC3E}">
        <p14:creationId xmlns:p14="http://schemas.microsoft.com/office/powerpoint/2010/main" val="1369391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1964 0.6m comparison</a:t>
            </a:r>
          </a:p>
          <a:p>
            <a:r>
              <a:rPr lang="en-US" dirty="0"/>
              <a:t>Data from NOAA NCEI (Nat.</a:t>
            </a:r>
            <a:r>
              <a:rPr lang="en-US" baseline="0" dirty="0"/>
              <a:t> Centers for Environmental Information)</a:t>
            </a:r>
            <a:endParaRPr lang="en-US" dirty="0"/>
          </a:p>
        </p:txBody>
      </p:sp>
      <p:sp>
        <p:nvSpPr>
          <p:cNvPr id="4" name="Slide Number Placeholder 3"/>
          <p:cNvSpPr>
            <a:spLocks noGrp="1"/>
          </p:cNvSpPr>
          <p:nvPr>
            <p:ph type="sldNum" sz="quarter" idx="10"/>
          </p:nvPr>
        </p:nvSpPr>
        <p:spPr/>
        <p:txBody>
          <a:bodyPr/>
          <a:lstStyle/>
          <a:p>
            <a:fld id="{F975D1D5-B1AD-47A5-B144-3F8AD0522669}"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83562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75D1D5-B1AD-47A5-B144-3F8AD0522669}"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4157766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continue coming in and going out for many hours, even over a day.</a:t>
            </a:r>
          </a:p>
        </p:txBody>
      </p:sp>
      <p:sp>
        <p:nvSpPr>
          <p:cNvPr id="4" name="Slide Number Placeholder 3"/>
          <p:cNvSpPr>
            <a:spLocks noGrp="1"/>
          </p:cNvSpPr>
          <p:nvPr>
            <p:ph type="sldNum" sz="quarter" idx="10"/>
          </p:nvPr>
        </p:nvSpPr>
        <p:spPr/>
        <p:txBody>
          <a:bodyPr/>
          <a:lstStyle/>
          <a:p>
            <a:fld id="{A8A662A5-D10E-4E9A-97E3-10149947EA27}" type="slidenum">
              <a:rPr lang="en-US" smtClean="0"/>
              <a:t>5</a:t>
            </a:fld>
            <a:endParaRPr lang="en-US"/>
          </a:p>
        </p:txBody>
      </p:sp>
    </p:spTree>
    <p:extLst>
      <p:ext uri="{BB962C8B-B14F-4D97-AF65-F5344CB8AC3E}">
        <p14:creationId xmlns:p14="http://schemas.microsoft.com/office/powerpoint/2010/main" val="2347547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Distant vs. local is a continuum!</a:t>
            </a:r>
          </a:p>
          <a:p>
            <a:r>
              <a:rPr lang="en-US" dirty="0"/>
              <a:t>At a particular location, will face</a:t>
            </a:r>
            <a:r>
              <a:rPr lang="en-US" baseline="0" dirty="0"/>
              <a:t> distant tsunamis more often, but local tsunamis are much more likely to be severe.</a:t>
            </a:r>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6</a:t>
            </a:fld>
            <a:endParaRPr lang="en-US"/>
          </a:p>
        </p:txBody>
      </p:sp>
    </p:spTree>
    <p:extLst>
      <p:ext uri="{BB962C8B-B14F-4D97-AF65-F5344CB8AC3E}">
        <p14:creationId xmlns:p14="http://schemas.microsoft.com/office/powerpoint/2010/main" val="4252204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Tsunamis</a:t>
            </a:r>
            <a:r>
              <a:rPr lang="en-US" baseline="0" dirty="0"/>
              <a:t> can bring both dangerous currents and coastal flooding.  Bottom: Santa Cruz, CA after 2011 Japan tsunami (1.9 m max amplitude run-up, 13 knot/7m/s current, $28 million damage). 1960 Chile: 8 knot current L.A., 10 knot current Japan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Japan 2011 Tsunami, the wave run-up heights</a:t>
            </a:r>
            <a:r>
              <a:rPr lang="en-US" baseline="0" dirty="0"/>
              <a:t> were up to 133 feet in some places and it traveled up to 6 miles inland in some places.</a:t>
            </a:r>
            <a:endParaRPr lang="en-US" dirty="0"/>
          </a:p>
          <a:p>
            <a:endParaRPr lang="en-US" dirty="0"/>
          </a:p>
        </p:txBody>
      </p:sp>
      <p:sp>
        <p:nvSpPr>
          <p:cNvPr id="4" name="Slide Number Placeholder 3"/>
          <p:cNvSpPr>
            <a:spLocks noGrp="1"/>
          </p:cNvSpPr>
          <p:nvPr>
            <p:ph type="sldNum" sz="quarter" idx="10"/>
          </p:nvPr>
        </p:nvSpPr>
        <p:spPr/>
        <p:txBody>
          <a:bodyPr/>
          <a:lstStyle/>
          <a:p>
            <a:fld id="{3036C6F9-4E29-4D81-9D7A-F12260333B3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591679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“standard” advice.  If you’re in an Alaskan fjord, you may not have the luxury of waiting for shaking to stop in order to</a:t>
            </a:r>
            <a:r>
              <a:rPr lang="en-US" baseline="0" dirty="0"/>
              <a:t> start evacuating.</a:t>
            </a:r>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8</a:t>
            </a:fld>
            <a:endParaRPr lang="en-US"/>
          </a:p>
        </p:txBody>
      </p:sp>
    </p:spTree>
    <p:extLst>
      <p:ext uri="{BB962C8B-B14F-4D97-AF65-F5344CB8AC3E}">
        <p14:creationId xmlns:p14="http://schemas.microsoft.com/office/powerpoint/2010/main" val="2408183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Japanese woodblock print. Not</a:t>
            </a:r>
            <a:r>
              <a:rPr lang="en-US" baseline="0" dirty="0"/>
              <a:t> often a breaking wave</a:t>
            </a:r>
          </a:p>
          <a:p>
            <a:endParaRPr lang="en-US" dirty="0"/>
          </a:p>
        </p:txBody>
      </p:sp>
      <p:sp>
        <p:nvSpPr>
          <p:cNvPr id="4" name="Slide Number Placeholder 3"/>
          <p:cNvSpPr>
            <a:spLocks noGrp="1"/>
          </p:cNvSpPr>
          <p:nvPr>
            <p:ph type="sldNum" sz="quarter" idx="10"/>
          </p:nvPr>
        </p:nvSpPr>
        <p:spPr/>
        <p:txBody>
          <a:bodyPr/>
          <a:lstStyle/>
          <a:p>
            <a:fld id="{A8A662A5-D10E-4E9A-97E3-10149947EA27}" type="slidenum">
              <a:rPr lang="en-US" smtClean="0"/>
              <a:t>9</a:t>
            </a:fld>
            <a:endParaRPr lang="en-US"/>
          </a:p>
        </p:txBody>
      </p:sp>
    </p:spTree>
    <p:extLst>
      <p:ext uri="{BB962C8B-B14F-4D97-AF65-F5344CB8AC3E}">
        <p14:creationId xmlns:p14="http://schemas.microsoft.com/office/powerpoint/2010/main" val="2891067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Fast flowing, debris-laden river</a:t>
            </a:r>
          </a:p>
          <a:p>
            <a:pPr lvl="1"/>
            <a:r>
              <a:rPr lang="en-US" dirty="0"/>
              <a:t>Objects become battering rams</a:t>
            </a:r>
          </a:p>
          <a:p>
            <a:pPr lvl="1"/>
            <a:r>
              <a:rPr lang="en-US" dirty="0"/>
              <a:t>Erodes, scours, deposits mud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a:t>The waves and surges come in and go out, in and out, scouring away at structures and landscape, etc…carrying debris and hazardous materials with each wave/surge.  </a:t>
            </a:r>
            <a:endParaRPr lang="en-US" dirty="0"/>
          </a:p>
          <a:p>
            <a:endParaRPr lang="en-US" baseline="0" dirty="0"/>
          </a:p>
          <a:p>
            <a:r>
              <a:rPr lang="en-US" dirty="0"/>
              <a:t>How</a:t>
            </a:r>
            <a:r>
              <a:rPr lang="en-US" baseline="0" dirty="0"/>
              <a:t> will we get through the debris to move to other areas or find loved-ones without injuring ourselves? </a:t>
            </a:r>
          </a:p>
          <a:p>
            <a:r>
              <a:rPr lang="en-US" baseline="0" dirty="0"/>
              <a:t>What will we do with the debris? How will we move it?</a:t>
            </a:r>
            <a:endParaRPr lang="en-US" dirty="0"/>
          </a:p>
          <a:p>
            <a:endParaRPr lang="en-US" dirty="0"/>
          </a:p>
        </p:txBody>
      </p:sp>
      <p:sp>
        <p:nvSpPr>
          <p:cNvPr id="4" name="Slide Number Placeholder 3"/>
          <p:cNvSpPr>
            <a:spLocks noGrp="1"/>
          </p:cNvSpPr>
          <p:nvPr>
            <p:ph type="sldNum" sz="quarter" idx="10"/>
          </p:nvPr>
        </p:nvSpPr>
        <p:spPr/>
        <p:txBody>
          <a:bodyPr/>
          <a:lstStyle/>
          <a:p>
            <a:fld id="{9DEC646D-4D41-4414-BC97-C7260CBAB391}" type="slidenum">
              <a:rPr lang="en-US" smtClean="0"/>
              <a:pPr/>
              <a:t>10</a:t>
            </a:fld>
            <a:endParaRPr lang="en-US"/>
          </a:p>
        </p:txBody>
      </p:sp>
    </p:spTree>
    <p:extLst>
      <p:ext uri="{BB962C8B-B14F-4D97-AF65-F5344CB8AC3E}">
        <p14:creationId xmlns:p14="http://schemas.microsoft.com/office/powerpoint/2010/main" val="222279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picture">
    <p:spTree>
      <p:nvGrpSpPr>
        <p:cNvPr id="1" name="Shape 14"/>
        <p:cNvGrpSpPr/>
        <p:nvPr/>
      </p:nvGrpSpPr>
      <p:grpSpPr>
        <a:xfrm>
          <a:off x="0" y="0"/>
          <a:ext cx="0" cy="0"/>
          <a:chOff x="0" y="0"/>
          <a:chExt cx="0" cy="0"/>
        </a:xfrm>
      </p:grpSpPr>
      <p:sp>
        <p:nvSpPr>
          <p:cNvPr id="15" name="Shape 15"/>
          <p:cNvSpPr>
            <a:spLocks noGrp="1"/>
          </p:cNvSpPr>
          <p:nvPr>
            <p:ph type="pic" idx="2"/>
          </p:nvPr>
        </p:nvSpPr>
        <p:spPr>
          <a:xfrm>
            <a:off x="5410200" y="1447802"/>
            <a:ext cx="3429000" cy="4419599"/>
          </a:xfrm>
          <a:prstGeom prst="rect">
            <a:avLst/>
          </a:prstGeom>
          <a:noFill/>
          <a:ln>
            <a:noFill/>
          </a:ln>
        </p:spPr>
        <p:txBody>
          <a:bodyPr lIns="91425" tIns="91425" rIns="91425" bIns="91425" anchor="ctr"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r>
              <a:rPr lang="en-US"/>
              <a:t>Click icon to add picture</a:t>
            </a:r>
            <a:endParaRPr/>
          </a:p>
        </p:txBody>
      </p:sp>
      <p:sp>
        <p:nvSpPr>
          <p:cNvPr id="16" name="Shape 16"/>
          <p:cNvSpPr txBox="1">
            <a:spLocks noGrp="1"/>
          </p:cNvSpPr>
          <p:nvPr>
            <p:ph type="body" idx="1"/>
          </p:nvPr>
        </p:nvSpPr>
        <p:spPr>
          <a:xfrm>
            <a:off x="304800" y="1371600"/>
            <a:ext cx="4876798" cy="457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1pPr>
            <a:lvl2pPr marL="566738" marR="0" lvl="1" indent="284162"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2pPr>
            <a:lvl3pPr marL="914400" marR="0" lvl="2" indent="266700"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3pPr>
            <a:lvl4pPr marL="1030288" marR="0" lvl="3" indent="290512"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4pPr>
            <a:lvl5pPr marL="1030288" marR="0" lvl="4" indent="290512" algn="l" rtl="0">
              <a:lnSpc>
                <a:spcPct val="100000"/>
              </a:lnSpc>
              <a:spcBef>
                <a:spcPts val="0"/>
              </a:spcBef>
              <a:spcAft>
                <a:spcPts val="0"/>
              </a:spcAft>
              <a:buClr>
                <a:srgbClr val="000000"/>
              </a:buClr>
              <a:buSzPct val="100000"/>
              <a:buFont typeface="Arial"/>
              <a:buChar char="•"/>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Font typeface="Arial"/>
              <a:buNone/>
              <a:defRPr sz="1400" b="0" i="0" u="none" strike="noStrike" cap="none">
                <a:solidFill>
                  <a:srgbClr val="000000"/>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2647960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endParaRPr>
          </a:p>
        </p:txBody>
      </p:sp>
      <p:sp>
        <p:nvSpPr>
          <p:cNvPr id="5" name="Slide Number Placeholder 4"/>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48000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endParaRPr>
          </a:p>
        </p:txBody>
      </p:sp>
      <p:sp>
        <p:nvSpPr>
          <p:cNvPr id="4" name="Slide Number Placeholder 3"/>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664116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473837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120884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54420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4086450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libri"/>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41733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libri"/>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1608751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libri"/>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4157626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libri"/>
            </a:endParaRPr>
          </a:p>
        </p:txBody>
      </p:sp>
      <p:sp>
        <p:nvSpPr>
          <p:cNvPr id="7" name="Slide Number Placeholder 6"/>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1158284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AE91FFF7-AC65-43EC-8F21-16E444634619}" type="datetimeFigureOut">
              <a:rPr lang="en-US" smtClean="0"/>
              <a:t>10/3/22</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9999429-A81D-425E-85F7-32C18CEA585C}" type="slidenum">
              <a:rPr lang="en-US" smtClean="0"/>
              <a:t>‹#›</a:t>
            </a:fld>
            <a:endParaRPr lang="en-US"/>
          </a:p>
        </p:txBody>
      </p:sp>
    </p:spTree>
    <p:extLst>
      <p:ext uri="{BB962C8B-B14F-4D97-AF65-F5344CB8AC3E}">
        <p14:creationId xmlns:p14="http://schemas.microsoft.com/office/powerpoint/2010/main" val="1818448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latin typeface="Calibri"/>
            </a:endParaRPr>
          </a:p>
        </p:txBody>
      </p:sp>
      <p:sp>
        <p:nvSpPr>
          <p:cNvPr id="9" name="Slide Number Placeholder 8"/>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1838224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4" name="Footer Placeholder 3"/>
          <p:cNvSpPr>
            <a:spLocks noGrp="1"/>
          </p:cNvSpPr>
          <p:nvPr>
            <p:ph type="ftr" sz="quarter" idx="11"/>
          </p:nvPr>
        </p:nvSpPr>
        <p:spPr/>
        <p:txBody>
          <a:bodyPr/>
          <a:lstStyle/>
          <a:p>
            <a:endParaRPr lang="en-US">
              <a:solidFill>
                <a:srgbClr val="FFFFFF">
                  <a:tint val="75000"/>
                </a:srgbClr>
              </a:solidFill>
              <a:latin typeface="Calibri"/>
            </a:endParaRPr>
          </a:p>
        </p:txBody>
      </p:sp>
      <p:sp>
        <p:nvSpPr>
          <p:cNvPr id="5" name="Slide Number Placeholder 4"/>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2733370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3" name="Footer Placeholder 2"/>
          <p:cNvSpPr>
            <a:spLocks noGrp="1"/>
          </p:cNvSpPr>
          <p:nvPr>
            <p:ph type="ftr" sz="quarter" idx="11"/>
          </p:nvPr>
        </p:nvSpPr>
        <p:spPr/>
        <p:txBody>
          <a:bodyPr/>
          <a:lstStyle/>
          <a:p>
            <a:endParaRPr lang="en-US">
              <a:solidFill>
                <a:srgbClr val="FFFFFF">
                  <a:tint val="75000"/>
                </a:srgbClr>
              </a:solidFill>
              <a:latin typeface="Calibri"/>
            </a:endParaRPr>
          </a:p>
        </p:txBody>
      </p:sp>
      <p:sp>
        <p:nvSpPr>
          <p:cNvPr id="4" name="Slide Number Placeholder 3"/>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1380879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libri"/>
            </a:endParaRPr>
          </a:p>
        </p:txBody>
      </p:sp>
      <p:sp>
        <p:nvSpPr>
          <p:cNvPr id="7" name="Slide Number Placeholder 6"/>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2676180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latin typeface="Calibri"/>
            </a:endParaRPr>
          </a:p>
        </p:txBody>
      </p:sp>
      <p:sp>
        <p:nvSpPr>
          <p:cNvPr id="7" name="Slide Number Placeholder 6"/>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919166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libri"/>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1877367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latin typeface="Calibri"/>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390158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870312-2834-43DC-9268-36F72C02B6E4}" type="datetimeFigureOut">
              <a:rPr lang="en-US" smtClean="0"/>
              <a:pPr/>
              <a:t>10/3/22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318502-E0B9-489B-9AE3-3D68EB8DA7A3}" type="slidenum">
              <a:rPr lang="en-US" smtClean="0"/>
              <a:pPr/>
              <a:t>‹#›</a:t>
            </a:fld>
            <a:endParaRPr lang="en-US"/>
          </a:p>
        </p:txBody>
      </p:sp>
    </p:spTree>
    <p:extLst>
      <p:ext uri="{BB962C8B-B14F-4D97-AF65-F5344CB8AC3E}">
        <p14:creationId xmlns:p14="http://schemas.microsoft.com/office/powerpoint/2010/main" val="219360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endParaRPr lang="en-US" altLang="en-US"/>
          </a:p>
        </p:txBody>
      </p:sp>
      <p:sp>
        <p:nvSpPr>
          <p:cNvPr id="4" name="Footer Placeholder 4"/>
          <p:cNvSpPr>
            <a:spLocks noGrp="1"/>
          </p:cNvSpPr>
          <p:nvPr>
            <p:ph type="ftr" sz="quarter" idx="11"/>
          </p:nvPr>
        </p:nvSpPr>
        <p:spPr/>
        <p:txBody>
          <a:bodyPr/>
          <a:lstStyle>
            <a:lvl1pPr>
              <a:defRPr/>
            </a:lvl1pPr>
          </a:lstStyle>
          <a:p>
            <a:endParaRPr lang="en-US" altLang="en-US"/>
          </a:p>
        </p:txBody>
      </p:sp>
      <p:sp>
        <p:nvSpPr>
          <p:cNvPr id="5" name="Slide Number Placeholder 5"/>
          <p:cNvSpPr>
            <a:spLocks noGrp="1"/>
          </p:cNvSpPr>
          <p:nvPr>
            <p:ph type="sldNum" sz="quarter" idx="12"/>
          </p:nvPr>
        </p:nvSpPr>
        <p:spPr/>
        <p:txBody>
          <a:bodyPr/>
          <a:lstStyle>
            <a:lvl1pPr>
              <a:defRPr/>
            </a:lvl1pPr>
          </a:lstStyle>
          <a:p>
            <a:fld id="{116C7981-CC55-4F3A-95A2-AF232B75E1BD}" type="slidenum">
              <a:rPr lang="en-US" altLang="en-US"/>
              <a:pPr/>
              <a:t>‹#›</a:t>
            </a:fld>
            <a:endParaRPr lang="en-US" altLang="en-US"/>
          </a:p>
        </p:txBody>
      </p:sp>
    </p:spTree>
    <p:extLst>
      <p:ext uri="{BB962C8B-B14F-4D97-AF65-F5344CB8AC3E}">
        <p14:creationId xmlns:p14="http://schemas.microsoft.com/office/powerpoint/2010/main" val="3923037888"/>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36064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03957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5" name="Footer Placeholder 4"/>
          <p:cNvSpPr>
            <a:spLocks noGrp="1"/>
          </p:cNvSpPr>
          <p:nvPr>
            <p:ph type="ftr" sz="quarter" idx="11"/>
          </p:nvPr>
        </p:nvSpPr>
        <p:spPr/>
        <p:txBody>
          <a:bodyPr/>
          <a:lstStyle/>
          <a:p>
            <a:endParaRPr lang="en-US">
              <a:solidFill>
                <a:srgbClr val="FFFFFF">
                  <a:tint val="75000"/>
                </a:srgbClr>
              </a:solidFill>
            </a:endParaRPr>
          </a:p>
        </p:txBody>
      </p:sp>
      <p:sp>
        <p:nvSpPr>
          <p:cNvPr id="6" name="Slide Number Placeholder 5"/>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189304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6" name="Footer Placeholder 5"/>
          <p:cNvSpPr>
            <a:spLocks noGrp="1"/>
          </p:cNvSpPr>
          <p:nvPr>
            <p:ph type="ftr" sz="quarter" idx="11"/>
          </p:nvPr>
        </p:nvSpPr>
        <p:spPr/>
        <p:txBody>
          <a:bodyPr/>
          <a:lstStyle/>
          <a:p>
            <a:endParaRPr lang="en-US">
              <a:solidFill>
                <a:srgbClr val="FFFFFF">
                  <a:tint val="75000"/>
                </a:srgbClr>
              </a:solidFill>
            </a:endParaRPr>
          </a:p>
        </p:txBody>
      </p:sp>
      <p:sp>
        <p:nvSpPr>
          <p:cNvPr id="7" name="Slide Number Placeholder 6"/>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902833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8" name="Footer Placeholder 7"/>
          <p:cNvSpPr>
            <a:spLocks noGrp="1"/>
          </p:cNvSpPr>
          <p:nvPr>
            <p:ph type="ftr" sz="quarter" idx="11"/>
          </p:nvPr>
        </p:nvSpPr>
        <p:spPr/>
        <p:txBody>
          <a:bodyPr/>
          <a:lstStyle/>
          <a:p>
            <a:endParaRPr lang="en-US">
              <a:solidFill>
                <a:srgbClr val="FFFFFF">
                  <a:tint val="75000"/>
                </a:srgbClr>
              </a:solidFill>
            </a:endParaRPr>
          </a:p>
        </p:txBody>
      </p:sp>
      <p:sp>
        <p:nvSpPr>
          <p:cNvPr id="9" name="Slide Number Placeholder 8"/>
          <p:cNvSpPr>
            <a:spLocks noGrp="1"/>
          </p:cNvSpPr>
          <p:nvPr>
            <p:ph type="sldNum" sz="quarter" idx="12"/>
          </p:nvPr>
        </p:nvSpPr>
        <p:spPr/>
        <p:txBody>
          <a:body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3012392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BF3F9"/>
        </a:solidFill>
        <a:effectLst/>
      </p:bgPr>
    </p:bg>
    <p:spTree>
      <p:nvGrpSpPr>
        <p:cNvPr id="1" name="Shape 9"/>
        <p:cNvGrpSpPr/>
        <p:nvPr/>
      </p:nvGrpSpPr>
      <p:grpSpPr>
        <a:xfrm>
          <a:off x="0" y="0"/>
          <a:ext cx="0" cy="0"/>
          <a:chOff x="0" y="0"/>
          <a:chExt cx="0" cy="0"/>
        </a:xfrm>
      </p:grpSpPr>
      <p:sp>
        <p:nvSpPr>
          <p:cNvPr id="10" name="Shape 10"/>
          <p:cNvSpPr/>
          <p:nvPr/>
        </p:nvSpPr>
        <p:spPr>
          <a:xfrm>
            <a:off x="-90432" y="-112293"/>
            <a:ext cx="9535866" cy="1459769"/>
          </a:xfrm>
          <a:prstGeom prst="rect">
            <a:avLst/>
          </a:prstGeom>
          <a:blipFill rotWithShape="1">
            <a:blip r:embed="rId6">
              <a:alphaModFix/>
            </a:blip>
            <a:stretch>
              <a:fillRect/>
            </a:stretch>
          </a:blipFill>
          <a:ln>
            <a:noFill/>
          </a:ln>
        </p:spPr>
        <p:txBody>
          <a:bodyPr lIns="91425" tIns="91425" rIns="91425" bIns="91425" anchor="ctr" anchorCtr="0">
            <a:noAutofit/>
          </a:bodyPr>
          <a:lstStyle/>
          <a:p>
            <a:pPr>
              <a:buClr>
                <a:srgbClr val="000000"/>
              </a:buClr>
              <a:buFont typeface="Arial"/>
              <a:buNone/>
            </a:pPr>
            <a:endParaRPr sz="1400" kern="0">
              <a:solidFill>
                <a:srgbClr val="000000"/>
              </a:solidFill>
              <a:ea typeface="Arial"/>
              <a:cs typeface="Arial"/>
              <a:sym typeface="Arial"/>
            </a:endParaRPr>
          </a:p>
        </p:txBody>
      </p:sp>
      <p:sp>
        <p:nvSpPr>
          <p:cNvPr id="11" name="Shape 11"/>
          <p:cNvSpPr/>
          <p:nvPr/>
        </p:nvSpPr>
        <p:spPr>
          <a:xfrm>
            <a:off x="0" y="6400800"/>
            <a:ext cx="9144000" cy="457200"/>
          </a:xfrm>
          <a:prstGeom prst="rect">
            <a:avLst/>
          </a:prstGeom>
          <a:solidFill>
            <a:srgbClr val="17375E"/>
          </a:solidFill>
          <a:ln>
            <a:noFill/>
          </a:ln>
        </p:spPr>
        <p:txBody>
          <a:bodyPr lIns="91425" tIns="45700" rIns="91425" bIns="45700" anchor="ctr" anchorCtr="0">
            <a:noAutofit/>
          </a:bodyPr>
          <a:lstStyle/>
          <a:p>
            <a:pPr algn="ctr">
              <a:buClr>
                <a:srgbClr val="000000"/>
              </a:buClr>
              <a:buFont typeface="Arial"/>
              <a:buNone/>
            </a:pPr>
            <a:endParaRPr sz="1400" kern="0">
              <a:solidFill>
                <a:srgbClr val="000000"/>
              </a:solidFill>
              <a:ea typeface="Arial"/>
              <a:cs typeface="Arial"/>
              <a:sym typeface="Arial"/>
            </a:endParaRPr>
          </a:p>
        </p:txBody>
      </p:sp>
      <p:sp>
        <p:nvSpPr>
          <p:cNvPr id="12" name="Shape 12"/>
          <p:cNvSpPr txBox="1"/>
          <p:nvPr/>
        </p:nvSpPr>
        <p:spPr>
          <a:xfrm>
            <a:off x="1219200" y="6444755"/>
            <a:ext cx="4876798" cy="400109"/>
          </a:xfrm>
          <a:prstGeom prst="rect">
            <a:avLst/>
          </a:prstGeom>
          <a:noFill/>
          <a:ln>
            <a:noFill/>
          </a:ln>
        </p:spPr>
        <p:txBody>
          <a:bodyPr lIns="91425" tIns="45700" rIns="91425" bIns="45700" anchor="t" anchorCtr="0">
            <a:noAutofit/>
          </a:bodyPr>
          <a:lstStyle/>
          <a:p>
            <a:pPr>
              <a:buClr>
                <a:srgbClr val="FFFFFF"/>
              </a:buClr>
              <a:buSzPct val="25000"/>
              <a:buFont typeface="Arial"/>
              <a:buNone/>
            </a:pPr>
            <a:r>
              <a:rPr lang="en-US" sz="2000" b="1" i="1" kern="0">
                <a:solidFill>
                  <a:srgbClr val="FFFFFF"/>
                </a:solidFill>
                <a:ea typeface="Arial"/>
                <a:cs typeface="Arial"/>
                <a:sym typeface="Arial"/>
              </a:rPr>
              <a:t>Building a Weather-Ready Nation</a:t>
            </a:r>
          </a:p>
        </p:txBody>
      </p:sp>
      <p:pic>
        <p:nvPicPr>
          <p:cNvPr id="13" name="Shape 13"/>
          <p:cNvPicPr preferRelativeResize="0"/>
          <p:nvPr/>
        </p:nvPicPr>
        <p:blipFill rotWithShape="1">
          <a:blip r:embed="rId7">
            <a:alphaModFix/>
          </a:blip>
          <a:srcRect/>
          <a:stretch/>
        </p:blipFill>
        <p:spPr>
          <a:xfrm>
            <a:off x="152401" y="6467671"/>
            <a:ext cx="990597" cy="323459"/>
          </a:xfrm>
          <a:prstGeom prst="roundRect">
            <a:avLst>
              <a:gd name="adj" fmla="val 16667"/>
            </a:avLst>
          </a:prstGeom>
          <a:noFill/>
          <a:ln>
            <a:noFill/>
          </a:ln>
        </p:spPr>
      </p:pic>
    </p:spTree>
    <p:extLst>
      <p:ext uri="{BB962C8B-B14F-4D97-AF65-F5344CB8AC3E}">
        <p14:creationId xmlns:p14="http://schemas.microsoft.com/office/powerpoint/2010/main" val="25564128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88" r:id="rId3"/>
    <p:sldLayoutId id="2147483701" r:id="rId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FA9D1-565F-4112-ABD2-6B02D0E27E2F}" type="datetimeFigureOut">
              <a:rPr lang="en-US" smtClean="0">
                <a:solidFill>
                  <a:srgbClr val="FFFFFF">
                    <a:tint val="75000"/>
                  </a:srgbClr>
                </a:solidFill>
              </a:rPr>
              <a:pPr/>
              <a:t>10/3/22</a:t>
            </a:fld>
            <a:endParaRPr lang="en-US">
              <a:solidFill>
                <a:srgbClr val="FFFFFF">
                  <a:tint val="75000"/>
                </a:srgb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FFFFFF">
                  <a:tint val="75000"/>
                </a:srgb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4005B-524A-4F25-A270-EA53550D87DC}" type="slidenum">
              <a:rPr lang="en-US" smtClean="0">
                <a:solidFill>
                  <a:srgbClr val="FFFFFF">
                    <a:tint val="75000"/>
                  </a:srgbClr>
                </a:solidFill>
              </a:rPr>
              <a:pPr/>
              <a:t>‹#›</a:t>
            </a:fld>
            <a:endParaRPr lang="en-US">
              <a:solidFill>
                <a:srgbClr val="FFFFFF">
                  <a:tint val="75000"/>
                </a:srgbClr>
              </a:solidFill>
            </a:endParaRPr>
          </a:p>
        </p:txBody>
      </p:sp>
    </p:spTree>
    <p:extLst>
      <p:ext uri="{BB962C8B-B14F-4D97-AF65-F5344CB8AC3E}">
        <p14:creationId xmlns:p14="http://schemas.microsoft.com/office/powerpoint/2010/main" val="2858735070"/>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0">
              <a:srgbClr val="000000"/>
            </a:gs>
            <a:gs pos="0">
              <a:srgbClr val="000000"/>
            </a:gs>
            <a:gs pos="91000">
              <a:schemeClr val="accent5">
                <a:lumMod val="43000"/>
              </a:schemeClr>
            </a:gs>
            <a:gs pos="100000">
              <a:schemeClr val="accent5">
                <a:lumMod val="61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CFA9D1-565F-4112-ABD2-6B02D0E27E2F}" type="datetimeFigureOut">
              <a:rPr lang="en-US" smtClean="0">
                <a:solidFill>
                  <a:srgbClr val="FFFFFF">
                    <a:tint val="75000"/>
                  </a:srgbClr>
                </a:solidFill>
                <a:latin typeface="Calibri"/>
              </a:rPr>
              <a:pPr/>
              <a:t>10/3/22</a:t>
            </a:fld>
            <a:endParaRPr lang="en-US">
              <a:solidFill>
                <a:srgbClr val="FFFFFF">
                  <a:tint val="75000"/>
                </a:srgbClr>
              </a:solidFill>
              <a:latin typeface="Calibri"/>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FFFFFF">
                  <a:tint val="75000"/>
                </a:srgbClr>
              </a:solidFill>
              <a:latin typeface="Calibri"/>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4005B-524A-4F25-A270-EA53550D87DC}" type="slidenum">
              <a:rPr lang="en-US" smtClean="0">
                <a:solidFill>
                  <a:srgbClr val="FFFFFF">
                    <a:tint val="75000"/>
                  </a:srgbClr>
                </a:solidFill>
                <a:latin typeface="Calibri"/>
              </a:rPr>
              <a:pPr/>
              <a:t>‹#›</a:t>
            </a:fld>
            <a:endParaRPr lang="en-US">
              <a:solidFill>
                <a:srgbClr val="FFFFFF">
                  <a:tint val="75000"/>
                </a:srgbClr>
              </a:solidFill>
              <a:latin typeface="Calibri"/>
            </a:endParaRPr>
          </a:p>
        </p:txBody>
      </p:sp>
    </p:spTree>
    <p:extLst>
      <p:ext uri="{BB962C8B-B14F-4D97-AF65-F5344CB8AC3E}">
        <p14:creationId xmlns:p14="http://schemas.microsoft.com/office/powerpoint/2010/main" val="85688010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jpg"/><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jpeg"/><Relationship Id="rId7"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1.gif"/></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5.jpeg"/><Relationship Id="rId3" Type="http://schemas.openxmlformats.org/officeDocument/2006/relationships/image" Target="../media/image6.png"/><Relationship Id="rId7" Type="http://schemas.openxmlformats.org/officeDocument/2006/relationships/audio" Target="../media/audio1.wav"/><Relationship Id="rId12" Type="http://schemas.openxmlformats.org/officeDocument/2006/relationships/audio" Target="../media/audio3.wav"/><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4.jpeg"/><Relationship Id="rId5" Type="http://schemas.openxmlformats.org/officeDocument/2006/relationships/hyperlink" Target="twilzone.wav" TargetMode="External"/><Relationship Id="rId10" Type="http://schemas.openxmlformats.org/officeDocument/2006/relationships/audio" Target="../media/audio2.wav"/><Relationship Id="rId4" Type="http://schemas.openxmlformats.org/officeDocument/2006/relationships/image" Target="../media/image7.png"/><Relationship Id="rId9" Type="http://schemas.openxmlformats.org/officeDocument/2006/relationships/image" Target="../media/image53.png"/><Relationship Id="rId1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image" Target="../media/image4.gif"/><Relationship Id="rId5" Type="http://schemas.openxmlformats.org/officeDocument/2006/relationships/image" Target="../media/image5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0.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7.png"/><Relationship Id="rId3" Type="http://schemas.openxmlformats.org/officeDocument/2006/relationships/image" Target="../media/image61.jpeg"/><Relationship Id="rId7" Type="http://schemas.openxmlformats.org/officeDocument/2006/relationships/diagramColors" Target="../diagrams/colors1.xml"/><Relationship Id="rId12"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QuickStyle" Target="../diagrams/quickStyle1.xml"/><Relationship Id="rId11" Type="http://schemas.openxmlformats.org/officeDocument/2006/relationships/image" Target="../media/image64.jpeg"/><Relationship Id="rId5" Type="http://schemas.openxmlformats.org/officeDocument/2006/relationships/diagramLayout" Target="../diagrams/layout1.xml"/><Relationship Id="rId10" Type="http://schemas.openxmlformats.org/officeDocument/2006/relationships/image" Target="../media/image63.png"/><Relationship Id="rId4" Type="http://schemas.openxmlformats.org/officeDocument/2006/relationships/diagramData" Target="../diagrams/data1.xml"/><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1.jpe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75.png"/><Relationship Id="rId4" Type="http://schemas.openxmlformats.org/officeDocument/2006/relationships/diagramLayout" Target="../diagrams/layout2.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g"/><Relationship Id="rId7"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eg"/><Relationship Id="rId4" Type="http://schemas.openxmlformats.org/officeDocument/2006/relationships/image" Target="../media/image10.jp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s://www.fema.gov/national-flood-insurance-program-community-rating-syste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8" Type="http://schemas.openxmlformats.org/officeDocument/2006/relationships/hyperlink" Target="https://nws.weather.gov/nthmp/" TargetMode="External"/><Relationship Id="rId13" Type="http://schemas.openxmlformats.org/officeDocument/2006/relationships/image" Target="../media/image79.png"/><Relationship Id="rId3" Type="http://schemas.openxmlformats.org/officeDocument/2006/relationships/hyperlink" Target="http://www.tsunami.gov/" TargetMode="External"/><Relationship Id="rId7" Type="http://schemas.openxmlformats.org/officeDocument/2006/relationships/hyperlink" Target="https://www.ngdc.noaa.gov/hazard/tsu.shtml" TargetMode="External"/><Relationship Id="rId12" Type="http://schemas.openxmlformats.org/officeDocument/2006/relationships/image" Target="../media/image7.png"/><Relationship Id="rId2" Type="http://schemas.openxmlformats.org/officeDocument/2006/relationships/notesSlide" Target="../notesSlides/notesSlide31.xml"/><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hyperlink" Target="https://www.avo.alaska.edu/" TargetMode="External"/><Relationship Id="rId11" Type="http://schemas.openxmlformats.org/officeDocument/2006/relationships/image" Target="../media/image6.png"/><Relationship Id="rId5" Type="http://schemas.openxmlformats.org/officeDocument/2006/relationships/hyperlink" Target="https://earthquake.alaska.edu/tsunami/community" TargetMode="External"/><Relationship Id="rId15" Type="http://schemas.openxmlformats.org/officeDocument/2006/relationships/image" Target="../media/image81.gif"/><Relationship Id="rId10" Type="http://schemas.openxmlformats.org/officeDocument/2006/relationships/hyperlink" Target="https://www.tsunamizone.org/" TargetMode="External"/><Relationship Id="rId4" Type="http://schemas.openxmlformats.org/officeDocument/2006/relationships/hyperlink" Target="https://www.ready.alaska.gov/" TargetMode="External"/><Relationship Id="rId9" Type="http://schemas.openxmlformats.org/officeDocument/2006/relationships/hyperlink" Target="https://www.weather.gov/tsunamiready/" TargetMode="External"/><Relationship Id="rId14" Type="http://schemas.openxmlformats.org/officeDocument/2006/relationships/image" Target="../media/image8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jp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rgbClr val="0070C0"/>
            </a:gs>
            <a:gs pos="100000">
              <a:srgbClr val="002060"/>
            </a:gs>
          </a:gsLst>
          <a:lin ang="5400000" scaled="1"/>
          <a:tileRect/>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0793" y="5079438"/>
            <a:ext cx="1188486" cy="1161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3849" y="5052142"/>
            <a:ext cx="1185863" cy="1185863"/>
          </a:xfrm>
          <a:prstGeom prst="rect">
            <a:avLst/>
          </a:prstGeom>
        </p:spPr>
      </p:pic>
      <p:sp>
        <p:nvSpPr>
          <p:cNvPr id="4" name="Subtitle 2"/>
          <p:cNvSpPr txBox="1">
            <a:spLocks/>
          </p:cNvSpPr>
          <p:nvPr/>
        </p:nvSpPr>
        <p:spPr>
          <a:xfrm>
            <a:off x="235940" y="5227680"/>
            <a:ext cx="5004800" cy="1295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ts val="2800"/>
              </a:lnSpc>
              <a:spcBef>
                <a:spcPts val="0"/>
              </a:spcBef>
              <a:buNone/>
            </a:pPr>
            <a:r>
              <a:rPr lang="en-US" dirty="0">
                <a:solidFill>
                  <a:srgbClr val="FFFFFF"/>
                </a:solidFill>
              </a:rPr>
              <a:t>Dr. Summer Ohlendorf</a:t>
            </a:r>
          </a:p>
          <a:p>
            <a:pPr marL="0" indent="0">
              <a:lnSpc>
                <a:spcPts val="2800"/>
              </a:lnSpc>
              <a:spcBef>
                <a:spcPts val="0"/>
              </a:spcBef>
              <a:buNone/>
            </a:pPr>
            <a:endParaRPr lang="en-US" sz="2800" dirty="0">
              <a:solidFill>
                <a:srgbClr val="FFFFFF"/>
              </a:solidFill>
            </a:endParaRPr>
          </a:p>
          <a:p>
            <a:pPr marL="0" indent="0">
              <a:lnSpc>
                <a:spcPts val="2800"/>
              </a:lnSpc>
              <a:spcBef>
                <a:spcPts val="0"/>
              </a:spcBef>
              <a:buNone/>
            </a:pPr>
            <a:r>
              <a:rPr lang="en-US" sz="2400" dirty="0">
                <a:solidFill>
                  <a:srgbClr val="FFFFFF"/>
                </a:solidFill>
              </a:rPr>
              <a:t>U.S. National Tsunami Warning Center</a:t>
            </a:r>
          </a:p>
          <a:p>
            <a:pPr marL="0" indent="0">
              <a:lnSpc>
                <a:spcPts val="2800"/>
              </a:lnSpc>
              <a:spcBef>
                <a:spcPts val="0"/>
              </a:spcBef>
              <a:buNone/>
            </a:pPr>
            <a:r>
              <a:rPr lang="en-US" sz="2000" dirty="0">
                <a:solidFill>
                  <a:srgbClr val="FFFFFF"/>
                </a:solidFill>
              </a:rPr>
              <a:t>Palmer, AK</a:t>
            </a:r>
          </a:p>
          <a:p>
            <a:endParaRPr lang="en-US" dirty="0"/>
          </a:p>
        </p:txBody>
      </p:sp>
      <p:sp>
        <p:nvSpPr>
          <p:cNvPr id="5" name="TextBox 4"/>
          <p:cNvSpPr txBox="1"/>
          <p:nvPr/>
        </p:nvSpPr>
        <p:spPr>
          <a:xfrm>
            <a:off x="5921204" y="6292248"/>
            <a:ext cx="3195857" cy="461665"/>
          </a:xfrm>
          <a:prstGeom prst="rect">
            <a:avLst/>
          </a:prstGeom>
          <a:noFill/>
        </p:spPr>
        <p:txBody>
          <a:bodyPr wrap="none" rtlCol="0">
            <a:spAutoFit/>
          </a:bodyPr>
          <a:lstStyle/>
          <a:p>
            <a:r>
              <a:rPr lang="en-US" sz="2400" dirty="0" err="1"/>
              <a:t>Earthscope</a:t>
            </a:r>
            <a:r>
              <a:rPr lang="en-US" sz="2400" dirty="0"/>
              <a:t> ANGLE 2022</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b="2974"/>
          <a:stretch/>
        </p:blipFill>
        <p:spPr>
          <a:xfrm>
            <a:off x="185571" y="94585"/>
            <a:ext cx="8735545" cy="4764017"/>
          </a:xfrm>
          <a:prstGeom prst="rect">
            <a:avLst/>
          </a:prstGeom>
          <a:effectLst/>
        </p:spPr>
      </p:pic>
      <p:sp>
        <p:nvSpPr>
          <p:cNvPr id="10" name="Rectangle 9"/>
          <p:cNvSpPr/>
          <p:nvPr/>
        </p:nvSpPr>
        <p:spPr>
          <a:xfrm>
            <a:off x="185571" y="94585"/>
            <a:ext cx="8744141" cy="4777666"/>
          </a:xfrm>
          <a:prstGeom prst="rect">
            <a:avLst/>
          </a:prstGeom>
          <a:solidFill>
            <a:srgbClr val="002060">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08897" y="1326304"/>
            <a:ext cx="5751896" cy="1754326"/>
          </a:xfrm>
          <a:prstGeom prst="rect">
            <a:avLst/>
          </a:prstGeom>
          <a:noFill/>
        </p:spPr>
        <p:txBody>
          <a:bodyPr wrap="none" rtlCol="0">
            <a:spAutoFit/>
          </a:bodyPr>
          <a:lstStyle/>
          <a:p>
            <a:r>
              <a:rPr lang="en-US" sz="5400" dirty="0">
                <a:latin typeface="Georgia" panose="02040502050405020303" pitchFamily="18" charset="0"/>
              </a:rPr>
              <a:t>Tsunami Safety &amp; </a:t>
            </a:r>
          </a:p>
          <a:p>
            <a:r>
              <a:rPr lang="en-US" sz="5400" dirty="0">
                <a:latin typeface="Georgia" panose="02040502050405020303" pitchFamily="18" charset="0"/>
              </a:rPr>
              <a:t>Preparedness</a:t>
            </a:r>
          </a:p>
        </p:txBody>
      </p:sp>
    </p:spTree>
    <p:extLst>
      <p:ext uri="{BB962C8B-B14F-4D97-AF65-F5344CB8AC3E}">
        <p14:creationId xmlns:p14="http://schemas.microsoft.com/office/powerpoint/2010/main" val="324830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ue Wavy Background big.jpg"/>
          <p:cNvPicPr>
            <a:picLocks noGrp="1" noChangeAspect="1"/>
          </p:cNvPicPr>
          <p:nvPr>
            <p:ph idx="1"/>
          </p:nvPr>
        </p:nvPicPr>
        <p:blipFill>
          <a:blip r:embed="rId3" cstate="print"/>
          <a:srcRect b="72222"/>
          <a:stretch>
            <a:fillRect/>
          </a:stretch>
        </p:blipFill>
        <p:spPr>
          <a:xfrm>
            <a:off x="0" y="0"/>
            <a:ext cx="9144000" cy="1676400"/>
          </a:xfrm>
        </p:spPr>
      </p:pic>
      <p:sp>
        <p:nvSpPr>
          <p:cNvPr id="5" name="Title 4"/>
          <p:cNvSpPr>
            <a:spLocks noGrp="1"/>
          </p:cNvSpPr>
          <p:nvPr>
            <p:ph type="title"/>
          </p:nvPr>
        </p:nvSpPr>
        <p:spPr>
          <a:xfrm>
            <a:off x="1155700" y="-81086"/>
            <a:ext cx="8458200" cy="1143000"/>
          </a:xfrm>
        </p:spPr>
        <p:txBody>
          <a:bodyPr>
            <a:noAutofit/>
          </a:bodyPr>
          <a:lstStyle/>
          <a:p>
            <a:r>
              <a:rPr lang="en-US" sz="3600" dirty="0">
                <a:solidFill>
                  <a:schemeClr val="bg1"/>
                </a:solidFill>
                <a:latin typeface="Georgia" panose="02040502050405020303" pitchFamily="18" charset="0"/>
              </a:rPr>
              <a:t>What to expect:</a:t>
            </a:r>
            <a:br>
              <a:rPr lang="en-US" sz="3600" dirty="0">
                <a:solidFill>
                  <a:schemeClr val="bg1"/>
                </a:solidFill>
                <a:latin typeface="Georgia" panose="02040502050405020303" pitchFamily="18" charset="0"/>
              </a:rPr>
            </a:br>
            <a:r>
              <a:rPr lang="en-US" sz="3600" dirty="0">
                <a:solidFill>
                  <a:schemeClr val="bg1"/>
                </a:solidFill>
                <a:latin typeface="Georgia" panose="02040502050405020303" pitchFamily="18" charset="0"/>
              </a:rPr>
              <a:t>debris-filled turbulent water</a:t>
            </a:r>
          </a:p>
        </p:txBody>
      </p:sp>
      <p:pic>
        <p:nvPicPr>
          <p:cNvPr id="6" name="Picture 2" descr="C:\Documents and Settings\gravess\My Documents\My Pictures\Japan Tsunami\Japan 1.jpg"/>
          <p:cNvPicPr>
            <a:picLocks noChangeAspect="1" noChangeArrowheads="1"/>
          </p:cNvPicPr>
          <p:nvPr/>
        </p:nvPicPr>
        <p:blipFill>
          <a:blip r:embed="rId4" cstate="print"/>
          <a:srcRect r="48834"/>
          <a:stretch>
            <a:fillRect/>
          </a:stretch>
        </p:blipFill>
        <p:spPr bwMode="auto">
          <a:xfrm>
            <a:off x="4880791" y="1234124"/>
            <a:ext cx="4191000" cy="4828381"/>
          </a:xfrm>
          <a:prstGeom prst="rect">
            <a:avLst/>
          </a:prstGeom>
          <a:noFill/>
        </p:spPr>
      </p:pic>
      <p:sp>
        <p:nvSpPr>
          <p:cNvPr id="2" name="TextBox 1"/>
          <p:cNvSpPr txBox="1"/>
          <p:nvPr/>
        </p:nvSpPr>
        <p:spPr>
          <a:xfrm>
            <a:off x="216469" y="4603264"/>
            <a:ext cx="4531412" cy="1569660"/>
          </a:xfrm>
          <a:prstGeom prst="rect">
            <a:avLst/>
          </a:prstGeom>
          <a:noFill/>
        </p:spPr>
        <p:txBody>
          <a:bodyPr wrap="square" rtlCol="0">
            <a:spAutoFit/>
          </a:bodyPr>
          <a:lstStyle/>
          <a:p>
            <a:pPr marL="342900" indent="-342900">
              <a:buFont typeface="Arial"/>
              <a:buChar char="•"/>
            </a:pPr>
            <a:r>
              <a:rPr lang="en-US" sz="2400" dirty="0">
                <a:solidFill>
                  <a:srgbClr val="000090"/>
                </a:solidFill>
              </a:rPr>
              <a:t>Potential to get pinned against objects or pulled underwater</a:t>
            </a:r>
          </a:p>
          <a:p>
            <a:pPr marL="342900" indent="-342900">
              <a:buFont typeface="Arial"/>
              <a:buChar char="•"/>
            </a:pPr>
            <a:r>
              <a:rPr lang="en-US" sz="2400" dirty="0">
                <a:solidFill>
                  <a:srgbClr val="000090"/>
                </a:solidFill>
              </a:rPr>
              <a:t>Jagged, moving debris </a:t>
            </a:r>
          </a:p>
        </p:txBody>
      </p:sp>
      <p:pic>
        <p:nvPicPr>
          <p:cNvPr id="3" name="Picture 2" descr="Japan_turbulence_ca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742" y="1226575"/>
            <a:ext cx="4547928" cy="3185172"/>
          </a:xfrm>
          <a:prstGeom prst="rect">
            <a:avLst/>
          </a:prstGeom>
        </p:spPr>
      </p:pic>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421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89714" y="-42204"/>
            <a:ext cx="8229600" cy="1143000"/>
          </a:xfrm>
        </p:spPr>
        <p:txBody>
          <a:bodyPr>
            <a:normAutofit/>
          </a:bodyPr>
          <a:lstStyle/>
          <a:p>
            <a:r>
              <a:rPr lang="en-US" sz="3400" dirty="0">
                <a:solidFill>
                  <a:schemeClr val="bg1"/>
                </a:solidFill>
                <a:latin typeface="Georgia" panose="02040502050405020303" pitchFamily="18" charset="0"/>
              </a:rPr>
              <a:t>What to expect:</a:t>
            </a:r>
            <a:br>
              <a:rPr lang="en-US" sz="3400" dirty="0">
                <a:solidFill>
                  <a:schemeClr val="bg1"/>
                </a:solidFill>
                <a:latin typeface="Georgia" panose="02040502050405020303" pitchFamily="18" charset="0"/>
              </a:rPr>
            </a:br>
            <a:r>
              <a:rPr lang="en-US" sz="3400" dirty="0">
                <a:solidFill>
                  <a:schemeClr val="bg1"/>
                </a:solidFill>
                <a:latin typeface="Georgia" panose="02040502050405020303" pitchFamily="18" charset="0"/>
              </a:rPr>
              <a:t>infrastructure destroyed</a:t>
            </a:r>
          </a:p>
        </p:txBody>
      </p:sp>
      <p:sp>
        <p:nvSpPr>
          <p:cNvPr id="2" name="TextBox 1"/>
          <p:cNvSpPr txBox="1"/>
          <p:nvPr/>
        </p:nvSpPr>
        <p:spPr>
          <a:xfrm>
            <a:off x="4185061" y="4675417"/>
            <a:ext cx="4863331" cy="1569660"/>
          </a:xfrm>
          <a:prstGeom prst="rect">
            <a:avLst/>
          </a:prstGeom>
          <a:noFill/>
        </p:spPr>
        <p:txBody>
          <a:bodyPr wrap="square" rtlCol="0">
            <a:spAutoFit/>
          </a:bodyPr>
          <a:lstStyle/>
          <a:p>
            <a:r>
              <a:rPr lang="en-US" sz="2400" dirty="0">
                <a:solidFill>
                  <a:srgbClr val="000090"/>
                </a:solidFill>
              </a:rPr>
              <a:t>Difficulty obtaining food and fresh water</a:t>
            </a:r>
          </a:p>
          <a:p>
            <a:r>
              <a:rPr lang="en-US" sz="2400" dirty="0">
                <a:solidFill>
                  <a:srgbClr val="000090"/>
                </a:solidFill>
              </a:rPr>
              <a:t>Lack of power</a:t>
            </a:r>
          </a:p>
          <a:p>
            <a:r>
              <a:rPr lang="en-US" sz="2400" dirty="0">
                <a:solidFill>
                  <a:srgbClr val="000090"/>
                </a:solidFill>
              </a:rPr>
              <a:t>Lack of shelter</a:t>
            </a:r>
          </a:p>
        </p:txBody>
      </p:sp>
      <p:pic>
        <p:nvPicPr>
          <p:cNvPr id="4" name="Content Placeholder 3" descr="C:\Documents and Settings\gravess\My Documents\My Pictures\Japan Tsunami\Japan Pictures 5.jpg"/>
          <p:cNvPicPr>
            <a:picLocks noGrp="1" noChangeAspect="1" noChangeArrowheads="1"/>
          </p:cNvPicPr>
          <p:nvPr>
            <p:ph idx="1"/>
          </p:nvPr>
        </p:nvPicPr>
        <p:blipFill>
          <a:blip r:embed="rId3" cstate="print"/>
          <a:srcRect/>
          <a:stretch>
            <a:fillRect/>
          </a:stretch>
        </p:blipFill>
        <p:spPr bwMode="auto">
          <a:xfrm>
            <a:off x="230903" y="3704196"/>
            <a:ext cx="3535656" cy="2650120"/>
          </a:xfrm>
          <a:prstGeom prst="rect">
            <a:avLst/>
          </a:prstGeom>
          <a:noFill/>
        </p:spPr>
      </p:pic>
      <p:sp>
        <p:nvSpPr>
          <p:cNvPr id="6" name="TextBox 5"/>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7"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6303" y="1120043"/>
            <a:ext cx="3984309" cy="2526134"/>
          </a:xfrm>
          <a:prstGeom prst="rect">
            <a:avLst/>
          </a:prstGeom>
        </p:spPr>
      </p:pic>
      <p:pic>
        <p:nvPicPr>
          <p:cNvPr id="10" name="Picture 2" descr="C:\Documents and Settings\gravess\My Documents\Japan Tsunami\Japan City Officials Vertical Evac_Page_07.jpg"/>
          <p:cNvPicPr>
            <a:picLocks noChangeAspect="1" noChangeArrowheads="1"/>
          </p:cNvPicPr>
          <p:nvPr/>
        </p:nvPicPr>
        <p:blipFill rotWithShape="1">
          <a:blip r:embed="rId7" cstate="print"/>
          <a:srcRect l="19811" t="30945" r="21553" b="4619"/>
          <a:stretch/>
        </p:blipFill>
        <p:spPr bwMode="auto">
          <a:xfrm>
            <a:off x="4516985" y="1101281"/>
            <a:ext cx="4367257" cy="3391825"/>
          </a:xfrm>
          <a:prstGeom prst="rect">
            <a:avLst/>
          </a:prstGeom>
          <a:noFill/>
        </p:spPr>
      </p:pic>
    </p:spTree>
    <p:extLst>
      <p:ext uri="{BB962C8B-B14F-4D97-AF65-F5344CB8AC3E}">
        <p14:creationId xmlns:p14="http://schemas.microsoft.com/office/powerpoint/2010/main" val="692722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43222" y="161545"/>
            <a:ext cx="5315803" cy="1143000"/>
          </a:xfrm>
        </p:spPr>
        <p:txBody>
          <a:bodyPr>
            <a:normAutofit/>
          </a:bodyPr>
          <a:lstStyle/>
          <a:p>
            <a:r>
              <a:rPr lang="en-US" sz="4000" dirty="0">
                <a:solidFill>
                  <a:schemeClr val="bg1"/>
                </a:solidFill>
                <a:latin typeface="Georgia" panose="02040502050405020303" pitchFamily="18" charset="0"/>
              </a:rPr>
              <a:t>What to expect: fires</a:t>
            </a:r>
          </a:p>
        </p:txBody>
      </p:sp>
      <p:pic>
        <p:nvPicPr>
          <p:cNvPr id="3074" name="Picture 2" descr="C:\Documents and Settings\gravess\My Documents\Tsunami Stuff\Japan Tsunami\Tsunami debris flow with fire.JPG"/>
          <p:cNvPicPr>
            <a:picLocks noGrp="1" noChangeAspect="1" noChangeArrowheads="1"/>
          </p:cNvPicPr>
          <p:nvPr>
            <p:ph idx="1"/>
          </p:nvPr>
        </p:nvPicPr>
        <p:blipFill>
          <a:blip r:embed="rId3" cstate="print"/>
          <a:srcRect/>
          <a:stretch>
            <a:fillRect/>
          </a:stretch>
        </p:blipFill>
        <p:spPr bwMode="auto">
          <a:xfrm>
            <a:off x="176208" y="1443030"/>
            <a:ext cx="4410980" cy="2914923"/>
          </a:xfrm>
          <a:prstGeom prst="rect">
            <a:avLst/>
          </a:prstGeom>
          <a:noFill/>
        </p:spPr>
      </p:pic>
      <p:pic>
        <p:nvPicPr>
          <p:cNvPr id="6" name="Picture 2" descr="C:\Documents and Settings\gravess\My Documents\My Pictures\Japan Tsunami\Japan Pictures 3.jpg"/>
          <p:cNvPicPr>
            <a:picLocks noChangeAspect="1" noChangeArrowheads="1"/>
          </p:cNvPicPr>
          <p:nvPr/>
        </p:nvPicPr>
        <p:blipFill>
          <a:blip r:embed="rId4" cstate="print"/>
          <a:srcRect/>
          <a:stretch>
            <a:fillRect/>
          </a:stretch>
        </p:blipFill>
        <p:spPr bwMode="auto">
          <a:xfrm>
            <a:off x="4921056" y="1419387"/>
            <a:ext cx="3920444" cy="2949918"/>
          </a:xfrm>
          <a:prstGeom prst="rect">
            <a:avLst/>
          </a:prstGeom>
          <a:noFill/>
        </p:spPr>
      </p:pic>
      <p:sp>
        <p:nvSpPr>
          <p:cNvPr id="2" name="TextBox 1"/>
          <p:cNvSpPr txBox="1"/>
          <p:nvPr/>
        </p:nvSpPr>
        <p:spPr>
          <a:xfrm>
            <a:off x="360782" y="4675419"/>
            <a:ext cx="6801862" cy="1569660"/>
          </a:xfrm>
          <a:prstGeom prst="rect">
            <a:avLst/>
          </a:prstGeom>
          <a:noFill/>
        </p:spPr>
        <p:txBody>
          <a:bodyPr wrap="none" rtlCol="0">
            <a:spAutoFit/>
          </a:bodyPr>
          <a:lstStyle/>
          <a:p>
            <a:pPr marL="342900" indent="-342900">
              <a:buFont typeface="Arial"/>
              <a:buChar char="•"/>
            </a:pPr>
            <a:r>
              <a:rPr lang="en-US" sz="2400" dirty="0">
                <a:solidFill>
                  <a:srgbClr val="000090"/>
                </a:solidFill>
              </a:rPr>
              <a:t>Gas lines broken, tanks rupture</a:t>
            </a:r>
          </a:p>
          <a:p>
            <a:pPr marL="342900" indent="-342900">
              <a:buFont typeface="Arial"/>
              <a:buChar char="•"/>
            </a:pPr>
            <a:r>
              <a:rPr lang="en-US" sz="2400" dirty="0">
                <a:solidFill>
                  <a:srgbClr val="000090"/>
                </a:solidFill>
              </a:rPr>
              <a:t>1964: Seward faced fire from burning oil tanks</a:t>
            </a:r>
          </a:p>
          <a:p>
            <a:pPr marL="342900" indent="-342900">
              <a:buFont typeface="Arial"/>
              <a:buChar char="•"/>
            </a:pPr>
            <a:r>
              <a:rPr lang="en-US" sz="2400" dirty="0">
                <a:solidFill>
                  <a:srgbClr val="000090"/>
                </a:solidFill>
              </a:rPr>
              <a:t>Tsunami surges contribute to spreading fire</a:t>
            </a:r>
          </a:p>
          <a:p>
            <a:pPr marL="342900" indent="-342900">
              <a:buFont typeface="Arial"/>
              <a:buChar char="•"/>
            </a:pPr>
            <a:endParaRPr lang="en-US" sz="2400" dirty="0">
              <a:solidFill>
                <a:srgbClr val="000090"/>
              </a:solidFill>
            </a:endParaRPr>
          </a:p>
        </p:txBody>
      </p:sp>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8388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lue Wavy Background big.jpg"/>
          <p:cNvPicPr>
            <a:picLocks noGrp="1" noChangeAspect="1"/>
          </p:cNvPicPr>
          <p:nvPr>
            <p:ph idx="1"/>
          </p:nvPr>
        </p:nvPicPr>
        <p:blipFill>
          <a:blip r:embed="rId3" cstate="print"/>
          <a:srcRect b="72222"/>
          <a:stretch>
            <a:fillRect/>
          </a:stretch>
        </p:blipFill>
        <p:spPr>
          <a:xfrm>
            <a:off x="0" y="0"/>
            <a:ext cx="9144000" cy="1676400"/>
          </a:xfrm>
        </p:spPr>
      </p:pic>
      <p:pic>
        <p:nvPicPr>
          <p:cNvPr id="3074" name="Picture 2" descr="C:\Documents and Settings\gravess\My Documents\My Pictures\Japan Tsunami\Japan 56.jpg"/>
          <p:cNvPicPr>
            <a:picLocks noChangeAspect="1" noChangeArrowheads="1"/>
          </p:cNvPicPr>
          <p:nvPr/>
        </p:nvPicPr>
        <p:blipFill>
          <a:blip r:embed="rId4" cstate="print"/>
          <a:srcRect b="50460"/>
          <a:stretch>
            <a:fillRect/>
          </a:stretch>
        </p:blipFill>
        <p:spPr bwMode="auto">
          <a:xfrm>
            <a:off x="116846" y="1180577"/>
            <a:ext cx="4905626" cy="2980936"/>
          </a:xfrm>
          <a:prstGeom prst="rect">
            <a:avLst/>
          </a:prstGeom>
          <a:noFill/>
        </p:spPr>
      </p:pic>
      <p:sp>
        <p:nvSpPr>
          <p:cNvPr id="5" name="Title 4"/>
          <p:cNvSpPr>
            <a:spLocks noGrp="1"/>
          </p:cNvSpPr>
          <p:nvPr>
            <p:ph type="title"/>
          </p:nvPr>
        </p:nvSpPr>
        <p:spPr>
          <a:xfrm>
            <a:off x="2370350" y="-81086"/>
            <a:ext cx="8458200" cy="1143000"/>
          </a:xfrm>
        </p:spPr>
        <p:txBody>
          <a:bodyPr>
            <a:noAutofit/>
          </a:bodyPr>
          <a:lstStyle/>
          <a:p>
            <a:r>
              <a:rPr lang="en-US" sz="3600" dirty="0">
                <a:solidFill>
                  <a:schemeClr val="bg1"/>
                </a:solidFill>
                <a:latin typeface="Georgia" panose="02040502050405020303" pitchFamily="18" charset="0"/>
              </a:rPr>
              <a:t>What to expect: </a:t>
            </a:r>
            <a:br>
              <a:rPr lang="en-US" sz="3600" dirty="0">
                <a:solidFill>
                  <a:schemeClr val="bg1"/>
                </a:solidFill>
                <a:latin typeface="Georgia" panose="02040502050405020303" pitchFamily="18" charset="0"/>
              </a:rPr>
            </a:br>
            <a:r>
              <a:rPr lang="en-US" sz="3600" dirty="0">
                <a:solidFill>
                  <a:schemeClr val="bg1"/>
                </a:solidFill>
                <a:latin typeface="Georgia" panose="02040502050405020303" pitchFamily="18" charset="0"/>
              </a:rPr>
              <a:t>hazardous materials</a:t>
            </a:r>
          </a:p>
        </p:txBody>
      </p:sp>
      <p:pic>
        <p:nvPicPr>
          <p:cNvPr id="7" name="Picture 3" descr="C:\Documents and Settings\gravess\My Documents\My Pictures\Japan Tsunami\Japan Pictures - boats.jpg"/>
          <p:cNvPicPr>
            <a:picLocks noChangeAspect="1" noChangeArrowheads="1"/>
          </p:cNvPicPr>
          <p:nvPr/>
        </p:nvPicPr>
        <p:blipFill>
          <a:blip r:embed="rId5" cstate="print"/>
          <a:srcRect/>
          <a:stretch>
            <a:fillRect/>
          </a:stretch>
        </p:blipFill>
        <p:spPr bwMode="auto">
          <a:xfrm>
            <a:off x="5083979" y="1180578"/>
            <a:ext cx="3964486" cy="2980935"/>
          </a:xfrm>
          <a:prstGeom prst="rect">
            <a:avLst/>
          </a:prstGeom>
          <a:noFill/>
        </p:spPr>
      </p:pic>
      <p:sp>
        <p:nvSpPr>
          <p:cNvPr id="2" name="TextBox 1"/>
          <p:cNvSpPr txBox="1"/>
          <p:nvPr/>
        </p:nvSpPr>
        <p:spPr>
          <a:xfrm>
            <a:off x="620546" y="4617696"/>
            <a:ext cx="8186857" cy="830997"/>
          </a:xfrm>
          <a:prstGeom prst="rect">
            <a:avLst/>
          </a:prstGeom>
          <a:noFill/>
        </p:spPr>
        <p:txBody>
          <a:bodyPr wrap="none" rtlCol="0">
            <a:spAutoFit/>
          </a:bodyPr>
          <a:lstStyle/>
          <a:p>
            <a:pPr marL="285750" indent="-285750">
              <a:buFont typeface="Arial"/>
              <a:buChar char="•"/>
            </a:pPr>
            <a:r>
              <a:rPr lang="en-US" sz="2400" dirty="0">
                <a:solidFill>
                  <a:srgbClr val="000090"/>
                </a:solidFill>
              </a:rPr>
              <a:t>Impacts to subsistence, agriculture, and fishing industry</a:t>
            </a:r>
          </a:p>
          <a:p>
            <a:pPr marL="285750" indent="-285750">
              <a:buFont typeface="Arial"/>
              <a:buChar char="•"/>
            </a:pPr>
            <a:r>
              <a:rPr lang="en-US" sz="2400" dirty="0">
                <a:solidFill>
                  <a:srgbClr val="000090"/>
                </a:solidFill>
              </a:rPr>
              <a:t>Extended cleanup and remediation process</a:t>
            </a:r>
          </a:p>
        </p:txBody>
      </p:sp>
      <p:sp>
        <p:nvSpPr>
          <p:cNvPr id="8" name="TextBox 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9"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B22F425-6F8B-4845-9E52-7DA4B18DF9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9733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5192" y="-65316"/>
            <a:ext cx="8229600" cy="1143000"/>
          </a:xfrm>
        </p:spPr>
        <p:txBody>
          <a:bodyPr>
            <a:noAutofit/>
          </a:bodyPr>
          <a:lstStyle/>
          <a:p>
            <a:r>
              <a:rPr lang="en-US" sz="3400" dirty="0">
                <a:solidFill>
                  <a:schemeClr val="bg1"/>
                </a:solidFill>
                <a:latin typeface="Georgia" panose="02040502050405020303" pitchFamily="18" charset="0"/>
              </a:rPr>
              <a:t>What to expect:</a:t>
            </a:r>
            <a:br>
              <a:rPr lang="en-US" sz="3400" dirty="0">
                <a:solidFill>
                  <a:schemeClr val="bg1"/>
                </a:solidFill>
                <a:latin typeface="Georgia" panose="02040502050405020303" pitchFamily="18" charset="0"/>
              </a:rPr>
            </a:br>
            <a:r>
              <a:rPr lang="en-US" sz="3400" dirty="0">
                <a:solidFill>
                  <a:schemeClr val="bg1"/>
                </a:solidFill>
                <a:latin typeface="Georgia" panose="02040502050405020303" pitchFamily="18" charset="0"/>
              </a:rPr>
              <a:t>travel, shipping severely disrupted</a:t>
            </a:r>
          </a:p>
        </p:txBody>
      </p:sp>
      <p:pic>
        <p:nvPicPr>
          <p:cNvPr id="6" name="Picture 5" descr="C:\Documents and Settings\gravess\My Documents\My Pictures\Japan Tsunami\Japan Pictures  4.jpg"/>
          <p:cNvPicPr>
            <a:picLocks noChangeAspect="1" noChangeArrowheads="1"/>
          </p:cNvPicPr>
          <p:nvPr/>
        </p:nvPicPr>
        <p:blipFill>
          <a:blip r:embed="rId3" cstate="print"/>
          <a:srcRect/>
          <a:stretch>
            <a:fillRect/>
          </a:stretch>
        </p:blipFill>
        <p:spPr bwMode="auto">
          <a:xfrm>
            <a:off x="56591" y="3572460"/>
            <a:ext cx="3685415" cy="2762782"/>
          </a:xfrm>
          <a:prstGeom prst="rect">
            <a:avLst/>
          </a:prstGeom>
          <a:noFill/>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73" r="3530"/>
          <a:stretch/>
        </p:blipFill>
        <p:spPr>
          <a:xfrm>
            <a:off x="3261773" y="1224372"/>
            <a:ext cx="3108960" cy="2195239"/>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064" r="1249"/>
          <a:stretch/>
        </p:blipFill>
        <p:spPr>
          <a:xfrm>
            <a:off x="49236" y="1224372"/>
            <a:ext cx="3200400" cy="2196880"/>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922" r="4478"/>
          <a:stretch/>
        </p:blipFill>
        <p:spPr>
          <a:xfrm>
            <a:off x="6358596" y="1224372"/>
            <a:ext cx="2743200" cy="2150378"/>
          </a:xfrm>
          <a:prstGeom prst="rect">
            <a:avLst/>
          </a:prstGeom>
        </p:spPr>
      </p:pic>
      <p:sp>
        <p:nvSpPr>
          <p:cNvPr id="7" name="TextBox 6"/>
          <p:cNvSpPr txBox="1"/>
          <p:nvPr/>
        </p:nvSpPr>
        <p:spPr>
          <a:xfrm>
            <a:off x="8059434" y="1208630"/>
            <a:ext cx="973536" cy="276999"/>
          </a:xfrm>
          <a:prstGeom prst="rect">
            <a:avLst/>
          </a:prstGeom>
          <a:noFill/>
        </p:spPr>
        <p:txBody>
          <a:bodyPr wrap="none" rtlCol="0">
            <a:spAutoFit/>
          </a:bodyPr>
          <a:lstStyle/>
          <a:p>
            <a:r>
              <a:rPr lang="en-US" sz="1200" dirty="0"/>
              <a:t>Photo: USGS</a:t>
            </a:r>
          </a:p>
        </p:txBody>
      </p:sp>
      <p:sp>
        <p:nvSpPr>
          <p:cNvPr id="10" name="TextBox 9"/>
          <p:cNvSpPr txBox="1"/>
          <p:nvPr/>
        </p:nvSpPr>
        <p:spPr>
          <a:xfrm>
            <a:off x="2184659" y="1237922"/>
            <a:ext cx="973536" cy="276999"/>
          </a:xfrm>
          <a:prstGeom prst="rect">
            <a:avLst/>
          </a:prstGeom>
          <a:noFill/>
        </p:spPr>
        <p:txBody>
          <a:bodyPr wrap="none" rtlCol="0">
            <a:spAutoFit/>
          </a:bodyPr>
          <a:lstStyle/>
          <a:p>
            <a:r>
              <a:rPr lang="en-US" sz="1200" dirty="0"/>
              <a:t>Photo: USGS</a:t>
            </a:r>
          </a:p>
        </p:txBody>
      </p:sp>
      <p:sp>
        <p:nvSpPr>
          <p:cNvPr id="11" name="TextBox 10"/>
          <p:cNvSpPr txBox="1"/>
          <p:nvPr/>
        </p:nvSpPr>
        <p:spPr>
          <a:xfrm>
            <a:off x="5259886" y="1210304"/>
            <a:ext cx="973536" cy="276999"/>
          </a:xfrm>
          <a:prstGeom prst="rect">
            <a:avLst/>
          </a:prstGeom>
          <a:noFill/>
        </p:spPr>
        <p:txBody>
          <a:bodyPr wrap="none" rtlCol="0">
            <a:spAutoFit/>
          </a:bodyPr>
          <a:lstStyle/>
          <a:p>
            <a:r>
              <a:rPr lang="en-US" sz="1200" dirty="0">
                <a:solidFill>
                  <a:schemeClr val="bg1"/>
                </a:solidFill>
              </a:rPr>
              <a:t>Photo: USGS</a:t>
            </a:r>
          </a:p>
        </p:txBody>
      </p:sp>
      <p:sp>
        <p:nvSpPr>
          <p:cNvPr id="8" name="TextBox 7"/>
          <p:cNvSpPr txBox="1"/>
          <p:nvPr/>
        </p:nvSpPr>
        <p:spPr>
          <a:xfrm>
            <a:off x="4254472" y="4276742"/>
            <a:ext cx="4595617" cy="1354217"/>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dirty="0">
                <a:solidFill>
                  <a:srgbClr val="002060"/>
                </a:solidFill>
              </a:rPr>
              <a:t>Air</a:t>
            </a:r>
            <a:r>
              <a:rPr lang="en-US" sz="2400" dirty="0">
                <a:solidFill>
                  <a:srgbClr val="000090"/>
                </a:solidFill>
              </a:rPr>
              <a:t>ports may not be functional</a:t>
            </a:r>
          </a:p>
          <a:p>
            <a:pPr marL="285750" indent="-285750">
              <a:spcAft>
                <a:spcPts val="1200"/>
              </a:spcAft>
              <a:buFont typeface="Arial" panose="020B0604020202020204" pitchFamily="34" charset="0"/>
              <a:buChar char="•"/>
            </a:pPr>
            <a:r>
              <a:rPr lang="en-US" sz="2400" dirty="0">
                <a:solidFill>
                  <a:srgbClr val="000090"/>
                </a:solidFill>
              </a:rPr>
              <a:t>Ports and harbors are prone to the greatest damage</a:t>
            </a:r>
          </a:p>
        </p:txBody>
      </p:sp>
      <p:sp>
        <p:nvSpPr>
          <p:cNvPr id="12" name="TextBox 11"/>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3"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22F425-6F8B-4845-9E52-7DA4B18DF9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87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Documents and Settings\gravess\My Documents\My Pictures\Japan Tsunami\Japan 11.jpg"/>
          <p:cNvPicPr>
            <a:picLocks noGrp="1" noChangeAspect="1" noChangeArrowheads="1"/>
          </p:cNvPicPr>
          <p:nvPr>
            <p:ph idx="1"/>
          </p:nvPr>
        </p:nvPicPr>
        <p:blipFill rotWithShape="1">
          <a:blip r:embed="rId3" cstate="print"/>
          <a:srcRect r="51184"/>
          <a:stretch/>
        </p:blipFill>
        <p:spPr bwMode="auto">
          <a:xfrm>
            <a:off x="174171" y="1356518"/>
            <a:ext cx="3336472" cy="4857171"/>
          </a:xfrm>
          <a:prstGeom prst="rect">
            <a:avLst/>
          </a:prstGeom>
          <a:noFill/>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816" y="2879688"/>
            <a:ext cx="4498495" cy="3429000"/>
          </a:xfrm>
          <a:prstGeom prst="rect">
            <a:avLst/>
          </a:prstGeom>
        </p:spPr>
      </p:pic>
      <p:sp>
        <p:nvSpPr>
          <p:cNvPr id="8" name="TextBox 7"/>
          <p:cNvSpPr txBox="1"/>
          <p:nvPr/>
        </p:nvSpPr>
        <p:spPr>
          <a:xfrm>
            <a:off x="4542432" y="6008253"/>
            <a:ext cx="973536" cy="276999"/>
          </a:xfrm>
          <a:prstGeom prst="rect">
            <a:avLst/>
          </a:prstGeom>
          <a:noFill/>
        </p:spPr>
        <p:txBody>
          <a:bodyPr wrap="none" rtlCol="0">
            <a:spAutoFit/>
          </a:bodyPr>
          <a:lstStyle/>
          <a:p>
            <a:r>
              <a:rPr lang="en-US" sz="1200" dirty="0"/>
              <a:t>Photo: USGS</a:t>
            </a:r>
          </a:p>
        </p:txBody>
      </p:sp>
      <p:sp>
        <p:nvSpPr>
          <p:cNvPr id="3" name="TextBox 2"/>
          <p:cNvSpPr txBox="1"/>
          <p:nvPr/>
        </p:nvSpPr>
        <p:spPr>
          <a:xfrm>
            <a:off x="4163785" y="1320106"/>
            <a:ext cx="4523014" cy="1292662"/>
          </a:xfrm>
          <a:prstGeom prst="rect">
            <a:avLst/>
          </a:prstGeom>
          <a:noFill/>
        </p:spPr>
        <p:txBody>
          <a:bodyPr wrap="square" rtlCol="0">
            <a:spAutoFit/>
          </a:bodyPr>
          <a:lstStyle/>
          <a:p>
            <a:r>
              <a:rPr lang="en-US" sz="2600" dirty="0">
                <a:solidFill>
                  <a:srgbClr val="000090"/>
                </a:solidFill>
              </a:rPr>
              <a:t>Roads, highways, and bridges may be damaged or blocked, and impassable</a:t>
            </a:r>
          </a:p>
        </p:txBody>
      </p:sp>
      <p:sp>
        <p:nvSpPr>
          <p:cNvPr id="7" name="Title 4"/>
          <p:cNvSpPr txBox="1">
            <a:spLocks/>
          </p:cNvSpPr>
          <p:nvPr/>
        </p:nvSpPr>
        <p:spPr>
          <a:xfrm>
            <a:off x="1164853" y="-65104"/>
            <a:ext cx="8229600" cy="1143000"/>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400" kern="0" dirty="0">
                <a:solidFill>
                  <a:schemeClr val="bg1"/>
                </a:solidFill>
                <a:latin typeface="Georgia" panose="02040502050405020303" pitchFamily="18" charset="0"/>
              </a:rPr>
              <a:t>What to expect:</a:t>
            </a:r>
            <a:br>
              <a:rPr lang="en-US" sz="3400" kern="0" dirty="0">
                <a:solidFill>
                  <a:schemeClr val="bg1"/>
                </a:solidFill>
                <a:latin typeface="Georgia" panose="02040502050405020303" pitchFamily="18" charset="0"/>
              </a:rPr>
            </a:br>
            <a:r>
              <a:rPr lang="en-US" sz="3400" kern="0" dirty="0">
                <a:solidFill>
                  <a:schemeClr val="bg1"/>
                </a:solidFill>
                <a:latin typeface="Georgia" panose="02040502050405020303" pitchFamily="18" charset="0"/>
              </a:rPr>
              <a:t>travel, shipping severely disrupted</a:t>
            </a:r>
          </a:p>
        </p:txBody>
      </p:sp>
      <p:sp>
        <p:nvSpPr>
          <p:cNvPr id="9" name="TextBox 8"/>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0"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04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endParaRPr lang="en-US" sz="4800" dirty="0">
              <a:solidFill>
                <a:schemeClr val="bg1"/>
              </a:solidFill>
              <a:latin typeface="Georgia" panose="02040502050405020303" pitchFamily="18" charset="0"/>
            </a:endParaRPr>
          </a:p>
        </p:txBody>
      </p:sp>
      <p:pic>
        <p:nvPicPr>
          <p:cNvPr id="9218" name="Picture 2" descr="C:\Documents and Settings\gravess\My Documents\My Pictures\Japan Tsunami\Japan Pictures - 6 injured.jpg"/>
          <p:cNvPicPr>
            <a:picLocks noGrp="1" noChangeAspect="1" noChangeArrowheads="1"/>
          </p:cNvPicPr>
          <p:nvPr>
            <p:ph sz="half" idx="1"/>
          </p:nvPr>
        </p:nvPicPr>
        <p:blipFill>
          <a:blip r:embed="rId3" cstate="print"/>
          <a:srcRect/>
          <a:stretch>
            <a:fillRect/>
          </a:stretch>
        </p:blipFill>
        <p:spPr bwMode="auto">
          <a:xfrm>
            <a:off x="222257" y="1313358"/>
            <a:ext cx="2909325" cy="4724696"/>
          </a:xfrm>
          <a:prstGeom prst="rect">
            <a:avLst/>
          </a:prstGeom>
          <a:noFill/>
        </p:spPr>
      </p:pic>
      <p:pic>
        <p:nvPicPr>
          <p:cNvPr id="9219" name="Picture 3" descr="C:\Documents and Settings\gravess\My Documents\My Pictures\Japan Tsunami\Japan Pictures - death.jpg"/>
          <p:cNvPicPr>
            <a:picLocks noGrp="1" noChangeAspect="1" noChangeArrowheads="1"/>
          </p:cNvPicPr>
          <p:nvPr>
            <p:ph sz="half" idx="2"/>
          </p:nvPr>
        </p:nvPicPr>
        <p:blipFill>
          <a:blip r:embed="rId4" cstate="print"/>
          <a:srcRect/>
          <a:stretch>
            <a:fillRect/>
          </a:stretch>
        </p:blipFill>
        <p:spPr bwMode="auto">
          <a:xfrm>
            <a:off x="4084043" y="1154655"/>
            <a:ext cx="4011075" cy="3029698"/>
          </a:xfrm>
          <a:prstGeom prst="rect">
            <a:avLst/>
          </a:prstGeom>
          <a:noFill/>
        </p:spPr>
      </p:pic>
      <p:sp>
        <p:nvSpPr>
          <p:cNvPr id="2" name="Hexagon 1"/>
          <p:cNvSpPr/>
          <p:nvPr/>
        </p:nvSpPr>
        <p:spPr>
          <a:xfrm>
            <a:off x="4876800" y="3733800"/>
            <a:ext cx="457200" cy="304800"/>
          </a:xfrm>
          <a:prstGeom prst="hex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96775" y="204224"/>
            <a:ext cx="6984725" cy="646331"/>
          </a:xfrm>
          <a:prstGeom prst="rect">
            <a:avLst/>
          </a:prstGeom>
          <a:noFill/>
        </p:spPr>
        <p:txBody>
          <a:bodyPr wrap="square" rtlCol="0">
            <a:spAutoFit/>
          </a:bodyPr>
          <a:lstStyle/>
          <a:p>
            <a:r>
              <a:rPr lang="en-US" sz="3600" dirty="0">
                <a:solidFill>
                  <a:schemeClr val="bg1"/>
                </a:solidFill>
                <a:latin typeface="Georgia" panose="02040502050405020303" pitchFamily="18" charset="0"/>
              </a:rPr>
              <a:t>What to expect: injuries &amp; death</a:t>
            </a:r>
            <a:endParaRPr lang="en-US" sz="3600" dirty="0"/>
          </a:p>
        </p:txBody>
      </p:sp>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3304755" y="4588835"/>
            <a:ext cx="5772500" cy="1569660"/>
          </a:xfrm>
          <a:prstGeom prst="rect">
            <a:avLst/>
          </a:prstGeom>
          <a:noFill/>
        </p:spPr>
        <p:txBody>
          <a:bodyPr wrap="square" rtlCol="0">
            <a:spAutoFit/>
          </a:bodyPr>
          <a:lstStyle/>
          <a:p>
            <a:pPr marL="342900" indent="-342900">
              <a:buFont typeface="Arial"/>
              <a:buChar char="•"/>
            </a:pPr>
            <a:r>
              <a:rPr lang="en-US" sz="2400" dirty="0">
                <a:solidFill>
                  <a:srgbClr val="000090"/>
                </a:solidFill>
              </a:rPr>
              <a:t>1964 earthquake: 9 lives, tsunami: 122</a:t>
            </a:r>
          </a:p>
          <a:p>
            <a:pPr marL="342900" indent="-342900">
              <a:buFont typeface="Arial"/>
              <a:buChar char="•"/>
            </a:pPr>
            <a:r>
              <a:rPr lang="en-US" sz="2400" dirty="0">
                <a:solidFill>
                  <a:srgbClr val="000090"/>
                </a:solidFill>
              </a:rPr>
              <a:t>Expect damaged and crowded, or makeshift care facilities</a:t>
            </a:r>
          </a:p>
          <a:p>
            <a:pPr marL="342900" indent="-342900">
              <a:buFont typeface="Arial"/>
              <a:buChar char="•"/>
            </a:pPr>
            <a:r>
              <a:rPr lang="en-US" sz="2400" dirty="0">
                <a:solidFill>
                  <a:srgbClr val="000090"/>
                </a:solidFill>
              </a:rPr>
              <a:t>Difficulty replenishing supplies</a:t>
            </a:r>
          </a:p>
        </p:txBody>
      </p:sp>
    </p:spTree>
    <p:extLst>
      <p:ext uri="{BB962C8B-B14F-4D97-AF65-F5344CB8AC3E}">
        <p14:creationId xmlns:p14="http://schemas.microsoft.com/office/powerpoint/2010/main" val="2501502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7168" y="156890"/>
            <a:ext cx="5854488" cy="707886"/>
          </a:xfrm>
          <a:noFill/>
        </p:spPr>
        <p:txBody>
          <a:bodyPr wrap="none" rtlCol="0">
            <a:spAutoFit/>
          </a:bodyPr>
          <a:lstStyle/>
          <a:p>
            <a:r>
              <a:rPr lang="en-US" sz="4000" kern="1200" dirty="0">
                <a:solidFill>
                  <a:schemeClr val="bg1"/>
                </a:solidFill>
                <a:latin typeface="Georgia" panose="02040502050405020303" pitchFamily="18" charset="0"/>
                <a:ea typeface="+mn-ea"/>
                <a:cs typeface="+mn-cs"/>
              </a:rPr>
              <a:t>How do we warn people?</a:t>
            </a:r>
          </a:p>
        </p:txBody>
      </p:sp>
      <p:sp>
        <p:nvSpPr>
          <p:cNvPr id="9" name="Content Placeholder 3"/>
          <p:cNvSpPr txBox="1">
            <a:spLocks noGrp="1"/>
          </p:cNvSpPr>
          <p:nvPr>
            <p:ph idx="1"/>
          </p:nvPr>
        </p:nvSpPr>
        <p:spPr>
          <a:xfrm>
            <a:off x="119416" y="1253416"/>
            <a:ext cx="4616357" cy="4555093"/>
          </a:xfrm>
          <a:prstGeom prst="rect">
            <a:avLst/>
          </a:prstGeom>
          <a:noFill/>
        </p:spPr>
        <p:txBody>
          <a:bodyPr wrap="square" rtlCol="0">
            <a:spAutoFit/>
          </a:bodyPr>
          <a:lstStyle/>
          <a:p>
            <a:r>
              <a:rPr lang="en-US" sz="2600" dirty="0">
                <a:solidFill>
                  <a:srgbClr val="002060"/>
                </a:solidFill>
              </a:rPr>
              <a:t>Initial alert level based on: </a:t>
            </a:r>
          </a:p>
          <a:p>
            <a:pPr marL="342900" lvl="8" indent="-342900">
              <a:buFont typeface="Arial" panose="020B0604020202020204" pitchFamily="34" charset="0"/>
              <a:buChar char="•"/>
            </a:pPr>
            <a:r>
              <a:rPr lang="en-US" sz="2400" dirty="0">
                <a:solidFill>
                  <a:srgbClr val="006600"/>
                </a:solidFill>
              </a:rPr>
              <a:t>Earthquake magnitude</a:t>
            </a:r>
          </a:p>
          <a:p>
            <a:pPr marL="342900" lvl="8" indent="-342900">
              <a:buFont typeface="Arial" panose="020B0604020202020204" pitchFamily="34" charset="0"/>
              <a:buChar char="•"/>
            </a:pPr>
            <a:r>
              <a:rPr lang="en-US" sz="2400" dirty="0">
                <a:solidFill>
                  <a:srgbClr val="006600"/>
                </a:solidFill>
              </a:rPr>
              <a:t>Earthquake depth </a:t>
            </a:r>
            <a:r>
              <a:rPr lang="en-US" sz="2000" dirty="0">
                <a:solidFill>
                  <a:srgbClr val="002060"/>
                </a:solidFill>
              </a:rPr>
              <a:t>(d</a:t>
            </a:r>
            <a:r>
              <a:rPr lang="en-US" altLang="en-US" sz="2000" dirty="0">
                <a:solidFill>
                  <a:srgbClr val="002060"/>
                </a:solidFill>
              </a:rPr>
              <a:t>eeper -&gt; </a:t>
            </a:r>
          </a:p>
          <a:p>
            <a:pPr lvl="8"/>
            <a:r>
              <a:rPr lang="en-US" altLang="en-US" sz="2000" dirty="0">
                <a:solidFill>
                  <a:srgbClr val="002060"/>
                </a:solidFill>
              </a:rPr>
              <a:t>     less surface displacement)</a:t>
            </a:r>
          </a:p>
          <a:p>
            <a:pPr marL="342900" lvl="1" indent="-342900">
              <a:buFont typeface="Arial" panose="020B0604020202020204" pitchFamily="34" charset="0"/>
              <a:buChar char="•"/>
            </a:pPr>
            <a:r>
              <a:rPr lang="en-US" sz="2400" dirty="0">
                <a:solidFill>
                  <a:srgbClr val="006600"/>
                </a:solidFill>
              </a:rPr>
              <a:t>Location</a:t>
            </a:r>
            <a:r>
              <a:rPr lang="en-US" sz="2200" dirty="0">
                <a:solidFill>
                  <a:srgbClr val="9BBB59">
                    <a:lumMod val="60000"/>
                    <a:lumOff val="40000"/>
                  </a:srgbClr>
                </a:solidFill>
              </a:rPr>
              <a:t>: </a:t>
            </a:r>
            <a:r>
              <a:rPr lang="en-US" sz="2200" dirty="0">
                <a:solidFill>
                  <a:srgbClr val="002060"/>
                </a:solidFill>
              </a:rPr>
              <a:t>d</a:t>
            </a:r>
            <a:r>
              <a:rPr lang="en-US" altLang="en-US" sz="2200" dirty="0">
                <a:solidFill>
                  <a:srgbClr val="002060"/>
                </a:solidFill>
              </a:rPr>
              <a:t>istance from shore</a:t>
            </a:r>
          </a:p>
          <a:p>
            <a:pPr marL="342900" lvl="1" indent="-342900">
              <a:buFont typeface="Arial" panose="020B0604020202020204" pitchFamily="34" charset="0"/>
              <a:buChar char="•"/>
            </a:pPr>
            <a:endParaRPr lang="en-US" sz="2600" dirty="0">
              <a:solidFill>
                <a:srgbClr val="002060"/>
              </a:solidFill>
            </a:endParaRPr>
          </a:p>
          <a:p>
            <a:r>
              <a:rPr lang="en-US" sz="2600" dirty="0">
                <a:solidFill>
                  <a:srgbClr val="002060"/>
                </a:solidFill>
              </a:rPr>
              <a:t>Later refined alert levels based on:</a:t>
            </a:r>
          </a:p>
          <a:p>
            <a:pPr marL="342900" lvl="1" indent="-342900">
              <a:spcBef>
                <a:spcPts val="0"/>
              </a:spcBef>
              <a:buFont typeface="Arial" panose="020B0604020202020204" pitchFamily="34" charset="0"/>
              <a:buChar char="•"/>
            </a:pPr>
            <a:r>
              <a:rPr lang="en-US" sz="2400" dirty="0">
                <a:solidFill>
                  <a:srgbClr val="7030A0"/>
                </a:solidFill>
              </a:rPr>
              <a:t>Adjustments to magnitude</a:t>
            </a:r>
          </a:p>
          <a:p>
            <a:pPr marL="342900" lvl="1" indent="-342900">
              <a:spcBef>
                <a:spcPts val="0"/>
              </a:spcBef>
              <a:buFont typeface="Arial" panose="020B0604020202020204" pitchFamily="34" charset="0"/>
              <a:buChar char="•"/>
            </a:pPr>
            <a:r>
              <a:rPr lang="en-US" sz="2400" dirty="0">
                <a:solidFill>
                  <a:srgbClr val="00B0F0"/>
                </a:solidFill>
              </a:rPr>
              <a:t>Sea level measurements </a:t>
            </a:r>
            <a:r>
              <a:rPr lang="en-US" sz="2200" dirty="0">
                <a:solidFill>
                  <a:srgbClr val="00B0F0"/>
                </a:solidFill>
              </a:rPr>
              <a:t>(DART, tide gauges)</a:t>
            </a:r>
          </a:p>
          <a:p>
            <a:pPr marL="342900" lvl="1" indent="-342900">
              <a:spcBef>
                <a:spcPts val="0"/>
              </a:spcBef>
              <a:buFont typeface="Arial" panose="020B0604020202020204" pitchFamily="34" charset="0"/>
              <a:buChar char="•"/>
            </a:pPr>
            <a:r>
              <a:rPr lang="en-US" sz="2400" dirty="0">
                <a:solidFill>
                  <a:srgbClr val="7030A0"/>
                </a:solidFill>
              </a:rPr>
              <a:t>Forecasts</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9200" t="19109" r="25733" b="29179"/>
          <a:stretch/>
        </p:blipFill>
        <p:spPr>
          <a:xfrm>
            <a:off x="4572000" y="1198824"/>
            <a:ext cx="4480560" cy="2286000"/>
          </a:xfrm>
          <a:prstGeom prst="rect">
            <a:avLst/>
          </a:prstGeom>
        </p:spPr>
      </p:pic>
      <p:sp>
        <p:nvSpPr>
          <p:cNvPr id="3" name="TextBox 2"/>
          <p:cNvSpPr txBox="1"/>
          <p:nvPr/>
        </p:nvSpPr>
        <p:spPr>
          <a:xfrm>
            <a:off x="4554412" y="3100075"/>
            <a:ext cx="3467681" cy="369332"/>
          </a:xfrm>
          <a:prstGeom prst="rect">
            <a:avLst/>
          </a:prstGeom>
          <a:noFill/>
        </p:spPr>
        <p:txBody>
          <a:bodyPr wrap="none" rtlCol="0">
            <a:spAutoFit/>
          </a:bodyPr>
          <a:lstStyle/>
          <a:p>
            <a:r>
              <a:rPr lang="en-US" dirty="0">
                <a:solidFill>
                  <a:schemeClr val="bg1"/>
                </a:solidFill>
              </a:rPr>
              <a:t>Tsunami model source locations</a:t>
            </a:r>
          </a:p>
        </p:txBody>
      </p:sp>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Content Placeholder 6" descr="Solving.jpg"/>
          <p:cNvPicPr>
            <a:picLocks noChangeAspect="1"/>
          </p:cNvPicPr>
          <p:nvPr/>
        </p:nvPicPr>
        <p:blipFill>
          <a:blip r:embed="rId6">
            <a:extLst>
              <a:ext uri="{28A0092B-C50C-407E-A947-70E740481C1C}">
                <a14:useLocalDpi xmlns:a14="http://schemas.microsoft.com/office/drawing/2010/main" val="0"/>
              </a:ext>
            </a:extLst>
          </a:blip>
          <a:srcRect t="13336" b="13336"/>
          <a:stretch>
            <a:fillRect/>
          </a:stretch>
        </p:blipFill>
        <p:spPr>
          <a:xfrm>
            <a:off x="4562451" y="3809599"/>
            <a:ext cx="4513069" cy="2482014"/>
          </a:xfrm>
          <a:prstGeom prst="rect">
            <a:avLst/>
          </a:prstGeom>
        </p:spPr>
      </p:pic>
    </p:spTree>
    <p:extLst>
      <p:ext uri="{BB962C8B-B14F-4D97-AF65-F5344CB8AC3E}">
        <p14:creationId xmlns:p14="http://schemas.microsoft.com/office/powerpoint/2010/main" val="105076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6089" y="182880"/>
            <a:ext cx="5711820" cy="1323439"/>
          </a:xfrm>
          <a:noFill/>
        </p:spPr>
        <p:txBody>
          <a:bodyPr wrap="none" rtlCol="0">
            <a:spAutoFit/>
          </a:bodyPr>
          <a:lstStyle/>
          <a:p>
            <a:r>
              <a:rPr lang="en-US" sz="4000" kern="1200" dirty="0">
                <a:solidFill>
                  <a:schemeClr val="bg1"/>
                </a:solidFill>
                <a:latin typeface="Georgia" panose="02040502050405020303" pitchFamily="18" charset="0"/>
                <a:ea typeface="+mn-ea"/>
                <a:cs typeface="+mn-cs"/>
              </a:rPr>
              <a:t>Tsunami Alert Messages</a:t>
            </a:r>
            <a:br>
              <a:rPr lang="en-US" sz="4000" kern="1200" dirty="0">
                <a:solidFill>
                  <a:schemeClr val="bg1"/>
                </a:solidFill>
                <a:latin typeface="Georgia" panose="02040502050405020303" pitchFamily="18" charset="0"/>
                <a:ea typeface="+mn-ea"/>
                <a:cs typeface="+mn-cs"/>
              </a:rPr>
            </a:br>
            <a:endParaRPr lang="en-US" sz="4000" kern="1200" dirty="0">
              <a:solidFill>
                <a:schemeClr val="bg1"/>
              </a:solidFill>
              <a:latin typeface="Georgia" panose="02040502050405020303" pitchFamily="18" charset="0"/>
              <a:ea typeface="+mn-ea"/>
              <a:cs typeface="+mn-cs"/>
            </a:endParaRP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845" y="1184578"/>
            <a:ext cx="7499451" cy="490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95534" y="5172502"/>
            <a:ext cx="941283" cy="707886"/>
          </a:xfrm>
          <a:prstGeom prst="rect">
            <a:avLst/>
          </a:prstGeom>
          <a:noFill/>
        </p:spPr>
        <p:txBody>
          <a:bodyPr wrap="none" rtlCol="0">
            <a:spAutoFit/>
          </a:bodyPr>
          <a:lstStyle/>
          <a:p>
            <a:r>
              <a:rPr lang="en-US" sz="2000" b="1" dirty="0">
                <a:solidFill>
                  <a:srgbClr val="7030A0"/>
                </a:solidFill>
              </a:rPr>
              <a:t>PTWC</a:t>
            </a:r>
          </a:p>
          <a:p>
            <a:r>
              <a:rPr lang="en-US" sz="2000" b="1" dirty="0">
                <a:solidFill>
                  <a:srgbClr val="7030A0"/>
                </a:solidFill>
              </a:rPr>
              <a:t>only</a:t>
            </a:r>
          </a:p>
        </p:txBody>
      </p:sp>
      <p:sp>
        <p:nvSpPr>
          <p:cNvPr id="4" name="Right Arrow 3"/>
          <p:cNvSpPr/>
          <p:nvPr/>
        </p:nvSpPr>
        <p:spPr>
          <a:xfrm>
            <a:off x="1078173" y="5363570"/>
            <a:ext cx="368490" cy="272955"/>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6" name="TextBox 5"/>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622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2953" y="230790"/>
            <a:ext cx="184731" cy="1077218"/>
          </a:xfrm>
          <a:noFill/>
        </p:spPr>
        <p:txBody>
          <a:bodyPr wrap="none" rtlCol="0">
            <a:spAutoFit/>
          </a:bodyPr>
          <a:lstStyle/>
          <a:p>
            <a:br>
              <a:rPr lang="en-US" sz="3200" kern="1200" dirty="0">
                <a:solidFill>
                  <a:schemeClr val="bg1"/>
                </a:solidFill>
                <a:latin typeface="Georgia" panose="02040502050405020303" pitchFamily="18" charset="0"/>
                <a:ea typeface="+mn-ea"/>
                <a:cs typeface="+mn-cs"/>
              </a:rPr>
            </a:br>
            <a:endParaRPr lang="en-US" sz="3200" kern="1200" dirty="0">
              <a:solidFill>
                <a:schemeClr val="bg1"/>
              </a:solidFill>
              <a:latin typeface="Georgia" panose="02040502050405020303" pitchFamily="18" charset="0"/>
              <a:ea typeface="+mn-ea"/>
              <a:cs typeface="+mn-cs"/>
            </a:endParaRPr>
          </a:p>
        </p:txBody>
      </p:sp>
      <p:pic>
        <p:nvPicPr>
          <p:cNvPr id="614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1" t="7288" r="12845" b="8214"/>
          <a:stretch/>
        </p:blipFill>
        <p:spPr bwMode="auto">
          <a:xfrm>
            <a:off x="59763" y="4000669"/>
            <a:ext cx="5537453" cy="21786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93" t="5627" r="12528" b="8488"/>
          <a:stretch/>
        </p:blipFill>
        <p:spPr bwMode="auto">
          <a:xfrm>
            <a:off x="86106" y="1391625"/>
            <a:ext cx="5451347" cy="22402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17920" y="4588157"/>
            <a:ext cx="2476760" cy="1200328"/>
          </a:xfrm>
          <a:prstGeom prst="rect">
            <a:avLst/>
          </a:prstGeom>
          <a:noFill/>
        </p:spPr>
        <p:txBody>
          <a:bodyPr wrap="none" rtlCol="0">
            <a:spAutoFit/>
          </a:bodyPr>
          <a:lstStyle/>
          <a:p>
            <a:r>
              <a:rPr lang="en-US" sz="2400" dirty="0">
                <a:effectLst>
                  <a:glow>
                    <a:schemeClr val="tx1">
                      <a:lumMod val="75000"/>
                      <a:lumOff val="25000"/>
                      <a:alpha val="40000"/>
                    </a:schemeClr>
                  </a:glow>
                </a:effectLst>
              </a:rPr>
              <a:t>temporary status</a:t>
            </a:r>
          </a:p>
          <a:p>
            <a:endParaRPr lang="en-US" sz="2400" dirty="0">
              <a:effectLst>
                <a:glow>
                  <a:schemeClr val="tx1">
                    <a:lumMod val="75000"/>
                    <a:lumOff val="25000"/>
                    <a:alpha val="40000"/>
                  </a:schemeClr>
                </a:glow>
              </a:effectLst>
            </a:endParaRPr>
          </a:p>
          <a:p>
            <a:r>
              <a:rPr lang="en-US" sz="2400" dirty="0">
                <a:effectLst>
                  <a:glow>
                    <a:schemeClr val="tx1">
                      <a:lumMod val="75000"/>
                      <a:lumOff val="25000"/>
                      <a:alpha val="40000"/>
                    </a:schemeClr>
                  </a:glow>
                </a:effectLst>
              </a:rPr>
              <a:t>assessing threat</a:t>
            </a:r>
          </a:p>
        </p:txBody>
      </p:sp>
      <p:sp>
        <p:nvSpPr>
          <p:cNvPr id="7" name="TextBox 6"/>
          <p:cNvSpPr txBox="1"/>
          <p:nvPr/>
        </p:nvSpPr>
        <p:spPr>
          <a:xfrm>
            <a:off x="5902429" y="1529614"/>
            <a:ext cx="3219902" cy="2062103"/>
          </a:xfrm>
          <a:prstGeom prst="rect">
            <a:avLst/>
          </a:prstGeom>
          <a:noFill/>
        </p:spPr>
        <p:txBody>
          <a:bodyPr wrap="none" rtlCol="0">
            <a:spAutoFit/>
          </a:bodyPr>
          <a:lstStyle/>
          <a:p>
            <a:r>
              <a:rPr lang="en-US" sz="2400" dirty="0">
                <a:solidFill>
                  <a:srgbClr val="00B050"/>
                </a:solidFill>
              </a:rPr>
              <a:t>wave height &lt;0.3 m</a:t>
            </a:r>
          </a:p>
          <a:p>
            <a:endParaRPr lang="en-US" sz="2400" dirty="0">
              <a:solidFill>
                <a:srgbClr val="00B050"/>
              </a:solidFill>
            </a:endParaRPr>
          </a:p>
          <a:p>
            <a:r>
              <a:rPr lang="en-US" sz="2000" dirty="0">
                <a:solidFill>
                  <a:srgbClr val="00B050"/>
                </a:solidFill>
              </a:rPr>
              <a:t>Small coastal earthquake</a:t>
            </a:r>
          </a:p>
          <a:p>
            <a:r>
              <a:rPr lang="en-US" sz="2000" dirty="0">
                <a:solidFill>
                  <a:srgbClr val="00B050"/>
                </a:solidFill>
              </a:rPr>
              <a:t> or </a:t>
            </a:r>
          </a:p>
          <a:p>
            <a:r>
              <a:rPr lang="en-US" sz="2000" dirty="0">
                <a:solidFill>
                  <a:srgbClr val="00B050"/>
                </a:solidFill>
              </a:rPr>
              <a:t>Distant earthquake that </a:t>
            </a:r>
          </a:p>
          <a:p>
            <a:r>
              <a:rPr lang="en-US" sz="2000" dirty="0">
                <a:solidFill>
                  <a:srgbClr val="00B050"/>
                </a:solidFill>
              </a:rPr>
              <a:t>won’t pose a threat to U.S.</a:t>
            </a:r>
          </a:p>
        </p:txBody>
      </p:sp>
      <p:sp>
        <p:nvSpPr>
          <p:cNvPr id="8" name="TextBox 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9"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itle 1"/>
          <p:cNvSpPr txBox="1">
            <a:spLocks/>
          </p:cNvSpPr>
          <p:nvPr/>
        </p:nvSpPr>
        <p:spPr>
          <a:xfrm>
            <a:off x="1716089" y="182880"/>
            <a:ext cx="5711820" cy="1323439"/>
          </a:xfrm>
          <a:prstGeom prst="rect">
            <a:avLst/>
          </a:prstGeom>
          <a:noFill/>
        </p:spPr>
        <p:txBody>
          <a:bodyPr wrap="none" rtlCol="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4000" kern="1200">
                <a:solidFill>
                  <a:schemeClr val="bg1"/>
                </a:solidFill>
                <a:latin typeface="Georgia" panose="02040502050405020303" pitchFamily="18" charset="0"/>
                <a:ea typeface="+mn-ea"/>
                <a:cs typeface="+mn-cs"/>
              </a:rPr>
              <a:t>Tsunami Alert Messages</a:t>
            </a:r>
            <a:br>
              <a:rPr lang="en-US" sz="4000" kern="1200">
                <a:solidFill>
                  <a:schemeClr val="bg1"/>
                </a:solidFill>
                <a:latin typeface="Georgia" panose="02040502050405020303" pitchFamily="18" charset="0"/>
                <a:ea typeface="+mn-ea"/>
                <a:cs typeface="+mn-cs"/>
              </a:rPr>
            </a:br>
            <a:endParaRPr lang="en-US" sz="400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294773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420"/>
            <a:ext cx="8229600" cy="858643"/>
          </a:xfrm>
        </p:spPr>
        <p:txBody>
          <a:bodyPr/>
          <a:lstStyle/>
          <a:p>
            <a:pPr algn="ctr"/>
            <a:r>
              <a:rPr lang="en-US" sz="4400">
                <a:solidFill>
                  <a:schemeClr val="bg1"/>
                </a:solidFill>
                <a:latin typeface="Georgia" panose="02040502050405020303" pitchFamily="18" charset="0"/>
              </a:rPr>
              <a:t>Overview</a:t>
            </a:r>
            <a:endParaRPr lang="en-US" sz="4400" dirty="0">
              <a:solidFill>
                <a:schemeClr val="bg1"/>
              </a:solidFill>
              <a:latin typeface="Georgia" panose="02040502050405020303" pitchFamily="18" charset="0"/>
            </a:endParaRPr>
          </a:p>
        </p:txBody>
      </p:sp>
      <p:sp>
        <p:nvSpPr>
          <p:cNvPr id="3" name="Content Placeholder 2"/>
          <p:cNvSpPr>
            <a:spLocks noGrp="1"/>
          </p:cNvSpPr>
          <p:nvPr>
            <p:ph idx="1"/>
          </p:nvPr>
        </p:nvSpPr>
        <p:spPr>
          <a:xfrm>
            <a:off x="195824" y="1179854"/>
            <a:ext cx="8229600" cy="4713001"/>
          </a:xfrm>
        </p:spPr>
        <p:txBody>
          <a:bodyPr/>
          <a:lstStyle/>
          <a:p>
            <a:pPr marL="285750" indent="-285750">
              <a:buFont typeface="Arial" panose="020B0604020202020204" pitchFamily="34" charset="0"/>
              <a:buChar char="•"/>
            </a:pPr>
            <a:r>
              <a:rPr lang="en-US" sz="3200" dirty="0">
                <a:solidFill>
                  <a:srgbClr val="002060"/>
                </a:solidFill>
              </a:rPr>
              <a:t>Tsunami Features</a:t>
            </a:r>
          </a:p>
          <a:p>
            <a:r>
              <a:rPr lang="en-US" sz="1800" dirty="0">
                <a:solidFill>
                  <a:srgbClr val="002060"/>
                </a:solidFill>
              </a:rPr>
              <a:t>   What are these waves actually like?</a:t>
            </a:r>
          </a:p>
          <a:p>
            <a:endParaRPr lang="en-US" sz="1200" dirty="0">
              <a:solidFill>
                <a:srgbClr val="002060"/>
              </a:solidFill>
            </a:endParaRPr>
          </a:p>
          <a:p>
            <a:pPr marL="285750" indent="-285750">
              <a:buFont typeface="Arial" panose="020B0604020202020204" pitchFamily="34" charset="0"/>
              <a:buChar char="•"/>
            </a:pPr>
            <a:r>
              <a:rPr lang="en-US" sz="3200" dirty="0">
                <a:solidFill>
                  <a:srgbClr val="002060"/>
                </a:solidFill>
              </a:rPr>
              <a:t>What to expect during a tsunami</a:t>
            </a:r>
          </a:p>
          <a:p>
            <a:r>
              <a:rPr lang="en-US" sz="1800" dirty="0">
                <a:solidFill>
                  <a:srgbClr val="002060"/>
                </a:solidFill>
              </a:rPr>
              <a:t>   What kind of danger and damage might there be?</a:t>
            </a:r>
          </a:p>
          <a:p>
            <a:endParaRPr lang="en-US" sz="1200" dirty="0">
              <a:solidFill>
                <a:srgbClr val="002060"/>
              </a:solidFill>
            </a:endParaRPr>
          </a:p>
          <a:p>
            <a:pPr marL="285750" indent="-285750">
              <a:buFont typeface="Arial" panose="020B0604020202020204" pitchFamily="34" charset="0"/>
              <a:buChar char="•"/>
            </a:pPr>
            <a:r>
              <a:rPr lang="en-US" sz="3200" dirty="0">
                <a:solidFill>
                  <a:srgbClr val="002060"/>
                </a:solidFill>
              </a:rPr>
              <a:t>Alerting</a:t>
            </a:r>
          </a:p>
          <a:p>
            <a:r>
              <a:rPr lang="en-US" sz="1800" dirty="0">
                <a:solidFill>
                  <a:srgbClr val="002060"/>
                </a:solidFill>
              </a:rPr>
              <a:t>   What are the different alert levels? </a:t>
            </a:r>
          </a:p>
          <a:p>
            <a:r>
              <a:rPr lang="en-US" sz="1800" dirty="0">
                <a:solidFill>
                  <a:srgbClr val="002060"/>
                </a:solidFill>
              </a:rPr>
              <a:t>   How does a tsunami warning work?</a:t>
            </a:r>
          </a:p>
          <a:p>
            <a:endParaRPr lang="en-US" sz="1200" dirty="0">
              <a:solidFill>
                <a:srgbClr val="002060"/>
              </a:solidFill>
            </a:endParaRPr>
          </a:p>
          <a:p>
            <a:pPr marL="285750" indent="-285750">
              <a:buFont typeface="Arial" panose="020B0604020202020204" pitchFamily="34" charset="0"/>
              <a:buChar char="•"/>
            </a:pPr>
            <a:r>
              <a:rPr lang="en-US" sz="3200" dirty="0">
                <a:solidFill>
                  <a:srgbClr val="002060"/>
                </a:solidFill>
              </a:rPr>
              <a:t>Evacuation</a:t>
            </a:r>
          </a:p>
          <a:p>
            <a:r>
              <a:rPr lang="en-US" sz="1800" dirty="0">
                <a:solidFill>
                  <a:srgbClr val="002060"/>
                </a:solidFill>
              </a:rPr>
              <a:t>   What do I need to consider?</a:t>
            </a:r>
          </a:p>
          <a:p>
            <a:endParaRPr lang="en-US" sz="1200" dirty="0">
              <a:solidFill>
                <a:srgbClr val="002060"/>
              </a:solidFill>
            </a:endParaRPr>
          </a:p>
          <a:p>
            <a:pPr marL="285750" indent="-285750">
              <a:buFont typeface="Arial" panose="020B0604020202020204" pitchFamily="34" charset="0"/>
              <a:buChar char="•"/>
            </a:pPr>
            <a:r>
              <a:rPr lang="en-US" sz="3200" dirty="0">
                <a:solidFill>
                  <a:srgbClr val="002060"/>
                </a:solidFill>
              </a:rPr>
              <a:t>Preparation</a:t>
            </a:r>
          </a:p>
          <a:p>
            <a:r>
              <a:rPr lang="en-US" sz="1800" dirty="0">
                <a:solidFill>
                  <a:srgbClr val="002060"/>
                </a:solidFill>
              </a:rPr>
              <a:t>   What can I do now?</a:t>
            </a:r>
          </a:p>
          <a:p>
            <a:pPr marL="285750" indent="-285750">
              <a:buFont typeface="Arial" panose="020B0604020202020204" pitchFamily="34" charset="0"/>
              <a:buChar char="•"/>
            </a:pPr>
            <a:endParaRPr lang="en-US" sz="3200" dirty="0">
              <a:solidFill>
                <a:srgbClr val="002060"/>
              </a:solidFill>
            </a:endParaRPr>
          </a:p>
        </p:txBody>
      </p:sp>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046" y="6374531"/>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3653" r="10751" b="21961"/>
          <a:stretch/>
        </p:blipFill>
        <p:spPr>
          <a:xfrm>
            <a:off x="4304646" y="3430956"/>
            <a:ext cx="4754880" cy="2834640"/>
          </a:xfrm>
          <a:prstGeom prst="rect">
            <a:avLst/>
          </a:prstGeom>
        </p:spPr>
      </p:pic>
    </p:spTree>
    <p:extLst>
      <p:ext uri="{BB962C8B-B14F-4D97-AF65-F5344CB8AC3E}">
        <p14:creationId xmlns:p14="http://schemas.microsoft.com/office/powerpoint/2010/main" val="171758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25" t="3624" r="13177" b="8503"/>
          <a:stretch/>
        </p:blipFill>
        <p:spPr bwMode="auto">
          <a:xfrm>
            <a:off x="121920" y="1702087"/>
            <a:ext cx="5203721"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8" descr="messages poster"/>
          <p:cNvPicPr>
            <a:picLocks noChangeAspect="1" noChangeArrowheads="1"/>
          </p:cNvPicPr>
          <p:nvPr/>
        </p:nvPicPr>
        <p:blipFill rotWithShape="1">
          <a:blip r:embed="rId4">
            <a:extLst>
              <a:ext uri="{28A0092B-C50C-407E-A947-70E740481C1C}">
                <a14:useLocalDpi xmlns:a14="http://schemas.microsoft.com/office/drawing/2010/main" val="0"/>
              </a:ext>
            </a:extLst>
          </a:blip>
          <a:srcRect l="11418" t="13214" r="11663" b="68765"/>
          <a:stretch/>
        </p:blipFill>
        <p:spPr bwMode="auto">
          <a:xfrm>
            <a:off x="121920" y="4083803"/>
            <a:ext cx="5102088" cy="2133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5475578" y="2514599"/>
            <a:ext cx="1800493" cy="584775"/>
          </a:xfrm>
          <a:prstGeom prst="rect">
            <a:avLst/>
          </a:prstGeom>
          <a:noFill/>
        </p:spPr>
        <p:txBody>
          <a:bodyPr wrap="none" rtlCol="0">
            <a:spAutoFit/>
          </a:bodyPr>
          <a:lstStyle/>
          <a:p>
            <a:r>
              <a:rPr lang="en-US" sz="3200" dirty="0">
                <a:solidFill>
                  <a:srgbClr val="FF6600"/>
                </a:solidFill>
              </a:rPr>
              <a:t>0.3m-1m</a:t>
            </a:r>
          </a:p>
        </p:txBody>
      </p:sp>
      <p:sp>
        <p:nvSpPr>
          <p:cNvPr id="7" name="TextBox 6"/>
          <p:cNvSpPr txBox="1"/>
          <p:nvPr/>
        </p:nvSpPr>
        <p:spPr>
          <a:xfrm>
            <a:off x="5891128" y="4736296"/>
            <a:ext cx="1280748" cy="584775"/>
          </a:xfrm>
          <a:prstGeom prst="rect">
            <a:avLst/>
          </a:prstGeom>
          <a:noFill/>
        </p:spPr>
        <p:txBody>
          <a:bodyPr wrap="square" rtlCol="0">
            <a:spAutoFit/>
          </a:bodyPr>
          <a:lstStyle/>
          <a:p>
            <a:r>
              <a:rPr lang="en-US" sz="3200" dirty="0">
                <a:solidFill>
                  <a:srgbClr val="FF0000"/>
                </a:solidFill>
              </a:rPr>
              <a:t>1m+</a:t>
            </a:r>
          </a:p>
        </p:txBody>
      </p:sp>
      <p:sp>
        <p:nvSpPr>
          <p:cNvPr id="8" name="TextBox 7"/>
          <p:cNvSpPr txBox="1"/>
          <p:nvPr/>
        </p:nvSpPr>
        <p:spPr>
          <a:xfrm>
            <a:off x="5475578" y="1056383"/>
            <a:ext cx="1946266" cy="830997"/>
          </a:xfrm>
          <a:prstGeom prst="rect">
            <a:avLst/>
          </a:prstGeom>
          <a:noFill/>
        </p:spPr>
        <p:txBody>
          <a:bodyPr wrap="none" rtlCol="0">
            <a:spAutoFit/>
          </a:bodyPr>
          <a:lstStyle/>
          <a:p>
            <a:r>
              <a:rPr lang="en-US" sz="2400" b="1" dirty="0"/>
              <a:t>Expected </a:t>
            </a:r>
          </a:p>
          <a:p>
            <a:r>
              <a:rPr lang="en-US" sz="2400" b="1" dirty="0"/>
              <a:t>wave height</a:t>
            </a:r>
          </a:p>
        </p:txBody>
      </p:sp>
      <p:sp>
        <p:nvSpPr>
          <p:cNvPr id="9" name="TextBox 8"/>
          <p:cNvSpPr txBox="1"/>
          <p:nvPr/>
        </p:nvSpPr>
        <p:spPr>
          <a:xfrm>
            <a:off x="7391400" y="1056383"/>
            <a:ext cx="1752600" cy="830997"/>
          </a:xfrm>
          <a:prstGeom prst="rect">
            <a:avLst/>
          </a:prstGeom>
          <a:noFill/>
        </p:spPr>
        <p:txBody>
          <a:bodyPr wrap="square" rtlCol="0">
            <a:spAutoFit/>
          </a:bodyPr>
          <a:lstStyle/>
          <a:p>
            <a:pPr algn="ctr"/>
            <a:r>
              <a:rPr lang="en-US" sz="2400" b="1" dirty="0"/>
              <a:t>Example impact</a:t>
            </a:r>
          </a:p>
        </p:txBody>
      </p:sp>
      <p:sp>
        <p:nvSpPr>
          <p:cNvPr id="10" name="TextBox 9"/>
          <p:cNvSpPr txBox="1"/>
          <p:nvPr/>
        </p:nvSpPr>
        <p:spPr>
          <a:xfrm>
            <a:off x="7391400" y="2206821"/>
            <a:ext cx="1828800" cy="1200329"/>
          </a:xfrm>
          <a:prstGeom prst="rect">
            <a:avLst/>
          </a:prstGeom>
          <a:noFill/>
        </p:spPr>
        <p:txBody>
          <a:bodyPr wrap="square" rtlCol="0">
            <a:spAutoFit/>
          </a:bodyPr>
          <a:lstStyle/>
          <a:p>
            <a:r>
              <a:rPr lang="en-US" dirty="0">
                <a:solidFill>
                  <a:srgbClr val="FF6600"/>
                </a:solidFill>
              </a:rPr>
              <a:t>1964, 0.6 m tsunami: $200k damage in L.A. harbor</a:t>
            </a:r>
          </a:p>
        </p:txBody>
      </p:sp>
      <p:sp>
        <p:nvSpPr>
          <p:cNvPr id="11" name="TextBox 10"/>
          <p:cNvSpPr txBox="1"/>
          <p:nvPr/>
        </p:nvSpPr>
        <p:spPr>
          <a:xfrm>
            <a:off x="7353300" y="4550438"/>
            <a:ext cx="1828800" cy="1200329"/>
          </a:xfrm>
          <a:prstGeom prst="rect">
            <a:avLst/>
          </a:prstGeom>
          <a:noFill/>
        </p:spPr>
        <p:txBody>
          <a:bodyPr wrap="square" rtlCol="0">
            <a:spAutoFit/>
          </a:bodyPr>
          <a:lstStyle/>
          <a:p>
            <a:r>
              <a:rPr lang="en-US" dirty="0">
                <a:solidFill>
                  <a:srgbClr val="FF0000"/>
                </a:solidFill>
              </a:rPr>
              <a:t>1964, 1.2 m tsunami: $500k damage in </a:t>
            </a:r>
            <a:r>
              <a:rPr lang="en-US" dirty="0" err="1">
                <a:solidFill>
                  <a:srgbClr val="FF0000"/>
                </a:solidFill>
              </a:rPr>
              <a:t>Seldovia</a:t>
            </a:r>
            <a:r>
              <a:rPr lang="en-US" dirty="0">
                <a:solidFill>
                  <a:srgbClr val="FF0000"/>
                </a:solidFill>
              </a:rPr>
              <a:t> </a:t>
            </a:r>
          </a:p>
        </p:txBody>
      </p:sp>
      <p:sp>
        <p:nvSpPr>
          <p:cNvPr id="12" name="TextBox 11"/>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3"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
          <p:cNvSpPr>
            <a:spLocks noGrp="1"/>
          </p:cNvSpPr>
          <p:nvPr>
            <p:ph type="title"/>
          </p:nvPr>
        </p:nvSpPr>
        <p:spPr>
          <a:xfrm>
            <a:off x="1716089" y="182880"/>
            <a:ext cx="5711820" cy="1323439"/>
          </a:xfrm>
          <a:noFill/>
        </p:spPr>
        <p:txBody>
          <a:bodyPr wrap="none" rtlCol="0">
            <a:spAutoFit/>
          </a:bodyPr>
          <a:lstStyle/>
          <a:p>
            <a:r>
              <a:rPr lang="en-US" sz="4000" kern="1200" dirty="0">
                <a:solidFill>
                  <a:schemeClr val="bg1"/>
                </a:solidFill>
                <a:latin typeface="Georgia" panose="02040502050405020303" pitchFamily="18" charset="0"/>
                <a:ea typeface="+mn-ea"/>
                <a:cs typeface="+mn-cs"/>
              </a:rPr>
              <a:t>Tsunami Alert Messages</a:t>
            </a:r>
            <a:br>
              <a:rPr lang="en-US" sz="4000" kern="1200" dirty="0">
                <a:solidFill>
                  <a:schemeClr val="bg1"/>
                </a:solidFill>
                <a:latin typeface="Georgia" panose="02040502050405020303" pitchFamily="18" charset="0"/>
                <a:ea typeface="+mn-ea"/>
                <a:cs typeface="+mn-cs"/>
              </a:rPr>
            </a:br>
            <a:endParaRPr lang="en-US" sz="4000" kern="1200" dirty="0">
              <a:solidFill>
                <a:schemeClr val="bg1"/>
              </a:solidFill>
              <a:latin typeface="Georgia" panose="02040502050405020303" pitchFamily="18" charset="0"/>
              <a:ea typeface="+mn-ea"/>
              <a:cs typeface="+mn-cs"/>
            </a:endParaRPr>
          </a:p>
        </p:txBody>
      </p:sp>
    </p:spTree>
    <p:extLst>
      <p:ext uri="{BB962C8B-B14F-4D97-AF65-F5344CB8AC3E}">
        <p14:creationId xmlns:p14="http://schemas.microsoft.com/office/powerpoint/2010/main" val="103708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74531"/>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5"/>
          <p:cNvSpPr txBox="1">
            <a:spLocks noChangeArrowheads="1"/>
          </p:cNvSpPr>
          <p:nvPr/>
        </p:nvSpPr>
        <p:spPr>
          <a:xfrm>
            <a:off x="1007330" y="187596"/>
            <a:ext cx="7543800" cy="609600"/>
          </a:xfrm>
          <a:prstGeom prst="rect">
            <a:avLst/>
          </a:prstGeom>
        </p:spPr>
        <p:txBody>
          <a:bodyPr wrap="none" rtlCol="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dist">
              <a:defRPr/>
            </a:pPr>
            <a:r>
              <a:rPr lang="en-US" sz="3600" dirty="0">
                <a:solidFill>
                  <a:schemeClr val="bg1"/>
                </a:solidFill>
                <a:latin typeface="Cambria" panose="02040503050406030204" pitchFamily="18" charset="0"/>
              </a:rPr>
              <a:t>How can I find out about a tsunami?</a:t>
            </a:r>
          </a:p>
        </p:txBody>
      </p:sp>
      <p:grpSp>
        <p:nvGrpSpPr>
          <p:cNvPr id="11" name="Group 10"/>
          <p:cNvGrpSpPr/>
          <p:nvPr/>
        </p:nvGrpSpPr>
        <p:grpSpPr>
          <a:xfrm>
            <a:off x="117194" y="2035914"/>
            <a:ext cx="2409713" cy="1463040"/>
            <a:chOff x="304800" y="838200"/>
            <a:chExt cx="2409713" cy="1463040"/>
          </a:xfrm>
        </p:grpSpPr>
        <p:pic>
          <p:nvPicPr>
            <p:cNvPr id="12" name="Picture 9" descr="Flat screen TV">
              <a:hlinkClick r:id="rId5" action="ppaction://hlinkfile"/>
            </p:cNvPr>
            <p:cNvPicPr preferRelativeResize="0">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784" t="13256" r="5406" b="9470"/>
            <a:stretch/>
          </p:blipFill>
          <p:spPr bwMode="auto">
            <a:xfrm>
              <a:off x="304800" y="838200"/>
              <a:ext cx="2409713" cy="146304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ln w="38100">
              <a:solidFill>
                <a:srgbClr val="00B0F0"/>
              </a:solidFill>
              <a:miter lim="800000"/>
              <a:headEnd/>
              <a:tailEnd/>
            </a:ln>
          </p:spPr>
        </p:pic>
        <p:sp>
          <p:nvSpPr>
            <p:cNvPr id="13" name="WordArt 10"/>
            <p:cNvSpPr>
              <a:spLocks noChangeArrowheads="1" noChangeShapeType="1" noTextEdit="1"/>
            </p:cNvSpPr>
            <p:nvPr/>
          </p:nvSpPr>
          <p:spPr bwMode="auto">
            <a:xfrm>
              <a:off x="533400" y="1220788"/>
              <a:ext cx="1933575" cy="447675"/>
            </a:xfrm>
            <a:prstGeom prst="rect">
              <a:avLst/>
            </a:prstGeom>
            <a:ln w="25400">
              <a:noFill/>
              <a:round/>
              <a:headEnd/>
              <a:tailEnd/>
            </a:ln>
          </p:spPr>
          <p:txBody>
            <a:bodyPr wrap="none" fromWordArt="1">
              <a:prstTxWarp prst="textDoubleWave1">
                <a:avLst>
                  <a:gd name="adj1" fmla="val 6500"/>
                  <a:gd name="adj2" fmla="val 301"/>
                </a:avLst>
              </a:prstTxWarp>
            </a:bodyPr>
            <a:lstStyle/>
            <a:p>
              <a:pPr algn="ctr" fontAlgn="base">
                <a:spcBef>
                  <a:spcPct val="0"/>
                </a:spcBef>
                <a:spcAft>
                  <a:spcPct val="0"/>
                </a:spcAft>
              </a:pPr>
              <a:r>
                <a:rPr lang="en-US" sz="3600" b="1" kern="10" spc="720" dirty="0">
                  <a:solidFill>
                    <a:srgbClr val="FFFF99"/>
                  </a:solidFill>
                  <a:latin typeface="Impact"/>
                  <a:cs typeface="Arial" charset="0"/>
                </a:rPr>
                <a:t>Tsunami Warning</a:t>
              </a:r>
            </a:p>
          </p:txBody>
        </p:sp>
      </p:grpSp>
      <p:sp>
        <p:nvSpPr>
          <p:cNvPr id="14" name="Text Box 11"/>
          <p:cNvSpPr txBox="1">
            <a:spLocks noChangeArrowheads="1"/>
          </p:cNvSpPr>
          <p:nvPr/>
        </p:nvSpPr>
        <p:spPr bwMode="auto">
          <a:xfrm>
            <a:off x="1798824" y="3592944"/>
            <a:ext cx="509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ctr" eaLnBrk="0" hangingPunct="0">
              <a:defRPr b="1">
                <a:solidFill>
                  <a:schemeClr val="tx1"/>
                </a:solidFill>
                <a:latin typeface="Verdana" pitchFamily="34" charset="0"/>
                <a:cs typeface="Arial" charset="0"/>
              </a:defRPr>
            </a:lvl1pPr>
            <a:lvl2pPr marL="742950" indent="-285750" algn="ctr" eaLnBrk="0" hangingPunct="0">
              <a:defRPr b="1">
                <a:solidFill>
                  <a:schemeClr val="tx1"/>
                </a:solidFill>
                <a:latin typeface="Verdana" pitchFamily="34" charset="0"/>
                <a:cs typeface="Arial" charset="0"/>
              </a:defRPr>
            </a:lvl2pPr>
            <a:lvl3pPr marL="1143000" indent="-228600" algn="ctr" eaLnBrk="0" hangingPunct="0">
              <a:defRPr b="1">
                <a:solidFill>
                  <a:schemeClr val="tx1"/>
                </a:solidFill>
                <a:latin typeface="Verdana" pitchFamily="34" charset="0"/>
                <a:cs typeface="Arial" charset="0"/>
              </a:defRPr>
            </a:lvl3pPr>
            <a:lvl4pPr marL="1600200" indent="-228600" algn="ctr" eaLnBrk="0" hangingPunct="0">
              <a:defRPr b="1">
                <a:solidFill>
                  <a:schemeClr val="tx1"/>
                </a:solidFill>
                <a:latin typeface="Verdana" pitchFamily="34" charset="0"/>
                <a:cs typeface="Arial" charset="0"/>
              </a:defRPr>
            </a:lvl4pPr>
            <a:lvl5pPr marL="2057400" indent="-228600" algn="ctr" eaLnBrk="0" hangingPunct="0">
              <a:defRPr b="1">
                <a:solidFill>
                  <a:schemeClr val="tx1"/>
                </a:solidFill>
                <a:latin typeface="Verdana" pitchFamily="34" charset="0"/>
                <a:cs typeface="Arial" charset="0"/>
              </a:defRPr>
            </a:lvl5pPr>
            <a:lvl6pPr marL="2514600" indent="-228600" algn="ctr" eaLnBrk="0" fontAlgn="base" hangingPunct="0">
              <a:spcBef>
                <a:spcPct val="0"/>
              </a:spcBef>
              <a:spcAft>
                <a:spcPct val="0"/>
              </a:spcAft>
              <a:defRPr b="1">
                <a:solidFill>
                  <a:schemeClr val="tx1"/>
                </a:solidFill>
                <a:latin typeface="Verdana" pitchFamily="34" charset="0"/>
                <a:cs typeface="Arial" charset="0"/>
              </a:defRPr>
            </a:lvl6pPr>
            <a:lvl7pPr marL="2971800" indent="-228600" algn="ctr" eaLnBrk="0" fontAlgn="base" hangingPunct="0">
              <a:spcBef>
                <a:spcPct val="0"/>
              </a:spcBef>
              <a:spcAft>
                <a:spcPct val="0"/>
              </a:spcAft>
              <a:defRPr b="1">
                <a:solidFill>
                  <a:schemeClr val="tx1"/>
                </a:solidFill>
                <a:latin typeface="Verdana" pitchFamily="34" charset="0"/>
                <a:cs typeface="Arial" charset="0"/>
              </a:defRPr>
            </a:lvl7pPr>
            <a:lvl8pPr marL="3429000" indent="-228600" algn="ctr" eaLnBrk="0" fontAlgn="base" hangingPunct="0">
              <a:spcBef>
                <a:spcPct val="0"/>
              </a:spcBef>
              <a:spcAft>
                <a:spcPct val="0"/>
              </a:spcAft>
              <a:defRPr b="1">
                <a:solidFill>
                  <a:schemeClr val="tx1"/>
                </a:solidFill>
                <a:latin typeface="Verdana" pitchFamily="34" charset="0"/>
                <a:cs typeface="Arial" charset="0"/>
              </a:defRPr>
            </a:lvl8pPr>
            <a:lvl9pPr marL="3886200" indent="-228600" algn="ctr" eaLnBrk="0" fontAlgn="base" hangingPunct="0">
              <a:spcBef>
                <a:spcPct val="0"/>
              </a:spcBef>
              <a:spcAft>
                <a:spcPct val="0"/>
              </a:spcAft>
              <a:defRPr b="1">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000" dirty="0">
                <a:solidFill>
                  <a:srgbClr val="000090"/>
                </a:solidFill>
                <a:latin typeface="Arial" charset="0"/>
              </a:rPr>
              <a:t>TV</a:t>
            </a:r>
          </a:p>
        </p:txBody>
      </p:sp>
      <p:pic>
        <p:nvPicPr>
          <p:cNvPr id="15" name="Picture 20" descr="radio">
            <a:hlinkClick r:id="" action="ppaction://noaction">
              <a:snd r:embed="rId7" name="warning warning.wav"/>
            </a:hlinkClick>
            <a:hlinkHover r:id="" action="ppaction://noaction" highlightClick="1"/>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2909" y="3757369"/>
            <a:ext cx="1219200" cy="10668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ln w="38100">
            <a:solidFill>
              <a:srgbClr val="00B0F0"/>
            </a:solidFill>
            <a:miter lim="800000"/>
            <a:headEnd/>
            <a:tailEnd/>
          </a:ln>
        </p:spPr>
      </p:pic>
      <p:sp>
        <p:nvSpPr>
          <p:cNvPr id="16" name="Text Box 21"/>
          <p:cNvSpPr txBox="1">
            <a:spLocks noChangeArrowheads="1"/>
          </p:cNvSpPr>
          <p:nvPr/>
        </p:nvSpPr>
        <p:spPr bwMode="auto">
          <a:xfrm>
            <a:off x="1677694" y="4346728"/>
            <a:ext cx="890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lgn="ctr" eaLnBrk="0" hangingPunct="0">
              <a:defRPr b="1">
                <a:solidFill>
                  <a:schemeClr val="tx1"/>
                </a:solidFill>
                <a:latin typeface="Verdana" pitchFamily="34" charset="0"/>
                <a:cs typeface="Arial" charset="0"/>
              </a:defRPr>
            </a:lvl1pPr>
            <a:lvl2pPr marL="742950" indent="-285750" algn="ctr" eaLnBrk="0" hangingPunct="0">
              <a:defRPr b="1">
                <a:solidFill>
                  <a:schemeClr val="tx1"/>
                </a:solidFill>
                <a:latin typeface="Verdana" pitchFamily="34" charset="0"/>
                <a:cs typeface="Arial" charset="0"/>
              </a:defRPr>
            </a:lvl2pPr>
            <a:lvl3pPr marL="1143000" indent="-228600" algn="ctr" eaLnBrk="0" hangingPunct="0">
              <a:defRPr b="1">
                <a:solidFill>
                  <a:schemeClr val="tx1"/>
                </a:solidFill>
                <a:latin typeface="Verdana" pitchFamily="34" charset="0"/>
                <a:cs typeface="Arial" charset="0"/>
              </a:defRPr>
            </a:lvl3pPr>
            <a:lvl4pPr marL="1600200" indent="-228600" algn="ctr" eaLnBrk="0" hangingPunct="0">
              <a:defRPr b="1">
                <a:solidFill>
                  <a:schemeClr val="tx1"/>
                </a:solidFill>
                <a:latin typeface="Verdana" pitchFamily="34" charset="0"/>
                <a:cs typeface="Arial" charset="0"/>
              </a:defRPr>
            </a:lvl4pPr>
            <a:lvl5pPr marL="2057400" indent="-228600" algn="ctr" eaLnBrk="0" hangingPunct="0">
              <a:defRPr b="1">
                <a:solidFill>
                  <a:schemeClr val="tx1"/>
                </a:solidFill>
                <a:latin typeface="Verdana" pitchFamily="34" charset="0"/>
                <a:cs typeface="Arial" charset="0"/>
              </a:defRPr>
            </a:lvl5pPr>
            <a:lvl6pPr marL="2514600" indent="-228600" algn="ctr" eaLnBrk="0" fontAlgn="base" hangingPunct="0">
              <a:spcBef>
                <a:spcPct val="0"/>
              </a:spcBef>
              <a:spcAft>
                <a:spcPct val="0"/>
              </a:spcAft>
              <a:defRPr b="1">
                <a:solidFill>
                  <a:schemeClr val="tx1"/>
                </a:solidFill>
                <a:latin typeface="Verdana" pitchFamily="34" charset="0"/>
                <a:cs typeface="Arial" charset="0"/>
              </a:defRPr>
            </a:lvl6pPr>
            <a:lvl7pPr marL="2971800" indent="-228600" algn="ctr" eaLnBrk="0" fontAlgn="base" hangingPunct="0">
              <a:spcBef>
                <a:spcPct val="0"/>
              </a:spcBef>
              <a:spcAft>
                <a:spcPct val="0"/>
              </a:spcAft>
              <a:defRPr b="1">
                <a:solidFill>
                  <a:schemeClr val="tx1"/>
                </a:solidFill>
                <a:latin typeface="Verdana" pitchFamily="34" charset="0"/>
                <a:cs typeface="Arial" charset="0"/>
              </a:defRPr>
            </a:lvl7pPr>
            <a:lvl8pPr marL="3429000" indent="-228600" algn="ctr" eaLnBrk="0" fontAlgn="base" hangingPunct="0">
              <a:spcBef>
                <a:spcPct val="0"/>
              </a:spcBef>
              <a:spcAft>
                <a:spcPct val="0"/>
              </a:spcAft>
              <a:defRPr b="1">
                <a:solidFill>
                  <a:schemeClr val="tx1"/>
                </a:solidFill>
                <a:latin typeface="Verdana" pitchFamily="34" charset="0"/>
                <a:cs typeface="Arial" charset="0"/>
              </a:defRPr>
            </a:lvl8pPr>
            <a:lvl9pPr marL="3886200" indent="-228600" algn="ctr" eaLnBrk="0" fontAlgn="base" hangingPunct="0">
              <a:spcBef>
                <a:spcPct val="0"/>
              </a:spcBef>
              <a:spcAft>
                <a:spcPct val="0"/>
              </a:spcAft>
              <a:defRPr b="1">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000" dirty="0">
                <a:solidFill>
                  <a:srgbClr val="000090"/>
                </a:solidFill>
                <a:latin typeface="Arial" charset="0"/>
              </a:rPr>
              <a:t>Radio</a:t>
            </a:r>
          </a:p>
        </p:txBody>
      </p:sp>
      <p:sp>
        <p:nvSpPr>
          <p:cNvPr id="17" name="TextBox 16"/>
          <p:cNvSpPr txBox="1"/>
          <p:nvPr/>
        </p:nvSpPr>
        <p:spPr>
          <a:xfrm>
            <a:off x="202034" y="1168854"/>
            <a:ext cx="2442646" cy="830997"/>
          </a:xfrm>
          <a:prstGeom prst="rect">
            <a:avLst/>
          </a:prstGeom>
          <a:noFill/>
        </p:spPr>
        <p:txBody>
          <a:bodyPr wrap="none" rtlCol="0">
            <a:spAutoFit/>
          </a:bodyPr>
          <a:lstStyle/>
          <a:p>
            <a:r>
              <a:rPr lang="en-US" sz="2400" dirty="0">
                <a:solidFill>
                  <a:srgbClr val="000090"/>
                </a:solidFill>
              </a:rPr>
              <a:t>Emergency Alert </a:t>
            </a:r>
          </a:p>
          <a:p>
            <a:r>
              <a:rPr lang="en-US" sz="2400" dirty="0">
                <a:solidFill>
                  <a:srgbClr val="000090"/>
                </a:solidFill>
              </a:rPr>
              <a:t>System (EAS)</a:t>
            </a:r>
          </a:p>
        </p:txBody>
      </p:sp>
      <p:sp>
        <p:nvSpPr>
          <p:cNvPr id="18" name="TextBox 17"/>
          <p:cNvSpPr txBox="1"/>
          <p:nvPr/>
        </p:nvSpPr>
        <p:spPr>
          <a:xfrm>
            <a:off x="2923196" y="1162522"/>
            <a:ext cx="3006652" cy="830997"/>
          </a:xfrm>
          <a:prstGeom prst="rect">
            <a:avLst/>
          </a:prstGeom>
          <a:noFill/>
        </p:spPr>
        <p:txBody>
          <a:bodyPr wrap="none" rtlCol="0">
            <a:spAutoFit/>
          </a:bodyPr>
          <a:lstStyle/>
          <a:p>
            <a:pPr algn="ctr"/>
            <a:r>
              <a:rPr lang="en-US" sz="2400" dirty="0">
                <a:solidFill>
                  <a:srgbClr val="000090"/>
                </a:solidFill>
              </a:rPr>
              <a:t>Wireless Emergency</a:t>
            </a:r>
          </a:p>
          <a:p>
            <a:pPr algn="ctr"/>
            <a:r>
              <a:rPr lang="en-US" sz="2400" dirty="0">
                <a:solidFill>
                  <a:srgbClr val="000090"/>
                </a:solidFill>
              </a:rPr>
              <a:t> Alert (WEA)</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46482" y="2073126"/>
            <a:ext cx="705664" cy="109352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8100">
            <a:solidFill>
              <a:srgbClr val="00B0F0"/>
            </a:solidFill>
          </a:ln>
        </p:spPr>
      </p:pic>
      <p:sp>
        <p:nvSpPr>
          <p:cNvPr id="22" name="TextBox 21"/>
          <p:cNvSpPr txBox="1"/>
          <p:nvPr/>
        </p:nvSpPr>
        <p:spPr>
          <a:xfrm>
            <a:off x="245332" y="5815411"/>
            <a:ext cx="2264938" cy="400110"/>
          </a:xfrm>
          <a:prstGeom prst="rect">
            <a:avLst/>
          </a:prstGeom>
          <a:noFill/>
        </p:spPr>
        <p:txBody>
          <a:bodyPr wrap="none" rtlCol="0">
            <a:spAutoFit/>
          </a:bodyPr>
          <a:lstStyle/>
          <a:p>
            <a:r>
              <a:rPr lang="en-US" sz="2000" b="1" dirty="0">
                <a:solidFill>
                  <a:srgbClr val="000090"/>
                </a:solidFill>
              </a:rPr>
              <a:t>Push notification</a:t>
            </a:r>
          </a:p>
        </p:txBody>
      </p:sp>
      <p:pic>
        <p:nvPicPr>
          <p:cNvPr id="23" name="Picture 6" descr="NWR - handheld">
            <a:hlinkClick r:id="" action="ppaction://noaction">
              <a:snd r:embed="rId10" name="dark forecast[1].wav"/>
            </a:hlinkClick>
            <a:hlinkHover r:id="" action="ppaction://noaction" highlightClick="1"/>
          </p:cNvPr>
          <p:cNvPicPr>
            <a:picLocks noChangeAspect="1" noChangeArrowheads="1"/>
          </p:cNvPicPr>
          <p:nvPr/>
        </p:nvPicPr>
        <p:blipFill>
          <a:blip r:embed="rId11"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4053732" y="3961475"/>
            <a:ext cx="990600" cy="121920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gradFill>
          <a:ln w="38100">
            <a:solidFill>
              <a:srgbClr val="00B0F0"/>
            </a:solidFill>
            <a:miter lim="800000"/>
            <a:headEnd/>
            <a:tailEnd/>
          </a:ln>
        </p:spPr>
      </p:pic>
      <p:sp>
        <p:nvSpPr>
          <p:cNvPr id="24" name="Text Box 15"/>
          <p:cNvSpPr txBox="1">
            <a:spLocks noChangeArrowheads="1"/>
          </p:cNvSpPr>
          <p:nvPr/>
        </p:nvSpPr>
        <p:spPr bwMode="auto">
          <a:xfrm>
            <a:off x="2870853" y="3398695"/>
            <a:ext cx="34356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lgn="ctr" eaLnBrk="0" hangingPunct="0">
              <a:defRPr b="1">
                <a:solidFill>
                  <a:schemeClr val="tx1"/>
                </a:solidFill>
                <a:latin typeface="Verdana" pitchFamily="34" charset="0"/>
                <a:cs typeface="Arial" charset="0"/>
              </a:defRPr>
            </a:lvl1pPr>
            <a:lvl2pPr marL="742950" indent="-285750" algn="ctr" eaLnBrk="0" hangingPunct="0">
              <a:defRPr b="1">
                <a:solidFill>
                  <a:schemeClr val="tx1"/>
                </a:solidFill>
                <a:latin typeface="Verdana" pitchFamily="34" charset="0"/>
                <a:cs typeface="Arial" charset="0"/>
              </a:defRPr>
            </a:lvl2pPr>
            <a:lvl3pPr marL="1143000" indent="-228600" algn="ctr" eaLnBrk="0" hangingPunct="0">
              <a:defRPr b="1">
                <a:solidFill>
                  <a:schemeClr val="tx1"/>
                </a:solidFill>
                <a:latin typeface="Verdana" pitchFamily="34" charset="0"/>
                <a:cs typeface="Arial" charset="0"/>
              </a:defRPr>
            </a:lvl3pPr>
            <a:lvl4pPr marL="1600200" indent="-228600" algn="ctr" eaLnBrk="0" hangingPunct="0">
              <a:defRPr b="1">
                <a:solidFill>
                  <a:schemeClr val="tx1"/>
                </a:solidFill>
                <a:latin typeface="Verdana" pitchFamily="34" charset="0"/>
                <a:cs typeface="Arial" charset="0"/>
              </a:defRPr>
            </a:lvl4pPr>
            <a:lvl5pPr marL="2057400" indent="-228600" algn="ctr" eaLnBrk="0" hangingPunct="0">
              <a:defRPr b="1">
                <a:solidFill>
                  <a:schemeClr val="tx1"/>
                </a:solidFill>
                <a:latin typeface="Verdana" pitchFamily="34" charset="0"/>
                <a:cs typeface="Arial" charset="0"/>
              </a:defRPr>
            </a:lvl5pPr>
            <a:lvl6pPr marL="2514600" indent="-228600" algn="ctr" eaLnBrk="0" fontAlgn="base" hangingPunct="0">
              <a:spcBef>
                <a:spcPct val="0"/>
              </a:spcBef>
              <a:spcAft>
                <a:spcPct val="0"/>
              </a:spcAft>
              <a:defRPr b="1">
                <a:solidFill>
                  <a:schemeClr val="tx1"/>
                </a:solidFill>
                <a:latin typeface="Verdana" pitchFamily="34" charset="0"/>
                <a:cs typeface="Arial" charset="0"/>
              </a:defRPr>
            </a:lvl6pPr>
            <a:lvl7pPr marL="2971800" indent="-228600" algn="ctr" eaLnBrk="0" fontAlgn="base" hangingPunct="0">
              <a:spcBef>
                <a:spcPct val="0"/>
              </a:spcBef>
              <a:spcAft>
                <a:spcPct val="0"/>
              </a:spcAft>
              <a:defRPr b="1">
                <a:solidFill>
                  <a:schemeClr val="tx1"/>
                </a:solidFill>
                <a:latin typeface="Verdana" pitchFamily="34" charset="0"/>
                <a:cs typeface="Arial" charset="0"/>
              </a:defRPr>
            </a:lvl7pPr>
            <a:lvl8pPr marL="3429000" indent="-228600" algn="ctr" eaLnBrk="0" fontAlgn="base" hangingPunct="0">
              <a:spcBef>
                <a:spcPct val="0"/>
              </a:spcBef>
              <a:spcAft>
                <a:spcPct val="0"/>
              </a:spcAft>
              <a:defRPr b="1">
                <a:solidFill>
                  <a:schemeClr val="tx1"/>
                </a:solidFill>
                <a:latin typeface="Verdana" pitchFamily="34" charset="0"/>
                <a:cs typeface="Arial" charset="0"/>
              </a:defRPr>
            </a:lvl8pPr>
            <a:lvl9pPr marL="3886200" indent="-228600" algn="ctr" eaLnBrk="0" fontAlgn="base" hangingPunct="0">
              <a:spcBef>
                <a:spcPct val="0"/>
              </a:spcBef>
              <a:spcAft>
                <a:spcPct val="0"/>
              </a:spcAft>
              <a:defRPr b="1">
                <a:solidFill>
                  <a:schemeClr val="tx1"/>
                </a:solidFill>
                <a:latin typeface="Verdana" pitchFamily="34" charset="0"/>
                <a:cs typeface="Arial" charset="0"/>
              </a:defRPr>
            </a:lvl9pPr>
          </a:lstStyle>
          <a:p>
            <a:pPr eaLnBrk="1" fontAlgn="base" hangingPunct="1">
              <a:spcBef>
                <a:spcPct val="0"/>
              </a:spcBef>
              <a:spcAft>
                <a:spcPct val="0"/>
              </a:spcAft>
            </a:pPr>
            <a:r>
              <a:rPr lang="en-US" altLang="en-US" sz="2400" b="0" dirty="0">
                <a:solidFill>
                  <a:srgbClr val="000090"/>
                </a:solidFill>
                <a:latin typeface="Arial" charset="0"/>
              </a:rPr>
              <a:t>NOAA Weather Radio</a:t>
            </a:r>
          </a:p>
        </p:txBody>
      </p:sp>
      <p:grpSp>
        <p:nvGrpSpPr>
          <p:cNvPr id="25" name="Group 24"/>
          <p:cNvGrpSpPr/>
          <p:nvPr/>
        </p:nvGrpSpPr>
        <p:grpSpPr>
          <a:xfrm>
            <a:off x="7051548" y="1649304"/>
            <a:ext cx="1296988" cy="1447800"/>
            <a:chOff x="7239000" y="2057400"/>
            <a:chExt cx="1296988" cy="1447800"/>
          </a:xfrm>
        </p:grpSpPr>
        <p:pic>
          <p:nvPicPr>
            <p:cNvPr id="26" name="Picture 36" descr="siren">
              <a:hlinkClick r:id="" action="ppaction://noaction">
                <a:snd r:embed="rId12" name="siren2.wav"/>
              </a:hlinkClick>
              <a:hlinkHover r:id="" action="ppaction://noaction" highlightClick="1"/>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15200" y="2454275"/>
              <a:ext cx="790575" cy="990600"/>
            </a:xfrm>
            <a:prstGeom prst="rect">
              <a:avLst/>
            </a:prstGeom>
            <a:noFill/>
            <a:ln w="38100">
              <a:solidFill>
                <a:srgbClr val="00B0F0"/>
              </a:solidFill>
              <a:miter lim="800000"/>
              <a:headEnd/>
              <a:tailEnd/>
            </a:ln>
            <a:extLst>
              <a:ext uri="{909E8E84-426E-40dd-AFC4-6F175D3DCCD1}">
                <a14:hiddenFill xmlns="" xmlns:a14="http://schemas.microsoft.com/office/drawing/2010/main">
                  <a:solidFill>
                    <a:srgbClr val="FFFFFF"/>
                  </a:solidFill>
                </a14:hiddenFill>
              </a:ext>
            </a:extLst>
          </p:spPr>
        </p:pic>
        <p:sp>
          <p:nvSpPr>
            <p:cNvPr id="27" name="Text Box 14"/>
            <p:cNvSpPr txBox="1">
              <a:spLocks noChangeArrowheads="1"/>
            </p:cNvSpPr>
            <p:nvPr/>
          </p:nvSpPr>
          <p:spPr bwMode="auto">
            <a:xfrm>
              <a:off x="7239000" y="2057400"/>
              <a:ext cx="10033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lgn="ctr" eaLnBrk="0" hangingPunct="0">
                <a:defRPr b="1">
                  <a:solidFill>
                    <a:schemeClr val="tx1"/>
                  </a:solidFill>
                  <a:latin typeface="Verdana" pitchFamily="34" charset="0"/>
                  <a:cs typeface="Arial" charset="0"/>
                </a:defRPr>
              </a:lvl1pPr>
              <a:lvl2pPr marL="742950" indent="-285750" algn="ctr" eaLnBrk="0" hangingPunct="0">
                <a:defRPr b="1">
                  <a:solidFill>
                    <a:schemeClr val="tx1"/>
                  </a:solidFill>
                  <a:latin typeface="Verdana" pitchFamily="34" charset="0"/>
                  <a:cs typeface="Arial" charset="0"/>
                </a:defRPr>
              </a:lvl2pPr>
              <a:lvl3pPr marL="1143000" indent="-228600" algn="ctr" eaLnBrk="0" hangingPunct="0">
                <a:defRPr b="1">
                  <a:solidFill>
                    <a:schemeClr val="tx1"/>
                  </a:solidFill>
                  <a:latin typeface="Verdana" pitchFamily="34" charset="0"/>
                  <a:cs typeface="Arial" charset="0"/>
                </a:defRPr>
              </a:lvl3pPr>
              <a:lvl4pPr marL="1600200" indent="-228600" algn="ctr" eaLnBrk="0" hangingPunct="0">
                <a:defRPr b="1">
                  <a:solidFill>
                    <a:schemeClr val="tx1"/>
                  </a:solidFill>
                  <a:latin typeface="Verdana" pitchFamily="34" charset="0"/>
                  <a:cs typeface="Arial" charset="0"/>
                </a:defRPr>
              </a:lvl4pPr>
              <a:lvl5pPr marL="2057400" indent="-228600" algn="ctr" eaLnBrk="0" hangingPunct="0">
                <a:defRPr b="1">
                  <a:solidFill>
                    <a:schemeClr val="tx1"/>
                  </a:solidFill>
                  <a:latin typeface="Verdana" pitchFamily="34" charset="0"/>
                  <a:cs typeface="Arial" charset="0"/>
                </a:defRPr>
              </a:lvl5pPr>
              <a:lvl6pPr marL="2514600" indent="-228600" algn="ctr" eaLnBrk="0" fontAlgn="base" hangingPunct="0">
                <a:spcBef>
                  <a:spcPct val="0"/>
                </a:spcBef>
                <a:spcAft>
                  <a:spcPct val="0"/>
                </a:spcAft>
                <a:defRPr b="1">
                  <a:solidFill>
                    <a:schemeClr val="tx1"/>
                  </a:solidFill>
                  <a:latin typeface="Verdana" pitchFamily="34" charset="0"/>
                  <a:cs typeface="Arial" charset="0"/>
                </a:defRPr>
              </a:lvl6pPr>
              <a:lvl7pPr marL="2971800" indent="-228600" algn="ctr" eaLnBrk="0" fontAlgn="base" hangingPunct="0">
                <a:spcBef>
                  <a:spcPct val="0"/>
                </a:spcBef>
                <a:spcAft>
                  <a:spcPct val="0"/>
                </a:spcAft>
                <a:defRPr b="1">
                  <a:solidFill>
                    <a:schemeClr val="tx1"/>
                  </a:solidFill>
                  <a:latin typeface="Verdana" pitchFamily="34" charset="0"/>
                  <a:cs typeface="Arial" charset="0"/>
                </a:defRPr>
              </a:lvl7pPr>
              <a:lvl8pPr marL="3429000" indent="-228600" algn="ctr" eaLnBrk="0" fontAlgn="base" hangingPunct="0">
                <a:spcBef>
                  <a:spcPct val="0"/>
                </a:spcBef>
                <a:spcAft>
                  <a:spcPct val="0"/>
                </a:spcAft>
                <a:defRPr b="1">
                  <a:solidFill>
                    <a:schemeClr val="tx1"/>
                  </a:solidFill>
                  <a:latin typeface="Verdana" pitchFamily="34" charset="0"/>
                  <a:cs typeface="Arial" charset="0"/>
                </a:defRPr>
              </a:lvl8pPr>
              <a:lvl9pPr marL="3886200" indent="-228600" algn="ctr" eaLnBrk="0" fontAlgn="base" hangingPunct="0">
                <a:spcBef>
                  <a:spcPct val="0"/>
                </a:spcBef>
                <a:spcAft>
                  <a:spcPct val="0"/>
                </a:spcAft>
                <a:defRPr b="1">
                  <a:solidFill>
                    <a:schemeClr val="tx1"/>
                  </a:solidFill>
                  <a:latin typeface="Verdana" pitchFamily="34" charset="0"/>
                  <a:cs typeface="Arial" charset="0"/>
                </a:defRPr>
              </a:lvl9pPr>
            </a:lstStyle>
            <a:p>
              <a:pPr algn="dist" eaLnBrk="1" fontAlgn="base" hangingPunct="1">
                <a:spcBef>
                  <a:spcPct val="0"/>
                </a:spcBef>
                <a:spcAft>
                  <a:spcPct val="0"/>
                </a:spcAft>
              </a:pPr>
              <a:r>
                <a:rPr lang="en-US" altLang="en-US" sz="2000" dirty="0">
                  <a:solidFill>
                    <a:srgbClr val="000090"/>
                  </a:solidFill>
                  <a:latin typeface="Arial" charset="0"/>
                </a:rPr>
                <a:t>Beach</a:t>
              </a:r>
            </a:p>
          </p:txBody>
        </p:sp>
        <p:sp>
          <p:nvSpPr>
            <p:cNvPr id="28" name="Text Box 37"/>
            <p:cNvSpPr txBox="1">
              <a:spLocks noChangeArrowheads="1"/>
            </p:cNvSpPr>
            <p:nvPr/>
          </p:nvSpPr>
          <p:spPr bwMode="auto">
            <a:xfrm>
              <a:off x="8074323" y="2438400"/>
              <a:ext cx="46166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algn="ctr" eaLnBrk="0" hangingPunct="0">
                <a:defRPr b="1">
                  <a:solidFill>
                    <a:schemeClr val="tx1"/>
                  </a:solidFill>
                  <a:latin typeface="Verdana" pitchFamily="34" charset="0"/>
                  <a:cs typeface="Arial" charset="0"/>
                </a:defRPr>
              </a:lvl1pPr>
              <a:lvl2pPr marL="742950" indent="-285750" algn="ctr" eaLnBrk="0" hangingPunct="0">
                <a:defRPr b="1">
                  <a:solidFill>
                    <a:schemeClr val="tx1"/>
                  </a:solidFill>
                  <a:latin typeface="Verdana" pitchFamily="34" charset="0"/>
                  <a:cs typeface="Arial" charset="0"/>
                </a:defRPr>
              </a:lvl2pPr>
              <a:lvl3pPr marL="1143000" indent="-228600" algn="ctr" eaLnBrk="0" hangingPunct="0">
                <a:defRPr b="1">
                  <a:solidFill>
                    <a:schemeClr val="tx1"/>
                  </a:solidFill>
                  <a:latin typeface="Verdana" pitchFamily="34" charset="0"/>
                  <a:cs typeface="Arial" charset="0"/>
                </a:defRPr>
              </a:lvl3pPr>
              <a:lvl4pPr marL="1600200" indent="-228600" algn="ctr" eaLnBrk="0" hangingPunct="0">
                <a:defRPr b="1">
                  <a:solidFill>
                    <a:schemeClr val="tx1"/>
                  </a:solidFill>
                  <a:latin typeface="Verdana" pitchFamily="34" charset="0"/>
                  <a:cs typeface="Arial" charset="0"/>
                </a:defRPr>
              </a:lvl4pPr>
              <a:lvl5pPr marL="2057400" indent="-228600" algn="ctr" eaLnBrk="0" hangingPunct="0">
                <a:defRPr b="1">
                  <a:solidFill>
                    <a:schemeClr val="tx1"/>
                  </a:solidFill>
                  <a:latin typeface="Verdana" pitchFamily="34" charset="0"/>
                  <a:cs typeface="Arial" charset="0"/>
                </a:defRPr>
              </a:lvl5pPr>
              <a:lvl6pPr marL="2514600" indent="-228600" algn="ctr" eaLnBrk="0" fontAlgn="base" hangingPunct="0">
                <a:spcBef>
                  <a:spcPct val="0"/>
                </a:spcBef>
                <a:spcAft>
                  <a:spcPct val="0"/>
                </a:spcAft>
                <a:defRPr b="1">
                  <a:solidFill>
                    <a:schemeClr val="tx1"/>
                  </a:solidFill>
                  <a:latin typeface="Verdana" pitchFamily="34" charset="0"/>
                  <a:cs typeface="Arial" charset="0"/>
                </a:defRPr>
              </a:lvl6pPr>
              <a:lvl7pPr marL="2971800" indent="-228600" algn="ctr" eaLnBrk="0" fontAlgn="base" hangingPunct="0">
                <a:spcBef>
                  <a:spcPct val="0"/>
                </a:spcBef>
                <a:spcAft>
                  <a:spcPct val="0"/>
                </a:spcAft>
                <a:defRPr b="1">
                  <a:solidFill>
                    <a:schemeClr val="tx1"/>
                  </a:solidFill>
                  <a:latin typeface="Verdana" pitchFamily="34" charset="0"/>
                  <a:cs typeface="Arial" charset="0"/>
                </a:defRPr>
              </a:lvl7pPr>
              <a:lvl8pPr marL="3429000" indent="-228600" algn="ctr" eaLnBrk="0" fontAlgn="base" hangingPunct="0">
                <a:spcBef>
                  <a:spcPct val="0"/>
                </a:spcBef>
                <a:spcAft>
                  <a:spcPct val="0"/>
                </a:spcAft>
                <a:defRPr b="1">
                  <a:solidFill>
                    <a:schemeClr val="tx1"/>
                  </a:solidFill>
                  <a:latin typeface="Verdana" pitchFamily="34" charset="0"/>
                  <a:cs typeface="Arial" charset="0"/>
                </a:defRPr>
              </a:lvl8pPr>
              <a:lvl9pPr marL="3886200" indent="-228600" algn="ctr" eaLnBrk="0" fontAlgn="base" hangingPunct="0">
                <a:spcBef>
                  <a:spcPct val="0"/>
                </a:spcBef>
                <a:spcAft>
                  <a:spcPct val="0"/>
                </a:spcAft>
                <a:defRPr b="1">
                  <a:solidFill>
                    <a:schemeClr val="tx1"/>
                  </a:solidFill>
                  <a:latin typeface="Verdana" pitchFamily="34" charset="0"/>
                  <a:cs typeface="Arial" charset="0"/>
                </a:defRPr>
              </a:lvl9pPr>
            </a:lstStyle>
            <a:p>
              <a:pPr algn="dist" eaLnBrk="1" fontAlgn="base" hangingPunct="1">
                <a:spcBef>
                  <a:spcPct val="50000"/>
                </a:spcBef>
                <a:spcAft>
                  <a:spcPct val="0"/>
                </a:spcAft>
              </a:pPr>
              <a:r>
                <a:rPr lang="en-US" altLang="en-US" dirty="0">
                  <a:solidFill>
                    <a:srgbClr val="000090"/>
                  </a:solidFill>
                </a:rPr>
                <a:t>Sirens</a:t>
              </a:r>
            </a:p>
          </p:txBody>
        </p:sp>
      </p:grpSp>
      <p:sp>
        <p:nvSpPr>
          <p:cNvPr id="29" name="TextBox 28"/>
          <p:cNvSpPr txBox="1"/>
          <p:nvPr/>
        </p:nvSpPr>
        <p:spPr>
          <a:xfrm>
            <a:off x="6163886" y="1199481"/>
            <a:ext cx="2835933" cy="461665"/>
          </a:xfrm>
          <a:prstGeom prst="rect">
            <a:avLst/>
          </a:prstGeom>
          <a:noFill/>
        </p:spPr>
        <p:txBody>
          <a:bodyPr wrap="none" rtlCol="0">
            <a:spAutoFit/>
          </a:bodyPr>
          <a:lstStyle/>
          <a:p>
            <a:r>
              <a:rPr lang="en-US" sz="2400" dirty="0">
                <a:solidFill>
                  <a:srgbClr val="000090"/>
                </a:solidFill>
              </a:rPr>
              <a:t>Community alerting</a:t>
            </a:r>
          </a:p>
        </p:txBody>
      </p:sp>
      <p:sp>
        <p:nvSpPr>
          <p:cNvPr id="30" name="TextBox 29"/>
          <p:cNvSpPr txBox="1"/>
          <p:nvPr/>
        </p:nvSpPr>
        <p:spPr>
          <a:xfrm>
            <a:off x="125281" y="5276929"/>
            <a:ext cx="2580003" cy="461665"/>
          </a:xfrm>
          <a:prstGeom prst="rect">
            <a:avLst/>
          </a:prstGeom>
          <a:noFill/>
        </p:spPr>
        <p:txBody>
          <a:bodyPr wrap="none" rtlCol="0">
            <a:spAutoFit/>
          </a:bodyPr>
          <a:lstStyle/>
          <a:p>
            <a:r>
              <a:rPr lang="en-US" sz="2400" dirty="0">
                <a:solidFill>
                  <a:srgbClr val="000090"/>
                </a:solidFill>
              </a:rPr>
              <a:t>Individual alerting</a:t>
            </a:r>
          </a:p>
        </p:txBody>
      </p:sp>
      <p:sp>
        <p:nvSpPr>
          <p:cNvPr id="31" name="TextBox 30"/>
          <p:cNvSpPr txBox="1"/>
          <p:nvPr/>
        </p:nvSpPr>
        <p:spPr>
          <a:xfrm>
            <a:off x="7021672" y="3456938"/>
            <a:ext cx="1667945" cy="400110"/>
          </a:xfrm>
          <a:prstGeom prst="rect">
            <a:avLst/>
          </a:prstGeom>
          <a:noFill/>
        </p:spPr>
        <p:txBody>
          <a:bodyPr wrap="none" rtlCol="0">
            <a:spAutoFit/>
          </a:bodyPr>
          <a:lstStyle/>
          <a:p>
            <a:r>
              <a:rPr lang="en-US" sz="2000" b="1" dirty="0">
                <a:solidFill>
                  <a:srgbClr val="000090"/>
                </a:solidFill>
              </a:rPr>
              <a:t>Reverse 911</a:t>
            </a:r>
          </a:p>
        </p:txBody>
      </p:sp>
      <p:pic>
        <p:nvPicPr>
          <p:cNvPr id="2" name="Picture 1"/>
          <p:cNvPicPr>
            <a:picLocks noChangeAspect="1"/>
          </p:cNvPicPr>
          <p:nvPr/>
        </p:nvPicPr>
        <p:blipFill>
          <a:blip r:embed="rId14"/>
          <a:stretch>
            <a:fillRect/>
          </a:stretch>
        </p:blipFill>
        <p:spPr>
          <a:xfrm>
            <a:off x="6962485" y="3913755"/>
            <a:ext cx="1535300" cy="992547"/>
          </a:xfrm>
          <a:prstGeom prst="rect">
            <a:avLst/>
          </a:prstGeom>
        </p:spPr>
      </p:pic>
      <p:sp>
        <p:nvSpPr>
          <p:cNvPr id="3" name="TextBox 2"/>
          <p:cNvSpPr txBox="1"/>
          <p:nvPr/>
        </p:nvSpPr>
        <p:spPr>
          <a:xfrm>
            <a:off x="6898138" y="5267060"/>
            <a:ext cx="2265439" cy="400110"/>
          </a:xfrm>
          <a:prstGeom prst="rect">
            <a:avLst/>
          </a:prstGeom>
          <a:noFill/>
        </p:spPr>
        <p:txBody>
          <a:bodyPr wrap="none" rtlCol="0">
            <a:spAutoFit/>
          </a:bodyPr>
          <a:lstStyle/>
          <a:p>
            <a:r>
              <a:rPr lang="en-US" sz="2000" b="1" dirty="0">
                <a:solidFill>
                  <a:srgbClr val="000090"/>
                </a:solidFill>
              </a:rPr>
              <a:t>Apps (</a:t>
            </a:r>
            <a:r>
              <a:rPr lang="en-US" sz="2000" b="1" dirty="0" err="1">
                <a:solidFill>
                  <a:srgbClr val="000090"/>
                </a:solidFill>
              </a:rPr>
              <a:t>Nixle</a:t>
            </a:r>
            <a:r>
              <a:rPr lang="en-US" sz="2000" b="1" dirty="0">
                <a:solidFill>
                  <a:srgbClr val="000090"/>
                </a:solidFill>
              </a:rPr>
              <a:t>, etc.)</a:t>
            </a:r>
          </a:p>
        </p:txBody>
      </p:sp>
      <p:pic>
        <p:nvPicPr>
          <p:cNvPr id="32" name="Picture 31">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3897" y="5229100"/>
            <a:ext cx="692395" cy="692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0376" y="5839016"/>
            <a:ext cx="401619" cy="4016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8047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18" grpId="0"/>
      <p:bldP spid="22" grpId="0"/>
      <p:bldP spid="24" grpId="0"/>
      <p:bldP spid="29" grpId="0"/>
      <p:bldP spid="30" grpId="0"/>
      <p:bldP spid="31"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1493520" y="228600"/>
            <a:ext cx="6189515" cy="584775"/>
          </a:xfrm>
          <a:prstGeom prst="rect">
            <a:avLst/>
          </a:prstGeom>
          <a:noFill/>
        </p:spPr>
        <p:txBody>
          <a:bodyPr wrap="none" rtlCol="0">
            <a:spAutoFit/>
          </a:bodyPr>
          <a:lstStyle/>
          <a:p>
            <a:r>
              <a:rPr lang="en-US" sz="3200" dirty="0">
                <a:solidFill>
                  <a:schemeClr val="bg1"/>
                </a:solidFill>
                <a:latin typeface="Georgia" panose="02040502050405020303" pitchFamily="18" charset="0"/>
              </a:rPr>
              <a:t>Where should I go for more info?</a:t>
            </a:r>
          </a:p>
        </p:txBody>
      </p:sp>
      <p:sp>
        <p:nvSpPr>
          <p:cNvPr id="4" name="TextBox 3"/>
          <p:cNvSpPr txBox="1"/>
          <p:nvPr/>
        </p:nvSpPr>
        <p:spPr>
          <a:xfrm>
            <a:off x="2044737" y="1071862"/>
            <a:ext cx="1511568" cy="1200329"/>
          </a:xfrm>
          <a:prstGeom prst="rect">
            <a:avLst/>
          </a:prstGeom>
          <a:noFill/>
          <a:effectLst>
            <a:glow rad="63500">
              <a:schemeClr val="bg1">
                <a:alpha val="40000"/>
              </a:schemeClr>
            </a:glow>
          </a:effectLst>
        </p:spPr>
        <p:txBody>
          <a:bodyPr wrap="none" rtlCol="0">
            <a:spAutoFit/>
          </a:bodyPr>
          <a:lstStyle/>
          <a:p>
            <a:pPr algn="ctr"/>
            <a:r>
              <a:rPr lang="en-US" sz="2400" b="1" dirty="0">
                <a:solidFill>
                  <a:srgbClr val="002060"/>
                </a:solidFill>
                <a:effectLst>
                  <a:glow rad="127000">
                    <a:schemeClr val="bg1"/>
                  </a:glow>
                </a:effectLst>
              </a:rPr>
              <a:t>Tsunami </a:t>
            </a:r>
          </a:p>
          <a:p>
            <a:pPr algn="ctr"/>
            <a:r>
              <a:rPr lang="en-US" sz="2400" b="1" dirty="0">
                <a:solidFill>
                  <a:srgbClr val="002060"/>
                </a:solidFill>
                <a:effectLst>
                  <a:glow rad="127000">
                    <a:schemeClr val="bg1"/>
                  </a:glow>
                </a:effectLst>
              </a:rPr>
              <a:t>Warning</a:t>
            </a:r>
          </a:p>
          <a:p>
            <a:pPr algn="ctr"/>
            <a:r>
              <a:rPr lang="en-US" sz="2400" b="1" dirty="0">
                <a:solidFill>
                  <a:srgbClr val="002060"/>
                </a:solidFill>
                <a:effectLst>
                  <a:glow rad="127000">
                    <a:schemeClr val="bg1"/>
                  </a:glow>
                </a:effectLst>
              </a:rPr>
              <a:t>Center</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 b="15464"/>
          <a:stretch/>
        </p:blipFill>
        <p:spPr>
          <a:xfrm>
            <a:off x="3559577" y="1154036"/>
            <a:ext cx="2057400" cy="1532408"/>
          </a:xfrm>
          <a:prstGeom prst="rect">
            <a:avLst/>
          </a:prstGeom>
          <a:ln w="38100">
            <a:solidFill>
              <a:srgbClr val="00B0F0"/>
            </a:solidFill>
          </a:ln>
        </p:spPr>
      </p:pic>
      <p:sp>
        <p:nvSpPr>
          <p:cNvPr id="8" name="TextBox 7"/>
          <p:cNvSpPr txBox="1"/>
          <p:nvPr/>
        </p:nvSpPr>
        <p:spPr>
          <a:xfrm>
            <a:off x="33860" y="3290109"/>
            <a:ext cx="2614718" cy="769441"/>
          </a:xfrm>
          <a:prstGeom prst="rect">
            <a:avLst/>
          </a:prstGeom>
          <a:noFill/>
        </p:spPr>
        <p:txBody>
          <a:bodyPr wrap="none" rtlCol="0">
            <a:spAutoFit/>
          </a:bodyPr>
          <a:lstStyle/>
          <a:p>
            <a:pPr algn="ctr"/>
            <a:r>
              <a:rPr lang="en-US" sz="2200" b="1" dirty="0">
                <a:solidFill>
                  <a:srgbClr val="000090"/>
                </a:solidFill>
              </a:rPr>
              <a:t>State </a:t>
            </a:r>
          </a:p>
          <a:p>
            <a:pPr algn="ctr"/>
            <a:r>
              <a:rPr lang="en-US" sz="2200" b="1" dirty="0">
                <a:solidFill>
                  <a:srgbClr val="000090"/>
                </a:solidFill>
              </a:rPr>
              <a:t>Emergency Mgmt.</a:t>
            </a:r>
          </a:p>
        </p:txBody>
      </p:sp>
      <p:sp>
        <p:nvSpPr>
          <p:cNvPr id="9" name="TextBox 8"/>
          <p:cNvSpPr txBox="1"/>
          <p:nvPr/>
        </p:nvSpPr>
        <p:spPr>
          <a:xfrm>
            <a:off x="6297019" y="3189095"/>
            <a:ext cx="2614718" cy="769441"/>
          </a:xfrm>
          <a:prstGeom prst="rect">
            <a:avLst/>
          </a:prstGeom>
          <a:noFill/>
        </p:spPr>
        <p:txBody>
          <a:bodyPr wrap="none" rtlCol="0">
            <a:spAutoFit/>
          </a:bodyPr>
          <a:lstStyle/>
          <a:p>
            <a:pPr algn="ctr"/>
            <a:r>
              <a:rPr lang="en-US" sz="2200" b="1" dirty="0">
                <a:solidFill>
                  <a:srgbClr val="000090"/>
                </a:solidFill>
              </a:rPr>
              <a:t>Local </a:t>
            </a:r>
          </a:p>
          <a:p>
            <a:pPr algn="ctr"/>
            <a:r>
              <a:rPr lang="en-US" sz="2200" b="1" dirty="0">
                <a:solidFill>
                  <a:srgbClr val="000090"/>
                </a:solidFill>
              </a:rPr>
              <a:t>Emergency Mgmt.</a:t>
            </a:r>
          </a:p>
        </p:txBody>
      </p:sp>
      <p:sp>
        <p:nvSpPr>
          <p:cNvPr id="10" name="TextBox 9"/>
          <p:cNvSpPr txBox="1"/>
          <p:nvPr/>
        </p:nvSpPr>
        <p:spPr>
          <a:xfrm>
            <a:off x="3298410" y="3514656"/>
            <a:ext cx="2488945" cy="430887"/>
          </a:xfrm>
          <a:prstGeom prst="rect">
            <a:avLst/>
          </a:prstGeom>
          <a:noFill/>
        </p:spPr>
        <p:txBody>
          <a:bodyPr wrap="none" rtlCol="0">
            <a:spAutoFit/>
          </a:bodyPr>
          <a:lstStyle/>
          <a:p>
            <a:r>
              <a:rPr lang="en-US" sz="2200" b="1" dirty="0">
                <a:solidFill>
                  <a:srgbClr val="000090"/>
                </a:solidFill>
              </a:rPr>
              <a:t>Local NWS office</a:t>
            </a:r>
          </a:p>
        </p:txBody>
      </p:sp>
      <p:sp>
        <p:nvSpPr>
          <p:cNvPr id="11" name="TextBox 10"/>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2"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p:cNvSpPr txBox="1"/>
          <p:nvPr/>
        </p:nvSpPr>
        <p:spPr>
          <a:xfrm>
            <a:off x="1991528" y="2294418"/>
            <a:ext cx="1492716" cy="369332"/>
          </a:xfrm>
          <a:prstGeom prst="rect">
            <a:avLst/>
          </a:prstGeom>
          <a:noFill/>
        </p:spPr>
        <p:txBody>
          <a:bodyPr wrap="none" rtlCol="0">
            <a:spAutoFit/>
          </a:bodyPr>
          <a:lstStyle/>
          <a:p>
            <a:r>
              <a:rPr lang="en-US" dirty="0" err="1">
                <a:solidFill>
                  <a:srgbClr val="000090"/>
                </a:solidFill>
              </a:rPr>
              <a:t>Tsunami.gov</a:t>
            </a:r>
            <a:endParaRPr lang="en-US" dirty="0">
              <a:solidFill>
                <a:srgbClr val="000090"/>
              </a:solidFill>
            </a:endParaRPr>
          </a:p>
        </p:txBody>
      </p:sp>
      <p:pic>
        <p:nvPicPr>
          <p:cNvPr id="15" name="Picture 14" descr="Screen Shot 2018-11-08 at 1.55.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779" y="4473391"/>
            <a:ext cx="3350807" cy="1896683"/>
          </a:xfrm>
          <a:prstGeom prst="rect">
            <a:avLst/>
          </a:prstGeom>
        </p:spPr>
      </p:pic>
      <p:sp>
        <p:nvSpPr>
          <p:cNvPr id="16" name="TextBox 15"/>
          <p:cNvSpPr txBox="1"/>
          <p:nvPr/>
        </p:nvSpPr>
        <p:spPr>
          <a:xfrm>
            <a:off x="6885452" y="4071105"/>
            <a:ext cx="984214" cy="430887"/>
          </a:xfrm>
          <a:prstGeom prst="rect">
            <a:avLst/>
          </a:prstGeom>
          <a:noFill/>
        </p:spPr>
        <p:txBody>
          <a:bodyPr wrap="none" rtlCol="0">
            <a:spAutoFit/>
          </a:bodyPr>
          <a:lstStyle/>
          <a:p>
            <a:r>
              <a:rPr lang="en-US" sz="2200" b="1" dirty="0">
                <a:solidFill>
                  <a:srgbClr val="000090"/>
                </a:solidFill>
              </a:rPr>
              <a:t>Media</a:t>
            </a:r>
          </a:p>
        </p:txBody>
      </p:sp>
      <p:cxnSp>
        <p:nvCxnSpPr>
          <p:cNvPr id="18" name="Straight Connector 17"/>
          <p:cNvCxnSpPr/>
          <p:nvPr/>
        </p:nvCxnSpPr>
        <p:spPr>
          <a:xfrm flipV="1">
            <a:off x="1486419" y="2799478"/>
            <a:ext cx="2020374" cy="490630"/>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729206" y="2756187"/>
            <a:ext cx="1760612" cy="490630"/>
          </a:xfrm>
          <a:prstGeom prst="line">
            <a:avLst/>
          </a:prstGeom>
          <a:ln w="50800"/>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4528452" y="2871630"/>
            <a:ext cx="2959" cy="614166"/>
          </a:xfrm>
          <a:prstGeom prst="line">
            <a:avLst/>
          </a:prstGeom>
          <a:ln w="50800"/>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780983" y="5209344"/>
            <a:ext cx="1314006" cy="923330"/>
          </a:xfrm>
          <a:prstGeom prst="rect">
            <a:avLst/>
          </a:prstGeom>
          <a:noFill/>
        </p:spPr>
        <p:txBody>
          <a:bodyPr wrap="none" rtlCol="0">
            <a:spAutoFit/>
          </a:bodyPr>
          <a:lstStyle/>
          <a:p>
            <a:r>
              <a:rPr lang="en-US" dirty="0">
                <a:solidFill>
                  <a:srgbClr val="000090"/>
                </a:solidFill>
              </a:rPr>
              <a:t>Anchorage</a:t>
            </a:r>
          </a:p>
          <a:p>
            <a:r>
              <a:rPr lang="en-US" dirty="0">
                <a:solidFill>
                  <a:srgbClr val="000090"/>
                </a:solidFill>
              </a:rPr>
              <a:t>Juneau</a:t>
            </a:r>
          </a:p>
          <a:p>
            <a:r>
              <a:rPr lang="en-US" dirty="0">
                <a:solidFill>
                  <a:srgbClr val="000090"/>
                </a:solidFill>
              </a:rPr>
              <a:t>Fairbanks</a:t>
            </a:r>
          </a:p>
        </p:txBody>
      </p:sp>
      <p:sp>
        <p:nvSpPr>
          <p:cNvPr id="27" name="TextBox 26"/>
          <p:cNvSpPr txBox="1"/>
          <p:nvPr/>
        </p:nvSpPr>
        <p:spPr>
          <a:xfrm>
            <a:off x="562819" y="5483514"/>
            <a:ext cx="1339028" cy="369332"/>
          </a:xfrm>
          <a:prstGeom prst="rect">
            <a:avLst/>
          </a:prstGeom>
          <a:noFill/>
        </p:spPr>
        <p:txBody>
          <a:bodyPr wrap="none" rtlCol="0">
            <a:spAutoFit/>
          </a:bodyPr>
          <a:lstStyle/>
          <a:p>
            <a:r>
              <a:rPr lang="en-US" dirty="0">
                <a:solidFill>
                  <a:srgbClr val="000090"/>
                </a:solidFill>
              </a:rPr>
              <a:t>ADHS&amp;EM</a:t>
            </a:r>
          </a:p>
        </p:txBody>
      </p:sp>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1843" y="3984300"/>
            <a:ext cx="1185863" cy="1185863"/>
          </a:xfrm>
          <a:prstGeom prst="rect">
            <a:avLst/>
          </a:prstGeom>
        </p:spPr>
      </p:pic>
      <p:pic>
        <p:nvPicPr>
          <p:cNvPr id="24" name="Picture 23">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7495" y="1039416"/>
            <a:ext cx="692395" cy="692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974" y="1649332"/>
            <a:ext cx="401619" cy="401619"/>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9" descr="DHSE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305" y="4080881"/>
            <a:ext cx="1358001" cy="1354379"/>
          </a:xfrm>
          <a:prstGeom prst="rect">
            <a:avLst/>
          </a:prstGeom>
        </p:spPr>
      </p:pic>
    </p:spTree>
    <p:extLst>
      <p:ext uri="{BB962C8B-B14F-4D97-AF65-F5344CB8AC3E}">
        <p14:creationId xmlns:p14="http://schemas.microsoft.com/office/powerpoint/2010/main" val="1991315179"/>
      </p:ext>
    </p:extLst>
  </p:cSld>
  <p:clrMapOvr>
    <a:masterClrMapping/>
  </p:clrMapOvr>
  <p:transition>
    <p:rand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endParaRPr lang="en-US" sz="3600" b="1" dirty="0">
              <a:solidFill>
                <a:schemeClr val="bg1"/>
              </a:solidFill>
            </a:endParaRPr>
          </a:p>
        </p:txBody>
      </p:sp>
      <p:sp>
        <p:nvSpPr>
          <p:cNvPr id="6" name="TextBox 5"/>
          <p:cNvSpPr txBox="1"/>
          <p:nvPr/>
        </p:nvSpPr>
        <p:spPr>
          <a:xfrm>
            <a:off x="7211268" y="6407963"/>
            <a:ext cx="1475532" cy="276999"/>
          </a:xfrm>
          <a:prstGeom prst="rect">
            <a:avLst/>
          </a:prstGeom>
          <a:noFill/>
        </p:spPr>
        <p:txBody>
          <a:bodyPr wrap="none" rtlCol="0">
            <a:spAutoFit/>
          </a:bodyPr>
          <a:lstStyle/>
          <a:p>
            <a:r>
              <a:rPr lang="en-US" sz="1200" dirty="0"/>
              <a:t>Images from </a:t>
            </a:r>
            <a:r>
              <a:rPr lang="en-US" sz="1200" dirty="0" err="1"/>
              <a:t>Pixabay</a:t>
            </a:r>
            <a:endParaRPr lang="en-US" sz="1200" dirty="0"/>
          </a:p>
        </p:txBody>
      </p:sp>
      <p:sp>
        <p:nvSpPr>
          <p:cNvPr id="2" name="Content Placeholder 1"/>
          <p:cNvSpPr>
            <a:spLocks noGrp="1"/>
          </p:cNvSpPr>
          <p:nvPr>
            <p:ph sz="half" idx="1"/>
          </p:nvPr>
        </p:nvSpPr>
        <p:spPr>
          <a:xfrm>
            <a:off x="91802" y="1269868"/>
            <a:ext cx="7061481" cy="4525963"/>
          </a:xfrm>
        </p:spPr>
        <p:txBody>
          <a:bodyPr/>
          <a:lstStyle/>
          <a:p>
            <a:pPr marL="457200" indent="-457200">
              <a:buFont typeface="Arial"/>
              <a:buChar char="•"/>
            </a:pPr>
            <a:r>
              <a:rPr lang="en-US" sz="2400" dirty="0">
                <a:solidFill>
                  <a:srgbClr val="000090"/>
                </a:solidFill>
              </a:rPr>
              <a:t>Where are you?</a:t>
            </a:r>
          </a:p>
          <a:p>
            <a:endParaRPr lang="en-US" sz="2400" dirty="0">
              <a:solidFill>
                <a:srgbClr val="000090"/>
              </a:solidFill>
            </a:endParaRPr>
          </a:p>
          <a:p>
            <a:pPr marL="457200" indent="-457200">
              <a:buFont typeface="Arial"/>
              <a:buChar char="•"/>
            </a:pPr>
            <a:r>
              <a:rPr lang="en-US" sz="2400" dirty="0">
                <a:solidFill>
                  <a:srgbClr val="000090"/>
                </a:solidFill>
              </a:rPr>
              <a:t>How much time do you have?</a:t>
            </a:r>
          </a:p>
          <a:p>
            <a:pPr marL="457200" indent="-457200">
              <a:buFont typeface="Arial"/>
              <a:buChar char="•"/>
            </a:pPr>
            <a:endParaRPr lang="en-US" sz="2400" dirty="0">
              <a:solidFill>
                <a:srgbClr val="000090"/>
              </a:solidFill>
            </a:endParaRPr>
          </a:p>
          <a:p>
            <a:pPr marL="457200" indent="-457200">
              <a:buFont typeface="Arial"/>
              <a:buChar char="•"/>
            </a:pPr>
            <a:r>
              <a:rPr lang="en-US" sz="2400" dirty="0">
                <a:solidFill>
                  <a:srgbClr val="000090"/>
                </a:solidFill>
              </a:rPr>
              <a:t>Earthquake damage: </a:t>
            </a:r>
          </a:p>
          <a:p>
            <a:pPr marL="457200" lvl="1" indent="-457200">
              <a:buFont typeface="Arial"/>
              <a:buChar char="•"/>
            </a:pPr>
            <a:r>
              <a:rPr lang="en-US" sz="2000" dirty="0">
                <a:solidFill>
                  <a:srgbClr val="000090"/>
                </a:solidFill>
              </a:rPr>
              <a:t>Debris, downed power lines</a:t>
            </a:r>
          </a:p>
          <a:p>
            <a:endParaRPr lang="en-US" sz="2400" dirty="0">
              <a:solidFill>
                <a:srgbClr val="000090"/>
              </a:solidFill>
            </a:endParaRPr>
          </a:p>
          <a:p>
            <a:pPr marL="457200" indent="-457200">
              <a:buFont typeface="Arial"/>
              <a:buChar char="•"/>
            </a:pPr>
            <a:r>
              <a:rPr lang="en-US" sz="2400" dirty="0">
                <a:solidFill>
                  <a:srgbClr val="000090"/>
                </a:solidFill>
              </a:rPr>
              <a:t>TRAFFIC</a:t>
            </a:r>
          </a:p>
          <a:p>
            <a:pPr marL="457200" lvl="3" indent="-457200">
              <a:buFont typeface="Arial"/>
              <a:buChar char="•"/>
            </a:pPr>
            <a:r>
              <a:rPr lang="en-US" dirty="0">
                <a:solidFill>
                  <a:srgbClr val="000090"/>
                </a:solidFill>
              </a:rPr>
              <a:t>How many different routes are there to safe locations? Are there bottlenecks?</a:t>
            </a:r>
          </a:p>
          <a:p>
            <a:pPr marL="457200" lvl="3" indent="-457200">
              <a:buFont typeface="Arial"/>
              <a:buChar char="•"/>
            </a:pPr>
            <a:endParaRPr lang="en-US" dirty="0">
              <a:solidFill>
                <a:srgbClr val="000090"/>
              </a:solidFill>
            </a:endParaRPr>
          </a:p>
          <a:p>
            <a:pPr marL="457200" indent="-457200">
              <a:buFont typeface="Arial"/>
              <a:buChar char="•"/>
            </a:pPr>
            <a:r>
              <a:rPr lang="en-US" sz="2400" dirty="0">
                <a:solidFill>
                  <a:srgbClr val="000090"/>
                </a:solidFill>
              </a:rPr>
              <a:t>Seasonal crowds: will likely not have emergency supplies, may not know what to do</a:t>
            </a:r>
          </a:p>
          <a:p>
            <a:pPr marL="457200" lvl="2" indent="-457200">
              <a:buFont typeface="Arial"/>
              <a:buChar char="•"/>
            </a:pPr>
            <a:r>
              <a:rPr lang="en-US" sz="1600" dirty="0">
                <a:solidFill>
                  <a:srgbClr val="000090"/>
                </a:solidFill>
              </a:rPr>
              <a:t>Do you know for sure that your shelter location is stocked with supplies? For how long, for how many people?</a:t>
            </a:r>
          </a:p>
          <a:p>
            <a:endParaRPr lang="en-US" dirty="0"/>
          </a:p>
        </p:txBody>
      </p:sp>
      <p:sp>
        <p:nvSpPr>
          <p:cNvPr id="7" name="Title 1"/>
          <p:cNvSpPr txBox="1">
            <a:spLocks/>
          </p:cNvSpPr>
          <p:nvPr/>
        </p:nvSpPr>
        <p:spPr>
          <a:xfrm>
            <a:off x="1039049" y="150471"/>
            <a:ext cx="7374371" cy="848163"/>
          </a:xfrm>
          <a:noFill/>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3800" dirty="0">
                <a:solidFill>
                  <a:schemeClr val="bg1"/>
                </a:solidFill>
                <a:latin typeface="Georgia" panose="02040502050405020303" pitchFamily="18" charset="0"/>
              </a:rPr>
              <a:t>Considerations: how to evacuate</a:t>
            </a:r>
          </a:p>
        </p:txBody>
      </p:sp>
      <p:sp>
        <p:nvSpPr>
          <p:cNvPr id="8" name="TextBox 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0"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IMG_0859.JPG"/>
          <p:cNvPicPr>
            <a:picLocks noChangeAspect="1"/>
          </p:cNvPicPr>
          <p:nvPr/>
        </p:nvPicPr>
        <p:blipFill rotWithShape="1">
          <a:blip r:embed="rId5" cstate="print">
            <a:extLst>
              <a:ext uri="{28A0092B-C50C-407E-A947-70E740481C1C}">
                <a14:useLocalDpi xmlns:a14="http://schemas.microsoft.com/office/drawing/2010/main" val="0"/>
              </a:ext>
            </a:extLst>
          </a:blip>
          <a:srcRect l="9030" t="25264" r="42969" b="34735"/>
          <a:stretch/>
        </p:blipFill>
        <p:spPr>
          <a:xfrm>
            <a:off x="4740449" y="1126858"/>
            <a:ext cx="4389120" cy="2743200"/>
          </a:xfrm>
          <a:prstGeom prst="rect">
            <a:avLst/>
          </a:prstGeom>
        </p:spPr>
      </p:pic>
    </p:spTree>
    <p:extLst>
      <p:ext uri="{BB962C8B-B14F-4D97-AF65-F5344CB8AC3E}">
        <p14:creationId xmlns:p14="http://schemas.microsoft.com/office/powerpoint/2010/main" val="69908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0067" y="150471"/>
            <a:ext cx="6927001" cy="848163"/>
          </a:xfrm>
          <a:noFill/>
        </p:spPr>
        <p:txBody>
          <a:bodyPr>
            <a:noAutofit/>
          </a:bodyPr>
          <a:lstStyle/>
          <a:p>
            <a:r>
              <a:rPr lang="en-US" sz="4000" dirty="0">
                <a:solidFill>
                  <a:schemeClr val="bg1"/>
                </a:solidFill>
                <a:latin typeface="Georgia" panose="02040502050405020303" pitchFamily="18" charset="0"/>
              </a:rPr>
              <a:t>Considerations: what to take?</a:t>
            </a:r>
          </a:p>
        </p:txBody>
      </p:sp>
      <p:pic>
        <p:nvPicPr>
          <p:cNvPr id="8" name="Picture 2" descr="C:\Documents and Settings\gravess\My Documents\My Pictures\Anne Schatz Demo Emergency Kits.JPG"/>
          <p:cNvPicPr>
            <a:picLocks noChangeAspect="1" noChangeArrowheads="1"/>
          </p:cNvPicPr>
          <p:nvPr/>
        </p:nvPicPr>
        <p:blipFill rotWithShape="1">
          <a:blip r:embed="rId3" cstate="print"/>
          <a:srcRect t="7384" b="8690"/>
          <a:stretch/>
        </p:blipFill>
        <p:spPr bwMode="auto">
          <a:xfrm>
            <a:off x="120272" y="3784528"/>
            <a:ext cx="2096138" cy="256032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11" name="Content Placeholder 10"/>
          <p:cNvGraphicFramePr>
            <a:graphicFrameLocks noGrp="1"/>
          </p:cNvGraphicFramePr>
          <p:nvPr>
            <p:ph sz="half" idx="1"/>
            <p:extLst>
              <p:ext uri="{D42A27DB-BD31-4B8C-83A1-F6EECF244321}">
                <p14:modId xmlns:p14="http://schemas.microsoft.com/office/powerpoint/2010/main" val="2259743861"/>
              </p:ext>
            </p:extLst>
          </p:nvPr>
        </p:nvGraphicFramePr>
        <p:xfrm>
          <a:off x="772235" y="1091824"/>
          <a:ext cx="7593843" cy="18287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ounded Rectangle 14"/>
          <p:cNvSpPr/>
          <p:nvPr/>
        </p:nvSpPr>
        <p:spPr>
          <a:xfrm>
            <a:off x="7031065" y="4330407"/>
            <a:ext cx="2044695" cy="2007843"/>
          </a:xfrm>
          <a:prstGeom prst="roundRect">
            <a:avLst>
              <a:gd name="adj" fmla="val 10000"/>
            </a:avLst>
          </a:prstGeom>
          <a:blipFill rotWithShape="0">
            <a:blip r:embed="rId9" cstate="print"/>
            <a:srcRect/>
            <a:stretch>
              <a:fillRect l="-11804" r="-12686"/>
            </a:stretch>
          </a:blipFill>
          <a:ln>
            <a:noFill/>
          </a:ln>
        </p:spPr>
        <p:style>
          <a:lnRef idx="2">
            <a:schemeClr val="accent2">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Rounded Rectangle 15"/>
          <p:cNvSpPr/>
          <p:nvPr/>
        </p:nvSpPr>
        <p:spPr>
          <a:xfrm>
            <a:off x="2313292" y="4452585"/>
            <a:ext cx="1733808" cy="1981200"/>
          </a:xfrm>
          <a:prstGeom prst="roundRect">
            <a:avLst>
              <a:gd name="adj" fmla="val 10000"/>
            </a:avLst>
          </a:prstGeom>
          <a:blipFill rotWithShape="0">
            <a:blip r:embed="rId10" cstate="print"/>
            <a:stretch>
              <a:fillRect/>
            </a:stretch>
          </a:blipFill>
          <a:ln>
            <a:noFill/>
          </a:ln>
        </p:spPr>
        <p:style>
          <a:lnRef idx="2">
            <a:schemeClr val="accent3">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0234" y="4303111"/>
            <a:ext cx="2705937" cy="2029453"/>
          </a:xfrm>
          <a:prstGeom prst="rect">
            <a:avLst/>
          </a:prstGeom>
        </p:spPr>
      </p:pic>
      <p:sp>
        <p:nvSpPr>
          <p:cNvPr id="3" name="TextBox 2"/>
          <p:cNvSpPr txBox="1"/>
          <p:nvPr/>
        </p:nvSpPr>
        <p:spPr>
          <a:xfrm>
            <a:off x="4752833" y="2644689"/>
            <a:ext cx="2667846" cy="707886"/>
          </a:xfrm>
          <a:prstGeom prst="rect">
            <a:avLst/>
          </a:prstGeom>
          <a:noFill/>
        </p:spPr>
        <p:txBody>
          <a:bodyPr wrap="none" rtlCol="0">
            <a:spAutoFit/>
          </a:bodyPr>
          <a:lstStyle/>
          <a:p>
            <a:r>
              <a:rPr lang="en-US" sz="2000" dirty="0">
                <a:solidFill>
                  <a:srgbClr val="002060"/>
                </a:solidFill>
              </a:rPr>
              <a:t>Ability to gather</a:t>
            </a:r>
          </a:p>
          <a:p>
            <a:r>
              <a:rPr lang="en-US" sz="2000" dirty="0">
                <a:solidFill>
                  <a:srgbClr val="002060"/>
                </a:solidFill>
              </a:rPr>
              <a:t>Transportation speed </a:t>
            </a:r>
          </a:p>
        </p:txBody>
      </p:sp>
      <p:sp>
        <p:nvSpPr>
          <p:cNvPr id="10" name="TextBox 9"/>
          <p:cNvSpPr txBox="1"/>
          <p:nvPr/>
        </p:nvSpPr>
        <p:spPr>
          <a:xfrm>
            <a:off x="357061" y="2624775"/>
            <a:ext cx="1622560" cy="707886"/>
          </a:xfrm>
          <a:prstGeom prst="rect">
            <a:avLst/>
          </a:prstGeom>
          <a:noFill/>
        </p:spPr>
        <p:txBody>
          <a:bodyPr wrap="none" rtlCol="0">
            <a:spAutoFit/>
          </a:bodyPr>
          <a:lstStyle/>
          <a:p>
            <a:r>
              <a:rPr lang="en-US" sz="2000" dirty="0">
                <a:solidFill>
                  <a:srgbClr val="002060"/>
                </a:solidFill>
              </a:rPr>
              <a:t>Weather</a:t>
            </a:r>
          </a:p>
          <a:p>
            <a:r>
              <a:rPr lang="en-US" sz="2000" dirty="0">
                <a:solidFill>
                  <a:srgbClr val="002060"/>
                </a:solidFill>
              </a:rPr>
              <a:t>Obstructions</a:t>
            </a:r>
          </a:p>
        </p:txBody>
      </p:sp>
      <p:sp>
        <p:nvSpPr>
          <p:cNvPr id="12" name="TextBox 11"/>
          <p:cNvSpPr txBox="1"/>
          <p:nvPr/>
        </p:nvSpPr>
        <p:spPr>
          <a:xfrm>
            <a:off x="2245267" y="2635446"/>
            <a:ext cx="2364750" cy="707886"/>
          </a:xfrm>
          <a:prstGeom prst="rect">
            <a:avLst/>
          </a:prstGeom>
          <a:noFill/>
        </p:spPr>
        <p:txBody>
          <a:bodyPr wrap="none" rtlCol="0">
            <a:spAutoFit/>
          </a:bodyPr>
          <a:lstStyle/>
          <a:p>
            <a:r>
              <a:rPr lang="en-US" sz="2000" dirty="0">
                <a:solidFill>
                  <a:srgbClr val="002060"/>
                </a:solidFill>
              </a:rPr>
              <a:t>Mobility restrictions</a:t>
            </a:r>
          </a:p>
          <a:p>
            <a:r>
              <a:rPr lang="en-US" sz="2000" dirty="0">
                <a:solidFill>
                  <a:srgbClr val="002060"/>
                </a:solidFill>
              </a:rPr>
              <a:t>Carrying capacity</a:t>
            </a:r>
          </a:p>
        </p:txBody>
      </p:sp>
      <p:sp>
        <p:nvSpPr>
          <p:cNvPr id="13" name="TextBox 12"/>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4"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B22F425-6F8B-4845-9E52-7DA4B18DF9A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7257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b="1" dirty="0">
              <a:solidFill>
                <a:schemeClr val="bg1"/>
              </a:solidFill>
            </a:endParaRPr>
          </a:p>
        </p:txBody>
      </p:sp>
      <p:sp>
        <p:nvSpPr>
          <p:cNvPr id="3" name="Content Placeholder 2"/>
          <p:cNvSpPr>
            <a:spLocks noGrp="1"/>
          </p:cNvSpPr>
          <p:nvPr>
            <p:ph sz="half" idx="1"/>
          </p:nvPr>
        </p:nvSpPr>
        <p:spPr>
          <a:xfrm>
            <a:off x="226226" y="1465805"/>
            <a:ext cx="3482605" cy="4525963"/>
          </a:xfrm>
        </p:spPr>
        <p:txBody>
          <a:bodyPr/>
          <a:lstStyle/>
          <a:p>
            <a:r>
              <a:rPr lang="en-US" sz="2400" dirty="0">
                <a:solidFill>
                  <a:srgbClr val="002060"/>
                </a:solidFill>
              </a:rPr>
              <a:t>1. Cancellation Message from TWC</a:t>
            </a:r>
          </a:p>
          <a:p>
            <a:pPr marL="514350" indent="-514350">
              <a:buAutoNum type="arabicPeriod"/>
            </a:pPr>
            <a:endParaRPr lang="en-US" sz="2400" dirty="0">
              <a:solidFill>
                <a:srgbClr val="002060"/>
              </a:solidFill>
            </a:endParaRPr>
          </a:p>
          <a:p>
            <a:r>
              <a:rPr lang="en-US" sz="2400" dirty="0">
                <a:solidFill>
                  <a:srgbClr val="FF0000"/>
                </a:solidFill>
              </a:rPr>
              <a:t>2. *Wait for official all-clear from local officials*</a:t>
            </a:r>
          </a:p>
          <a:p>
            <a:endParaRPr lang="en-US" sz="2400" dirty="0"/>
          </a:p>
          <a:p>
            <a:r>
              <a:rPr lang="en-US" sz="2400" dirty="0">
                <a:solidFill>
                  <a:srgbClr val="002060"/>
                </a:solidFill>
              </a:rPr>
              <a:t>3. Re-enter with caution!</a:t>
            </a:r>
          </a:p>
          <a:p>
            <a:endParaRPr lang="en-US" sz="2400" dirty="0">
              <a:solidFill>
                <a:srgbClr val="002060"/>
              </a:solidFill>
            </a:endParaRPr>
          </a:p>
          <a:p>
            <a:r>
              <a:rPr lang="en-US" sz="2400" dirty="0">
                <a:solidFill>
                  <a:srgbClr val="002060"/>
                </a:solidFill>
              </a:rPr>
              <a:t>4. Clean up</a:t>
            </a:r>
          </a:p>
        </p:txBody>
      </p:sp>
      <p:pic>
        <p:nvPicPr>
          <p:cNvPr id="1031" name="Picture 7" descr="C:\Documents and Settings\gravess\Local Settings\Temporary Internet Files\Content.IE5\8PVE77MO\MP900390082[1].jpg"/>
          <p:cNvPicPr>
            <a:picLocks noGrp="1" noChangeAspect="1" noChangeArrowheads="1"/>
          </p:cNvPicPr>
          <p:nvPr>
            <p:ph sz="half" idx="2"/>
          </p:nvPr>
        </p:nvPicPr>
        <p:blipFill>
          <a:blip r:embed="rId3" cstate="print"/>
          <a:srcRect/>
          <a:stretch>
            <a:fillRect/>
          </a:stretch>
        </p:blipFill>
        <p:spPr bwMode="auto">
          <a:xfrm>
            <a:off x="4848907" y="4054904"/>
            <a:ext cx="3862162" cy="2258569"/>
          </a:xfrm>
          <a:prstGeom prst="rect">
            <a:avLst/>
          </a:prstGeom>
          <a:solidFill>
            <a:srgbClr val="FFFFFF">
              <a:shade val="85000"/>
            </a:srgbClr>
          </a:solidFill>
          <a:ln w="0" cap="rnd">
            <a:solidFill>
              <a:srgbClr val="FFFFFF"/>
            </a:solidFill>
          </a:ln>
          <a:effectLst>
            <a:outerShdw blurRad="36195" dist="12700" dir="11400000" algn="tl" rotWithShape="0">
              <a:srgbClr val="000000">
                <a:alpha val="33000"/>
              </a:srgbClr>
            </a:outerShdw>
          </a:effectLst>
          <a:scene3d>
            <a:camera prst="perspectiveContrastingLeftFacing">
              <a:rot lat="540000" lon="0" rev="0"/>
            </a:camera>
            <a:lightRig rig="soft" dir="t"/>
          </a:scene3d>
          <a:sp3d contourW="12700" prstMaterial="matte">
            <a:bevelT w="63500" h="50800"/>
            <a:contourClr>
              <a:srgbClr val="C0C0C0"/>
            </a:contourClr>
          </a:sp3d>
        </p:spPr>
      </p:pic>
      <p:sp>
        <p:nvSpPr>
          <p:cNvPr id="4" name="TextBox 3"/>
          <p:cNvSpPr txBox="1"/>
          <p:nvPr/>
        </p:nvSpPr>
        <p:spPr>
          <a:xfrm>
            <a:off x="1448094" y="259306"/>
            <a:ext cx="6340197" cy="646331"/>
          </a:xfrm>
          <a:prstGeom prst="rect">
            <a:avLst/>
          </a:prstGeom>
          <a:noFill/>
        </p:spPr>
        <p:txBody>
          <a:bodyPr wrap="none" rtlCol="0">
            <a:spAutoFit/>
          </a:bodyPr>
          <a:lstStyle/>
          <a:p>
            <a:r>
              <a:rPr lang="en-US" sz="3600" dirty="0">
                <a:solidFill>
                  <a:schemeClr val="bg1"/>
                </a:solidFill>
                <a:latin typeface="Georgia" panose="02040502050405020303" pitchFamily="18" charset="0"/>
              </a:rPr>
              <a:t>How do I know when it’s safe?</a:t>
            </a:r>
          </a:p>
        </p:txBody>
      </p:sp>
      <p:sp>
        <p:nvSpPr>
          <p:cNvPr id="7" name="Rectangle 6"/>
          <p:cNvSpPr/>
          <p:nvPr/>
        </p:nvSpPr>
        <p:spPr>
          <a:xfrm>
            <a:off x="5318490" y="1589436"/>
            <a:ext cx="248786" cy="369332"/>
          </a:xfrm>
          <a:prstGeom prst="rect">
            <a:avLst/>
          </a:prstGeom>
        </p:spPr>
        <p:txBody>
          <a:bodyPr wrap="none">
            <a:spAutoFit/>
          </a:bodyPr>
          <a:lstStyle/>
          <a:p>
            <a:r>
              <a:rPr lang="en-US" dirty="0"/>
              <a:t> </a:t>
            </a:r>
          </a:p>
        </p:txBody>
      </p:sp>
      <p:sp>
        <p:nvSpPr>
          <p:cNvPr id="8" name="TextBox 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9"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8000" t="1678" r="25000" b="42407"/>
          <a:stretch/>
        </p:blipFill>
        <p:spPr>
          <a:xfrm>
            <a:off x="3968594" y="1169580"/>
            <a:ext cx="5113638" cy="2724912"/>
          </a:xfrm>
          <a:prstGeom prst="rect">
            <a:avLst/>
          </a:prstGeom>
        </p:spPr>
      </p:pic>
    </p:spTree>
    <p:extLst>
      <p:ext uri="{BB962C8B-B14F-4D97-AF65-F5344CB8AC3E}">
        <p14:creationId xmlns:p14="http://schemas.microsoft.com/office/powerpoint/2010/main" val="1625551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0500" y="171831"/>
            <a:ext cx="6063178" cy="707886"/>
          </a:xfrm>
          <a:noFill/>
        </p:spPr>
        <p:txBody>
          <a:bodyPr wrap="none" rtlCol="0">
            <a:spAutoFit/>
          </a:bodyPr>
          <a:lstStyle/>
          <a:p>
            <a:r>
              <a:rPr lang="en-US" sz="4000" kern="1200" dirty="0">
                <a:solidFill>
                  <a:schemeClr val="bg1"/>
                </a:solidFill>
                <a:latin typeface="Georgia" panose="02040502050405020303" pitchFamily="18" charset="0"/>
                <a:ea typeface="+mn-ea"/>
                <a:cs typeface="+mn-cs"/>
              </a:rPr>
              <a:t>What can I do to prepare?</a:t>
            </a:r>
          </a:p>
        </p:txBody>
      </p:sp>
      <p:sp>
        <p:nvSpPr>
          <p:cNvPr id="3" name="Content Placeholder 2"/>
          <p:cNvSpPr>
            <a:spLocks noGrp="1"/>
          </p:cNvSpPr>
          <p:nvPr>
            <p:ph idx="1"/>
          </p:nvPr>
        </p:nvSpPr>
        <p:spPr>
          <a:xfrm>
            <a:off x="213783" y="1224382"/>
            <a:ext cx="5298954" cy="3916249"/>
          </a:xfrm>
        </p:spPr>
        <p:txBody>
          <a:bodyPr/>
          <a:lstStyle/>
          <a:p>
            <a:r>
              <a:rPr lang="en-US" sz="2800" b="1" dirty="0">
                <a:solidFill>
                  <a:srgbClr val="000090"/>
                </a:solidFill>
              </a:rPr>
              <a:t>Learn your risk</a:t>
            </a:r>
          </a:p>
          <a:p>
            <a:endParaRPr lang="en-US" sz="1200" dirty="0">
              <a:solidFill>
                <a:srgbClr val="000090"/>
              </a:solidFill>
            </a:endParaRPr>
          </a:p>
          <a:p>
            <a:r>
              <a:rPr lang="en-US" sz="2200" dirty="0">
                <a:solidFill>
                  <a:srgbClr val="000090"/>
                </a:solidFill>
              </a:rPr>
              <a:t>Is your home, work, etc. in a potential tsunami inundation area?</a:t>
            </a:r>
          </a:p>
          <a:p>
            <a:endParaRPr lang="en-US" sz="2200" dirty="0">
              <a:solidFill>
                <a:srgbClr val="000090"/>
              </a:solidFill>
            </a:endParaRPr>
          </a:p>
          <a:p>
            <a:r>
              <a:rPr lang="en-US" sz="2200" dirty="0">
                <a:solidFill>
                  <a:srgbClr val="000090"/>
                </a:solidFill>
              </a:rPr>
              <a:t>Where are the designated evacuation routes?</a:t>
            </a:r>
          </a:p>
          <a:p>
            <a:endParaRPr lang="en-US" sz="2200" dirty="0">
              <a:solidFill>
                <a:srgbClr val="000090"/>
              </a:solidFill>
            </a:endParaRPr>
          </a:p>
          <a:p>
            <a:r>
              <a:rPr lang="en-US" sz="2200" dirty="0">
                <a:solidFill>
                  <a:srgbClr val="000090"/>
                </a:solidFill>
              </a:rPr>
              <a:t>How far might you need to travel?</a:t>
            </a:r>
          </a:p>
          <a:p>
            <a:endParaRPr lang="en-US" sz="2000" dirty="0">
              <a:solidFill>
                <a:srgbClr val="000090"/>
              </a:solidFill>
            </a:endParaRPr>
          </a:p>
          <a:p>
            <a:endParaRPr lang="en-US" sz="2000" dirty="0">
              <a:solidFill>
                <a:srgbClr val="00009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1718" y="2649089"/>
            <a:ext cx="3687650" cy="3712234"/>
          </a:xfrm>
          <a:prstGeom prst="rect">
            <a:avLst/>
          </a:prstGeom>
        </p:spPr>
      </p:pic>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158743" y="5120793"/>
            <a:ext cx="5079801" cy="892552"/>
          </a:xfrm>
          <a:prstGeom prst="rect">
            <a:avLst/>
          </a:prstGeom>
        </p:spPr>
        <p:txBody>
          <a:bodyPr wrap="square">
            <a:spAutoFit/>
          </a:bodyPr>
          <a:lstStyle/>
          <a:p>
            <a:pPr lvl="0">
              <a:defRPr/>
            </a:pPr>
            <a:r>
              <a:rPr lang="en-US" sz="2800" b="1" dirty="0">
                <a:solidFill>
                  <a:srgbClr val="000090"/>
                </a:solidFill>
                <a:latin typeface="Calibri"/>
              </a:rPr>
              <a:t>AK inundation maps: </a:t>
            </a:r>
            <a:r>
              <a:rPr lang="en-US" sz="2400" dirty="0" err="1">
                <a:solidFill>
                  <a:srgbClr val="000090"/>
                </a:solidFill>
                <a:latin typeface="Calibri"/>
              </a:rPr>
              <a:t>tsunami.alaska.edu</a:t>
            </a:r>
            <a:endParaRPr lang="en-US" sz="2400" dirty="0">
              <a:solidFill>
                <a:srgbClr val="000090"/>
              </a:solidFill>
              <a:latin typeface="Calibri"/>
            </a:endParaRPr>
          </a:p>
        </p:txBody>
      </p:sp>
      <p:grpSp>
        <p:nvGrpSpPr>
          <p:cNvPr id="10" name="Group 9"/>
          <p:cNvGrpSpPr/>
          <p:nvPr/>
        </p:nvGrpSpPr>
        <p:grpSpPr>
          <a:xfrm>
            <a:off x="5719595" y="1131251"/>
            <a:ext cx="3208348" cy="1496777"/>
            <a:chOff x="1577833" y="4652248"/>
            <a:chExt cx="3208348" cy="1496777"/>
          </a:xfrm>
        </p:grpSpPr>
        <p:grpSp>
          <p:nvGrpSpPr>
            <p:cNvPr id="11" name="Group 10"/>
            <p:cNvGrpSpPr/>
            <p:nvPr/>
          </p:nvGrpSpPr>
          <p:grpSpPr>
            <a:xfrm>
              <a:off x="1577833" y="4652248"/>
              <a:ext cx="3184159" cy="1446550"/>
              <a:chOff x="5257800" y="4724400"/>
              <a:chExt cx="3184159" cy="1446550"/>
            </a:xfrm>
          </p:grpSpPr>
          <p:sp>
            <p:nvSpPr>
              <p:cNvPr id="13" name="Rectangle 12"/>
              <p:cNvSpPr/>
              <p:nvPr/>
            </p:nvSpPr>
            <p:spPr>
              <a:xfrm>
                <a:off x="5272231" y="4724400"/>
                <a:ext cx="3169728" cy="1446550"/>
              </a:xfrm>
              <a:prstGeom prst="rect">
                <a:avLst/>
              </a:prstGeom>
              <a:solidFill>
                <a:srgbClr val="009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5257800" y="5791201"/>
                <a:ext cx="3169728" cy="372254"/>
              </a:xfrm>
              <a:prstGeom prst="rect">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5943600" y="5447675"/>
                <a:ext cx="2487700" cy="668845"/>
              </a:xfrm>
              <a:prstGeom prst="rect">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823554" y="5202942"/>
                <a:ext cx="1603973" cy="968008"/>
              </a:xfrm>
              <a:prstGeom prst="rect">
                <a:avLst/>
              </a:prstGeom>
              <a:solidFill>
                <a:srgbClr val="004A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 name="TextBox 11"/>
            <p:cNvSpPr txBox="1"/>
            <p:nvPr/>
          </p:nvSpPr>
          <p:spPr>
            <a:xfrm>
              <a:off x="1616453" y="4702475"/>
              <a:ext cx="316972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Berlin Sans FB Demi" panose="020E0802020502020306" pitchFamily="34" charset="0"/>
                  <a:ea typeface="+mn-ea"/>
                  <a:cs typeface="+mn-cs"/>
                </a:rPr>
                <a:t>No map or signs? Get at least: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 mile inland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100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ft</a:t>
              </a:r>
              <a:r>
                <a:rPr kumimoji="0" lang="en-US" sz="1800" b="1" i="0" u="none" strike="noStrike" kern="1200" cap="none" spc="0" normalizeH="0" baseline="0" noProof="0" dirty="0">
                  <a:ln>
                    <a:noFill/>
                  </a:ln>
                  <a:solidFill>
                    <a:prstClr val="white"/>
                  </a:solidFill>
                  <a:effectLst/>
                  <a:uLnTx/>
                  <a:uFillTx/>
                  <a:latin typeface="Calibri"/>
                  <a:ea typeface="+mn-ea"/>
                  <a:cs typeface="+mn-cs"/>
                </a:rPr>
                <a:t> above sea level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3 stories up in a sturdy building </a:t>
              </a:r>
            </a:p>
          </p:txBody>
        </p:sp>
      </p:grpSp>
    </p:spTree>
    <p:extLst>
      <p:ext uri="{BB962C8B-B14F-4D97-AF65-F5344CB8AC3E}">
        <p14:creationId xmlns:p14="http://schemas.microsoft.com/office/powerpoint/2010/main" val="224247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7437" y="1207978"/>
            <a:ext cx="8229600" cy="4525963"/>
          </a:xfrm>
        </p:spPr>
        <p:txBody>
          <a:bodyPr/>
          <a:lstStyle/>
          <a:p>
            <a:r>
              <a:rPr lang="en-US" sz="3200" b="1" dirty="0">
                <a:solidFill>
                  <a:srgbClr val="000090"/>
                </a:solidFill>
              </a:rPr>
              <a:t>Make a plan!</a:t>
            </a:r>
          </a:p>
          <a:p>
            <a:endParaRPr lang="en-US" sz="1000" b="1" dirty="0">
              <a:solidFill>
                <a:srgbClr val="000090"/>
              </a:solidFill>
            </a:endParaRPr>
          </a:p>
          <a:p>
            <a:pPr lvl="1">
              <a:buFontTx/>
              <a:buChar char="-"/>
            </a:pPr>
            <a:r>
              <a:rPr lang="en-US" sz="2400" dirty="0">
                <a:solidFill>
                  <a:srgbClr val="000090"/>
                </a:solidFill>
              </a:rPr>
              <a:t>Where to go and how to get there</a:t>
            </a:r>
          </a:p>
          <a:p>
            <a:pPr lvl="1">
              <a:buFontTx/>
              <a:buChar char="-"/>
            </a:pPr>
            <a:r>
              <a:rPr lang="en-US" sz="2400" dirty="0">
                <a:solidFill>
                  <a:srgbClr val="000090"/>
                </a:solidFill>
              </a:rPr>
              <a:t>What to take</a:t>
            </a:r>
          </a:p>
          <a:p>
            <a:pPr lvl="1"/>
            <a:r>
              <a:rPr lang="en-US" sz="2000" dirty="0">
                <a:solidFill>
                  <a:srgbClr val="000090"/>
                </a:solidFill>
              </a:rPr>
              <a:t>  Food, including pet. Water or filter. Warm clothes.</a:t>
            </a:r>
          </a:p>
          <a:p>
            <a:pPr lvl="1">
              <a:buFontTx/>
              <a:buChar char="-"/>
            </a:pPr>
            <a:r>
              <a:rPr lang="en-US" sz="2400" dirty="0">
                <a:solidFill>
                  <a:srgbClr val="000090"/>
                </a:solidFill>
              </a:rPr>
              <a:t>How to communicate</a:t>
            </a:r>
          </a:p>
          <a:p>
            <a:r>
              <a:rPr lang="en-US" sz="2000" dirty="0">
                <a:solidFill>
                  <a:srgbClr val="000090"/>
                </a:solidFill>
              </a:rPr>
              <a:t>  How will you meet up with family if separated?</a:t>
            </a:r>
          </a:p>
          <a:p>
            <a:r>
              <a:rPr lang="en-US" sz="2000" dirty="0">
                <a:solidFill>
                  <a:srgbClr val="000090"/>
                </a:solidFill>
              </a:rPr>
              <a:t>  How long will batteries last?</a:t>
            </a:r>
          </a:p>
        </p:txBody>
      </p:sp>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74531"/>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4195023"/>
            <a:ext cx="2437311" cy="2113702"/>
          </a:xfrm>
          <a:prstGeom prst="rect">
            <a:avLst/>
          </a:prstGeom>
        </p:spPr>
      </p:pic>
      <p:pic>
        <p:nvPicPr>
          <p:cNvPr id="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100" b="-17100"/>
          <a:stretch/>
        </p:blipFill>
        <p:spPr bwMode="auto">
          <a:xfrm>
            <a:off x="5620466" y="4544568"/>
            <a:ext cx="3401732" cy="2128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itle 1"/>
          <p:cNvSpPr txBox="1">
            <a:spLocks/>
          </p:cNvSpPr>
          <p:nvPr/>
        </p:nvSpPr>
        <p:spPr>
          <a:xfrm>
            <a:off x="1686320" y="199744"/>
            <a:ext cx="6063178" cy="707886"/>
          </a:xfrm>
          <a:prstGeom prst="rect">
            <a:avLst/>
          </a:prstGeom>
          <a:noFill/>
        </p:spPr>
        <p:txBody>
          <a:bodyPr wrap="none" rtlCol="0">
            <a:sp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sz="4000" kern="1200" dirty="0">
                <a:solidFill>
                  <a:schemeClr val="bg1"/>
                </a:solidFill>
                <a:latin typeface="Georgia" panose="02040502050405020303" pitchFamily="18" charset="0"/>
                <a:ea typeface="+mn-ea"/>
                <a:cs typeface="+mn-cs"/>
              </a:rPr>
              <a:t>What can I do to prepare?</a:t>
            </a:r>
          </a:p>
        </p:txBody>
      </p:sp>
      <p:sp>
        <p:nvSpPr>
          <p:cNvPr id="11" name="Rectangle 10"/>
          <p:cNvSpPr/>
          <p:nvPr/>
        </p:nvSpPr>
        <p:spPr>
          <a:xfrm>
            <a:off x="5556029" y="1339534"/>
            <a:ext cx="3572230" cy="830997"/>
          </a:xfrm>
          <a:prstGeom prst="rect">
            <a:avLst/>
          </a:prstGeom>
        </p:spPr>
        <p:txBody>
          <a:bodyPr wrap="square">
            <a:spAutoFit/>
          </a:bodyPr>
          <a:lstStyle/>
          <a:p>
            <a:pPr lvl="0">
              <a:defRPr/>
            </a:pPr>
            <a:r>
              <a:rPr lang="en-US" sz="2800" b="1" dirty="0">
                <a:solidFill>
                  <a:srgbClr val="000090"/>
                </a:solidFill>
                <a:latin typeface="Calibri"/>
              </a:rPr>
              <a:t>AK evacuation maps: </a:t>
            </a:r>
            <a:r>
              <a:rPr lang="en-US" sz="2000" dirty="0" err="1">
                <a:solidFill>
                  <a:srgbClr val="000090"/>
                </a:solidFill>
              </a:rPr>
              <a:t>www.ready.alaska.gov</a:t>
            </a:r>
            <a:endParaRPr lang="en-US" sz="2000" dirty="0">
              <a:solidFill>
                <a:srgbClr val="000090"/>
              </a:solidFill>
            </a:endParaRPr>
          </a:p>
        </p:txBody>
      </p:sp>
      <p:sp>
        <p:nvSpPr>
          <p:cNvPr id="10" name="Rounded Rectangle 9"/>
          <p:cNvSpPr/>
          <p:nvPr/>
        </p:nvSpPr>
        <p:spPr>
          <a:xfrm>
            <a:off x="6570547" y="2604056"/>
            <a:ext cx="1516062" cy="1828800"/>
          </a:xfrm>
          <a:prstGeom prst="roundRect">
            <a:avLst>
              <a:gd name="adj" fmla="val 10000"/>
            </a:avLst>
          </a:prstGeom>
          <a:blipFill rotWithShape="0">
            <a:blip r:embed="rId7" cstate="print"/>
            <a:stretch>
              <a:fillRect/>
            </a:stretch>
          </a:blip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672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919" y="101475"/>
            <a:ext cx="6806321" cy="1325562"/>
          </a:xfrm>
          <a:noFill/>
        </p:spPr>
        <p:txBody>
          <a:bodyPr>
            <a:noAutofit/>
          </a:bodyPr>
          <a:lstStyle/>
          <a:p>
            <a:r>
              <a:rPr lang="en-US" sz="4400" dirty="0">
                <a:solidFill>
                  <a:schemeClr val="bg1"/>
                </a:solidFill>
                <a:latin typeface="Georgia"/>
                <a:cs typeface="Georgia"/>
              </a:rPr>
              <a:t>Plan Ahead – Be Aware</a:t>
            </a:r>
          </a:p>
        </p:txBody>
      </p:sp>
      <p:sp>
        <p:nvSpPr>
          <p:cNvPr id="3" name="Content Placeholder 2"/>
          <p:cNvSpPr>
            <a:spLocks noGrp="1"/>
          </p:cNvSpPr>
          <p:nvPr>
            <p:ph sz="half" idx="1"/>
          </p:nvPr>
        </p:nvSpPr>
        <p:spPr>
          <a:xfrm>
            <a:off x="317490" y="1316593"/>
            <a:ext cx="4876800" cy="3763963"/>
          </a:xfrm>
        </p:spPr>
        <p:txBody>
          <a:bodyPr/>
          <a:lstStyle/>
          <a:p>
            <a:r>
              <a:rPr lang="en-US" dirty="0">
                <a:solidFill>
                  <a:srgbClr val="000090"/>
                </a:solidFill>
              </a:rPr>
              <a:t>Signs</a:t>
            </a:r>
          </a:p>
          <a:p>
            <a:r>
              <a:rPr lang="en-US" dirty="0">
                <a:solidFill>
                  <a:srgbClr val="000090"/>
                </a:solidFill>
              </a:rPr>
              <a:t>Evacuation Routes</a:t>
            </a:r>
          </a:p>
          <a:p>
            <a:r>
              <a:rPr lang="en-US" dirty="0">
                <a:solidFill>
                  <a:srgbClr val="000090"/>
                </a:solidFill>
              </a:rPr>
              <a:t>Safe Areas</a:t>
            </a:r>
          </a:p>
          <a:p>
            <a:endParaRPr lang="en-US" sz="1000" dirty="0">
              <a:solidFill>
                <a:srgbClr val="000090"/>
              </a:solidFill>
            </a:endParaRPr>
          </a:p>
          <a:p>
            <a:pPr lvl="1"/>
            <a:r>
              <a:rPr lang="en-US" dirty="0">
                <a:solidFill>
                  <a:srgbClr val="000090"/>
                </a:solidFill>
              </a:rPr>
              <a:t>Temporary Assembly Areas</a:t>
            </a:r>
          </a:p>
          <a:p>
            <a:pPr lvl="1"/>
            <a:r>
              <a:rPr lang="en-US" dirty="0">
                <a:solidFill>
                  <a:srgbClr val="000090"/>
                </a:solidFill>
              </a:rPr>
              <a:t>Vertical Evacuation Options</a:t>
            </a:r>
          </a:p>
        </p:txBody>
      </p:sp>
      <p:pic>
        <p:nvPicPr>
          <p:cNvPr id="1026" name="Picture 2" descr="C:\Documents and Settings\gravess\My Documents\My Pictures\Tsunami Evacuation%20Route[3].jpg"/>
          <p:cNvPicPr>
            <a:picLocks noGrp="1" noChangeAspect="1" noChangeArrowheads="1"/>
          </p:cNvPicPr>
          <p:nvPr>
            <p:ph sz="half" idx="2"/>
          </p:nvPr>
        </p:nvPicPr>
        <p:blipFill>
          <a:blip r:embed="rId3" cstate="print"/>
          <a:srcRect/>
          <a:stretch>
            <a:fillRect/>
          </a:stretch>
        </p:blipFill>
        <p:spPr bwMode="auto">
          <a:xfrm>
            <a:off x="7483511" y="4110750"/>
            <a:ext cx="1600200" cy="2184888"/>
          </a:xfrm>
          <a:prstGeom prst="rect">
            <a:avLst/>
          </a:prstGeom>
          <a:noFill/>
        </p:spPr>
      </p:pic>
      <p:pic>
        <p:nvPicPr>
          <p:cNvPr id="1028" name="Picture 4" descr="C:\Documents and Settings\gravess\My Documents\My Pictures\Tsunami Assembly%20Area%20new[2].jpg"/>
          <p:cNvPicPr>
            <a:picLocks noChangeAspect="1" noChangeArrowheads="1"/>
          </p:cNvPicPr>
          <p:nvPr/>
        </p:nvPicPr>
        <p:blipFill>
          <a:blip r:embed="rId4" cstate="print"/>
          <a:srcRect/>
          <a:stretch>
            <a:fillRect/>
          </a:stretch>
        </p:blipFill>
        <p:spPr bwMode="auto">
          <a:xfrm>
            <a:off x="5867867" y="4123674"/>
            <a:ext cx="1511144" cy="2205037"/>
          </a:xfrm>
          <a:prstGeom prst="rect">
            <a:avLst/>
          </a:prstGeom>
          <a:noFill/>
        </p:spPr>
      </p:pic>
      <p:sp>
        <p:nvSpPr>
          <p:cNvPr id="8" name="TextBox 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0"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523" t="7998" r="1665" b="17333"/>
          <a:stretch/>
        </p:blipFill>
        <p:spPr>
          <a:xfrm>
            <a:off x="5486642" y="1097187"/>
            <a:ext cx="3554370" cy="2962294"/>
          </a:xfrm>
          <a:prstGeom prst="rect">
            <a:avLst/>
          </a:prstGeom>
        </p:spPr>
      </p:pic>
      <p:pic>
        <p:nvPicPr>
          <p:cNvPr id="5" name="Picture 4" descr="Screen Shot 2019-04-07 at 8.19.44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240570"/>
            <a:ext cx="5753012" cy="2015784"/>
          </a:xfrm>
          <a:prstGeom prst="rect">
            <a:avLst/>
          </a:prstGeom>
        </p:spPr>
      </p:pic>
      <p:sp>
        <p:nvSpPr>
          <p:cNvPr id="6" name="TextBox 5"/>
          <p:cNvSpPr txBox="1"/>
          <p:nvPr/>
        </p:nvSpPr>
        <p:spPr>
          <a:xfrm>
            <a:off x="4727874" y="4314459"/>
            <a:ext cx="890463" cy="369332"/>
          </a:xfrm>
          <a:prstGeom prst="rect">
            <a:avLst/>
          </a:prstGeom>
          <a:noFill/>
        </p:spPr>
        <p:txBody>
          <a:bodyPr wrap="none" rtlCol="0">
            <a:spAutoFit/>
          </a:bodyPr>
          <a:lstStyle/>
          <a:p>
            <a:r>
              <a:rPr lang="en-US" dirty="0">
                <a:solidFill>
                  <a:schemeClr val="bg1"/>
                </a:solidFill>
              </a:rPr>
              <a:t>Kodiak</a:t>
            </a:r>
          </a:p>
        </p:txBody>
      </p:sp>
    </p:spTree>
    <p:extLst>
      <p:ext uri="{BB962C8B-B14F-4D97-AF65-F5344CB8AC3E}">
        <p14:creationId xmlns:p14="http://schemas.microsoft.com/office/powerpoint/2010/main" val="2131693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9214" y="115442"/>
            <a:ext cx="5479654" cy="1325562"/>
          </a:xfrm>
          <a:noFill/>
        </p:spPr>
        <p:txBody>
          <a:bodyPr>
            <a:noAutofit/>
          </a:bodyPr>
          <a:lstStyle/>
          <a:p>
            <a:r>
              <a:rPr lang="en-US" sz="4800" dirty="0">
                <a:solidFill>
                  <a:schemeClr val="bg1"/>
                </a:solidFill>
                <a:latin typeface="Georgia"/>
                <a:cs typeface="Georgia"/>
              </a:rPr>
              <a:t>Practice!</a:t>
            </a:r>
          </a:p>
        </p:txBody>
      </p:sp>
      <p:graphicFrame>
        <p:nvGraphicFramePr>
          <p:cNvPr id="16" name="Content Placeholder 4"/>
          <p:cNvGraphicFramePr>
            <a:graphicFrameLocks noGrp="1"/>
          </p:cNvGraphicFramePr>
          <p:nvPr>
            <p:ph idx="1"/>
            <p:extLst>
              <p:ext uri="{D42A27DB-BD31-4B8C-83A1-F6EECF244321}">
                <p14:modId xmlns:p14="http://schemas.microsoft.com/office/powerpoint/2010/main" val="3682620080"/>
              </p:ext>
            </p:extLst>
          </p:nvPr>
        </p:nvGraphicFramePr>
        <p:xfrm>
          <a:off x="385044" y="4804647"/>
          <a:ext cx="8229600" cy="182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6"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22F425-6F8B-4845-9E52-7DA4B18DF9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evacuationdrilltxt.png"/>
          <p:cNvPicPr>
            <a:picLocks noChangeAspect="1"/>
          </p:cNvPicPr>
          <p:nvPr/>
        </p:nvPicPr>
        <p:blipFill rotWithShape="1">
          <a:blip r:embed="rId10">
            <a:extLst>
              <a:ext uri="{28A0092B-C50C-407E-A947-70E740481C1C}">
                <a14:useLocalDpi xmlns:a14="http://schemas.microsoft.com/office/drawing/2010/main" val="0"/>
              </a:ext>
            </a:extLst>
          </a:blip>
          <a:srcRect t="4723" b="-4723"/>
          <a:stretch/>
        </p:blipFill>
        <p:spPr>
          <a:xfrm>
            <a:off x="1039045" y="1150860"/>
            <a:ext cx="6955855" cy="4034396"/>
          </a:xfrm>
          <a:prstGeom prst="rect">
            <a:avLst/>
          </a:prstGeom>
        </p:spPr>
      </p:pic>
    </p:spTree>
    <p:extLst>
      <p:ext uri="{BB962C8B-B14F-4D97-AF65-F5344CB8AC3E}">
        <p14:creationId xmlns:p14="http://schemas.microsoft.com/office/powerpoint/2010/main" val="3970873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2325" y="204102"/>
            <a:ext cx="8229600" cy="960438"/>
          </a:xfrm>
        </p:spPr>
        <p:txBody>
          <a:bodyPr>
            <a:normAutofit/>
          </a:bodyPr>
          <a:lstStyle/>
          <a:p>
            <a:r>
              <a:rPr lang="en-US" sz="4000" dirty="0">
                <a:solidFill>
                  <a:schemeClr val="bg1"/>
                </a:solidFill>
                <a:latin typeface="Georgia" panose="02040502050405020303" pitchFamily="18" charset="0"/>
              </a:rPr>
              <a:t>Possible sources of tsunamis</a:t>
            </a:r>
          </a:p>
        </p:txBody>
      </p:sp>
      <p:sp>
        <p:nvSpPr>
          <p:cNvPr id="3" name="Content Placeholder 2"/>
          <p:cNvSpPr>
            <a:spLocks noGrp="1"/>
          </p:cNvSpPr>
          <p:nvPr>
            <p:ph idx="1"/>
          </p:nvPr>
        </p:nvSpPr>
        <p:spPr>
          <a:xfrm>
            <a:off x="152400" y="1492982"/>
            <a:ext cx="2133600" cy="391508"/>
          </a:xfrm>
        </p:spPr>
        <p:txBody>
          <a:bodyPr>
            <a:noAutofit/>
          </a:bodyPr>
          <a:lstStyle/>
          <a:p>
            <a:pPr marL="0" indent="0">
              <a:buNone/>
            </a:pPr>
            <a:r>
              <a:rPr lang="en-US" sz="2200" b="1" dirty="0" err="1">
                <a:solidFill>
                  <a:schemeClr val="accent5"/>
                </a:solidFill>
              </a:rPr>
              <a:t>Meteotsunami</a:t>
            </a:r>
            <a:endParaRPr lang="en-US" sz="2200" b="1" dirty="0">
              <a:solidFill>
                <a:schemeClr val="accent5"/>
              </a:solidFill>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341" r="3659"/>
          <a:stretch/>
        </p:blipFill>
        <p:spPr>
          <a:xfrm>
            <a:off x="61524" y="1932370"/>
            <a:ext cx="2401790" cy="195820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5106" y="4467330"/>
            <a:ext cx="2678863" cy="185511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4252" y="1756328"/>
            <a:ext cx="2754517" cy="1909005"/>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866" y="4572000"/>
            <a:ext cx="2630676" cy="1752600"/>
          </a:xfrm>
          <a:prstGeom prst="rect">
            <a:avLst/>
          </a:prstGeom>
        </p:spPr>
      </p:pic>
      <p:graphicFrame>
        <p:nvGraphicFramePr>
          <p:cNvPr id="8" name="Chart 7"/>
          <p:cNvGraphicFramePr/>
          <p:nvPr>
            <p:extLst>
              <p:ext uri="{D42A27DB-BD31-4B8C-83A1-F6EECF244321}">
                <p14:modId xmlns:p14="http://schemas.microsoft.com/office/powerpoint/2010/main" val="1684953557"/>
              </p:ext>
            </p:extLst>
          </p:nvPr>
        </p:nvGraphicFramePr>
        <p:xfrm>
          <a:off x="2107223" y="806708"/>
          <a:ext cx="6018556" cy="3950959"/>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p:cNvSpPr txBox="1"/>
          <p:nvPr/>
        </p:nvSpPr>
        <p:spPr>
          <a:xfrm>
            <a:off x="6759084" y="1310774"/>
            <a:ext cx="1630383" cy="430887"/>
          </a:xfrm>
          <a:prstGeom prst="rect">
            <a:avLst/>
          </a:prstGeom>
          <a:noFill/>
        </p:spPr>
        <p:txBody>
          <a:bodyPr wrap="none" rtlCol="0">
            <a:spAutoFit/>
          </a:bodyPr>
          <a:lstStyle/>
          <a:p>
            <a:r>
              <a:rPr lang="en-US" sz="2200" b="1" dirty="0">
                <a:solidFill>
                  <a:srgbClr val="0070C0"/>
                </a:solidFill>
              </a:rPr>
              <a:t>Earthquakes</a:t>
            </a:r>
            <a:endParaRPr lang="en-US" sz="2200" b="1" dirty="0"/>
          </a:p>
        </p:txBody>
      </p:sp>
      <p:sp>
        <p:nvSpPr>
          <p:cNvPr id="10" name="TextBox 9"/>
          <p:cNvSpPr txBox="1"/>
          <p:nvPr/>
        </p:nvSpPr>
        <p:spPr>
          <a:xfrm>
            <a:off x="6241589" y="3990540"/>
            <a:ext cx="1399742" cy="430887"/>
          </a:xfrm>
          <a:prstGeom prst="rect">
            <a:avLst/>
          </a:prstGeom>
          <a:noFill/>
        </p:spPr>
        <p:txBody>
          <a:bodyPr wrap="none" rtlCol="0">
            <a:spAutoFit/>
          </a:bodyPr>
          <a:lstStyle/>
          <a:p>
            <a:r>
              <a:rPr lang="en-US" sz="2200" b="1" dirty="0">
                <a:solidFill>
                  <a:schemeClr val="accent2"/>
                </a:solidFill>
              </a:rPr>
              <a:t>Landslides</a:t>
            </a:r>
            <a:endParaRPr lang="en-US" sz="2200" b="1" dirty="0"/>
          </a:p>
        </p:txBody>
      </p:sp>
      <p:sp>
        <p:nvSpPr>
          <p:cNvPr id="11" name="TextBox 10"/>
          <p:cNvSpPr txBox="1"/>
          <p:nvPr/>
        </p:nvSpPr>
        <p:spPr>
          <a:xfrm>
            <a:off x="4019865" y="4761119"/>
            <a:ext cx="1675459" cy="769441"/>
          </a:xfrm>
          <a:prstGeom prst="rect">
            <a:avLst/>
          </a:prstGeom>
          <a:noFill/>
        </p:spPr>
        <p:txBody>
          <a:bodyPr wrap="none" rtlCol="0">
            <a:spAutoFit/>
          </a:bodyPr>
          <a:lstStyle/>
          <a:p>
            <a:r>
              <a:rPr lang="en-US" sz="2200" b="1" dirty="0">
                <a:solidFill>
                  <a:schemeClr val="accent3">
                    <a:lumMod val="75000"/>
                  </a:schemeClr>
                </a:solidFill>
              </a:rPr>
              <a:t>Volcanic </a:t>
            </a:r>
          </a:p>
          <a:p>
            <a:r>
              <a:rPr lang="en-US" sz="2200" b="1" dirty="0">
                <a:solidFill>
                  <a:schemeClr val="accent3">
                    <a:lumMod val="75000"/>
                  </a:schemeClr>
                </a:solidFill>
              </a:rPr>
              <a:t>Processes </a:t>
            </a:r>
          </a:p>
        </p:txBody>
      </p:sp>
      <p:sp>
        <p:nvSpPr>
          <p:cNvPr id="12" name="TextBox 11"/>
          <p:cNvSpPr txBox="1"/>
          <p:nvPr/>
        </p:nvSpPr>
        <p:spPr>
          <a:xfrm>
            <a:off x="781320" y="4146084"/>
            <a:ext cx="1095172" cy="430887"/>
          </a:xfrm>
          <a:prstGeom prst="rect">
            <a:avLst/>
          </a:prstGeom>
          <a:noFill/>
        </p:spPr>
        <p:txBody>
          <a:bodyPr wrap="none" rtlCol="0">
            <a:spAutoFit/>
          </a:bodyPr>
          <a:lstStyle/>
          <a:p>
            <a:r>
              <a:rPr lang="en-US" sz="2200" b="1" dirty="0">
                <a:solidFill>
                  <a:schemeClr val="accent4">
                    <a:lumMod val="75000"/>
                  </a:schemeClr>
                </a:solidFill>
              </a:rPr>
              <a:t>Impact</a:t>
            </a:r>
          </a:p>
        </p:txBody>
      </p:sp>
      <p:sp>
        <p:nvSpPr>
          <p:cNvPr id="13" name="TextBox 12"/>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4"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B22F425-6F8B-4845-9E52-7DA4B18DF9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7364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4559" y="1348987"/>
            <a:ext cx="4121404" cy="1512019"/>
          </a:xfrm>
        </p:spPr>
        <p:txBody>
          <a:bodyPr>
            <a:noAutofit/>
          </a:bodyPr>
          <a:lstStyle/>
          <a:p>
            <a:pPr>
              <a:spcBef>
                <a:spcPts val="0"/>
              </a:spcBef>
              <a:buNone/>
            </a:pPr>
            <a:r>
              <a:rPr lang="en-US" sz="2800" b="1" dirty="0">
                <a:solidFill>
                  <a:srgbClr val="000090"/>
                </a:solidFill>
              </a:rPr>
              <a:t>Participate in drills– can also create your own!</a:t>
            </a:r>
          </a:p>
          <a:p>
            <a:pPr>
              <a:spcBef>
                <a:spcPts val="0"/>
              </a:spcBef>
              <a:buNone/>
            </a:pPr>
            <a:endParaRPr lang="en-US" sz="3100" dirty="0">
              <a:solidFill>
                <a:srgbClr val="000090"/>
              </a:solidFill>
            </a:endParaRPr>
          </a:p>
          <a:p>
            <a:pPr>
              <a:spcBef>
                <a:spcPts val="0"/>
              </a:spcBef>
              <a:buNone/>
            </a:pPr>
            <a:r>
              <a:rPr lang="en-US" sz="2400" dirty="0">
                <a:solidFill>
                  <a:srgbClr val="000090"/>
                </a:solidFill>
              </a:rPr>
              <a:t>Easy to tack on to earthquake drills, e.g. </a:t>
            </a:r>
            <a:r>
              <a:rPr lang="en-US" sz="2400" dirty="0" err="1">
                <a:solidFill>
                  <a:srgbClr val="000090"/>
                </a:solidFill>
              </a:rPr>
              <a:t>ShakeOut</a:t>
            </a:r>
            <a:r>
              <a:rPr lang="en-US" sz="2400" dirty="0">
                <a:solidFill>
                  <a:srgbClr val="000090"/>
                </a:solidFill>
              </a:rPr>
              <a:t> (Oct. 20)</a:t>
            </a:r>
          </a:p>
          <a:p>
            <a:pPr>
              <a:spcBef>
                <a:spcPts val="0"/>
              </a:spcBef>
              <a:buNone/>
            </a:pPr>
            <a:endParaRPr lang="en-US" sz="1200" dirty="0">
              <a:solidFill>
                <a:srgbClr val="000090"/>
              </a:solidFill>
            </a:endParaRPr>
          </a:p>
          <a:p>
            <a:pPr>
              <a:spcBef>
                <a:spcPts val="0"/>
              </a:spcBef>
              <a:buNone/>
            </a:pPr>
            <a:r>
              <a:rPr lang="en-US" sz="2400" dirty="0">
                <a:solidFill>
                  <a:srgbClr val="000090"/>
                </a:solidFill>
              </a:rPr>
              <a:t>Think through different scenarios</a:t>
            </a:r>
          </a:p>
          <a:p>
            <a:pPr>
              <a:spcBef>
                <a:spcPts val="0"/>
              </a:spcBef>
              <a:buNone/>
            </a:pPr>
            <a:endParaRPr lang="en-US" sz="1200" dirty="0">
              <a:solidFill>
                <a:srgbClr val="000090"/>
              </a:solidFill>
            </a:endParaRPr>
          </a:p>
          <a:p>
            <a:pPr>
              <a:spcBef>
                <a:spcPts val="0"/>
              </a:spcBef>
              <a:buNone/>
            </a:pPr>
            <a:r>
              <a:rPr lang="en-US" sz="2400" dirty="0">
                <a:solidFill>
                  <a:srgbClr val="000090"/>
                </a:solidFill>
              </a:rPr>
              <a:t>Consider involvement with CERT</a:t>
            </a:r>
          </a:p>
          <a:p>
            <a:pPr>
              <a:spcBef>
                <a:spcPts val="0"/>
              </a:spcBef>
              <a:buNone/>
            </a:pPr>
            <a:endParaRPr lang="en-US" sz="4400" dirty="0">
              <a:solidFill>
                <a:srgbClr val="000090"/>
              </a:solidFill>
            </a:endParaRPr>
          </a:p>
          <a:p>
            <a:pPr algn="ctr">
              <a:spcBef>
                <a:spcPts val="0"/>
              </a:spcBef>
              <a:buNone/>
            </a:pPr>
            <a:endParaRPr lang="en-US" sz="12500" b="1" dirty="0"/>
          </a:p>
        </p:txBody>
      </p:sp>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Screen Shot 2019-04-07 at 12.11.49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0392" y="3048494"/>
            <a:ext cx="4627019" cy="3241588"/>
          </a:xfrm>
          <a:prstGeom prst="rect">
            <a:avLst/>
          </a:prstGeom>
        </p:spPr>
      </p:pic>
      <p:sp>
        <p:nvSpPr>
          <p:cNvPr id="7" name="Title 1"/>
          <p:cNvSpPr>
            <a:spLocks noGrp="1"/>
          </p:cNvSpPr>
          <p:nvPr>
            <p:ph type="title"/>
          </p:nvPr>
        </p:nvSpPr>
        <p:spPr>
          <a:xfrm>
            <a:off x="3049214" y="115442"/>
            <a:ext cx="5479654" cy="1325562"/>
          </a:xfrm>
          <a:noFill/>
        </p:spPr>
        <p:txBody>
          <a:bodyPr>
            <a:noAutofit/>
          </a:bodyPr>
          <a:lstStyle/>
          <a:p>
            <a:r>
              <a:rPr lang="en-US" sz="4800" dirty="0">
                <a:solidFill>
                  <a:schemeClr val="bg1"/>
                </a:solidFill>
                <a:latin typeface="Georgia"/>
                <a:cs typeface="Georgia"/>
              </a:rPr>
              <a:t>Practice!</a:t>
            </a:r>
          </a:p>
        </p:txBody>
      </p:sp>
      <p:sp>
        <p:nvSpPr>
          <p:cNvPr id="8" name="TextBox 7"/>
          <p:cNvSpPr txBox="1"/>
          <p:nvPr/>
        </p:nvSpPr>
        <p:spPr>
          <a:xfrm>
            <a:off x="4743176" y="1269853"/>
            <a:ext cx="4284158" cy="1661993"/>
          </a:xfrm>
          <a:prstGeom prst="rect">
            <a:avLst/>
          </a:prstGeom>
          <a:noFill/>
        </p:spPr>
        <p:txBody>
          <a:bodyPr wrap="square" rtlCol="0">
            <a:spAutoFit/>
          </a:bodyPr>
          <a:lstStyle/>
          <a:p>
            <a:r>
              <a:rPr lang="en-US" sz="2800" b="1" dirty="0">
                <a:solidFill>
                  <a:srgbClr val="000090"/>
                </a:solidFill>
              </a:rPr>
              <a:t>Alaska Tsunami Preparedness Week: </a:t>
            </a:r>
          </a:p>
          <a:p>
            <a:r>
              <a:rPr lang="en-US" sz="2800" dirty="0">
                <a:solidFill>
                  <a:srgbClr val="000090"/>
                </a:solidFill>
              </a:rPr>
              <a:t>end of March</a:t>
            </a:r>
          </a:p>
          <a:p>
            <a:endParaRPr lang="en-US" dirty="0"/>
          </a:p>
        </p:txBody>
      </p:sp>
    </p:spTree>
    <p:extLst>
      <p:ext uri="{BB962C8B-B14F-4D97-AF65-F5344CB8AC3E}">
        <p14:creationId xmlns:p14="http://schemas.microsoft.com/office/powerpoint/2010/main" val="2765107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420"/>
            <a:ext cx="8229600" cy="858643"/>
          </a:xfrm>
        </p:spPr>
        <p:txBody>
          <a:bodyPr/>
          <a:lstStyle/>
          <a:p>
            <a:pPr algn="ctr"/>
            <a:r>
              <a:rPr lang="en-US" sz="4400" dirty="0">
                <a:solidFill>
                  <a:schemeClr val="bg1"/>
                </a:solidFill>
                <a:latin typeface="Georgia" panose="02040502050405020303" pitchFamily="18" charset="0"/>
              </a:rPr>
              <a:t>TsunamiReady Program</a:t>
            </a:r>
          </a:p>
        </p:txBody>
      </p:sp>
      <p:sp>
        <p:nvSpPr>
          <p:cNvPr id="3" name="Content Placeholder 2"/>
          <p:cNvSpPr>
            <a:spLocks noGrp="1"/>
          </p:cNvSpPr>
          <p:nvPr>
            <p:ph idx="1"/>
          </p:nvPr>
        </p:nvSpPr>
        <p:spPr>
          <a:xfrm>
            <a:off x="146192" y="1286789"/>
            <a:ext cx="8691902" cy="1362779"/>
          </a:xfrm>
        </p:spPr>
        <p:txBody>
          <a:bodyPr/>
          <a:lstStyle/>
          <a:p>
            <a:pPr>
              <a:spcAft>
                <a:spcPts val="600"/>
              </a:spcAft>
            </a:pPr>
            <a:r>
              <a:rPr lang="en-US" sz="2200" b="1" dirty="0">
                <a:solidFill>
                  <a:srgbClr val="002060"/>
                </a:solidFill>
              </a:rPr>
              <a:t>Goal: </a:t>
            </a:r>
            <a:r>
              <a:rPr lang="en-US" sz="2200" dirty="0">
                <a:solidFill>
                  <a:srgbClr val="002060"/>
                </a:solidFill>
              </a:rPr>
              <a:t>improve safety before, during &amp; after tsunami emergencies by establishing guidelines for a standard level of capability of communities to </a:t>
            </a:r>
            <a:r>
              <a:rPr lang="en-US" sz="2200" dirty="0">
                <a:solidFill>
                  <a:srgbClr val="FF00FF"/>
                </a:solidFill>
              </a:rPr>
              <a:t>mitigate</a:t>
            </a:r>
            <a:r>
              <a:rPr lang="en-US" sz="2200" dirty="0">
                <a:solidFill>
                  <a:srgbClr val="002060"/>
                </a:solidFill>
              </a:rPr>
              <a:t>, </a:t>
            </a:r>
            <a:r>
              <a:rPr lang="en-US" sz="2200" dirty="0">
                <a:solidFill>
                  <a:srgbClr val="FF00FF"/>
                </a:solidFill>
              </a:rPr>
              <a:t>prepare for</a:t>
            </a:r>
            <a:r>
              <a:rPr lang="en-US" sz="2200" dirty="0">
                <a:solidFill>
                  <a:srgbClr val="002060"/>
                </a:solidFill>
              </a:rPr>
              <a:t> &amp; </a:t>
            </a:r>
            <a:r>
              <a:rPr lang="en-US" sz="2200" dirty="0">
                <a:solidFill>
                  <a:srgbClr val="FF00FF"/>
                </a:solidFill>
              </a:rPr>
              <a:t>respond to </a:t>
            </a:r>
            <a:r>
              <a:rPr lang="en-US" sz="2200" dirty="0">
                <a:solidFill>
                  <a:srgbClr val="002060"/>
                </a:solidFill>
              </a:rPr>
              <a:t>tsunamis</a:t>
            </a:r>
          </a:p>
          <a:p>
            <a:pPr>
              <a:spcAft>
                <a:spcPts val="600"/>
              </a:spcAft>
            </a:pPr>
            <a:endParaRPr lang="en-US" sz="2000" dirty="0">
              <a:solidFill>
                <a:srgbClr val="002060"/>
              </a:solidFill>
            </a:endParaRPr>
          </a:p>
          <a:p>
            <a:pPr>
              <a:spcAft>
                <a:spcPts val="600"/>
              </a:spcAft>
            </a:pPr>
            <a:endParaRPr lang="en-US" sz="1800" dirty="0"/>
          </a:p>
        </p:txBody>
      </p:sp>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74531"/>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6850" y="2399748"/>
            <a:ext cx="3435710" cy="12095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2523"/>
          <a:stretch/>
        </p:blipFill>
        <p:spPr>
          <a:xfrm>
            <a:off x="4572000" y="3665916"/>
            <a:ext cx="4480560" cy="2651842"/>
          </a:xfrm>
          <a:prstGeom prst="rect">
            <a:avLst/>
          </a:prstGeom>
        </p:spPr>
      </p:pic>
      <p:sp>
        <p:nvSpPr>
          <p:cNvPr id="9" name="TextBox 8"/>
          <p:cNvSpPr txBox="1"/>
          <p:nvPr/>
        </p:nvSpPr>
        <p:spPr>
          <a:xfrm>
            <a:off x="146193" y="2756650"/>
            <a:ext cx="4425807" cy="3447098"/>
          </a:xfrm>
          <a:prstGeom prst="rect">
            <a:avLst/>
          </a:prstGeom>
          <a:noFill/>
        </p:spPr>
        <p:txBody>
          <a:bodyPr wrap="square" rtlCol="0">
            <a:spAutoFit/>
          </a:bodyPr>
          <a:lstStyle/>
          <a:p>
            <a:pPr>
              <a:spcAft>
                <a:spcPts val="600"/>
              </a:spcAft>
            </a:pPr>
            <a:r>
              <a:rPr lang="en-US" sz="2000" b="1" dirty="0">
                <a:solidFill>
                  <a:srgbClr val="002060"/>
                </a:solidFill>
              </a:rPr>
              <a:t>What it is: </a:t>
            </a:r>
          </a:p>
          <a:p>
            <a:pPr>
              <a:spcAft>
                <a:spcPts val="600"/>
              </a:spcAft>
            </a:pPr>
            <a:r>
              <a:rPr lang="en-US" sz="2000" dirty="0">
                <a:solidFill>
                  <a:srgbClr val="002060"/>
                </a:solidFill>
              </a:rPr>
              <a:t>- Access to expert advice &amp; technical support from the National Tsunami Hazard Mitigation Program </a:t>
            </a:r>
          </a:p>
          <a:p>
            <a:pPr>
              <a:spcAft>
                <a:spcPts val="600"/>
              </a:spcAft>
            </a:pPr>
            <a:r>
              <a:rPr lang="en-US" sz="2000" dirty="0">
                <a:solidFill>
                  <a:srgbClr val="002060"/>
                </a:solidFill>
              </a:rPr>
              <a:t>- Eligibility for credit from FEMA's </a:t>
            </a:r>
            <a:r>
              <a:rPr lang="en-US" sz="2000" u="sng" dirty="0">
                <a:solidFill>
                  <a:srgbClr val="002060"/>
                </a:solidFill>
                <a:hlinkClick r:id="rId7"/>
              </a:rPr>
              <a:t>Community Rating System</a:t>
            </a:r>
            <a:r>
              <a:rPr lang="en-US" sz="2000" dirty="0">
                <a:solidFill>
                  <a:srgbClr val="002060"/>
                </a:solidFill>
              </a:rPr>
              <a:t>, which provides discounts on insurance </a:t>
            </a:r>
          </a:p>
          <a:p>
            <a:pPr>
              <a:spcAft>
                <a:spcPts val="600"/>
              </a:spcAft>
            </a:pPr>
            <a:r>
              <a:rPr lang="en-US" sz="2000" dirty="0">
                <a:solidFill>
                  <a:srgbClr val="002060"/>
                </a:solidFill>
              </a:rPr>
              <a:t>- Way to also improve preparedness for other hazards</a:t>
            </a:r>
          </a:p>
          <a:p>
            <a:endParaRPr lang="en-US" dirty="0"/>
          </a:p>
        </p:txBody>
      </p:sp>
    </p:spTree>
    <p:extLst>
      <p:ext uri="{BB962C8B-B14F-4D97-AF65-F5344CB8AC3E}">
        <p14:creationId xmlns:p14="http://schemas.microsoft.com/office/powerpoint/2010/main" val="257685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1381860"/>
            <a:ext cx="8642905" cy="2581128"/>
          </a:xfrm>
        </p:spPr>
        <p:txBody>
          <a:bodyPr>
            <a:normAutofit/>
          </a:bodyPr>
          <a:lstStyle/>
          <a:p>
            <a:pPr marL="227013" lvl="1" indent="-227013" fontAlgn="base">
              <a:spcAft>
                <a:spcPts val="600"/>
              </a:spcAft>
              <a:buFont typeface="Arial" panose="020B0604020202020204" pitchFamily="34" charset="0"/>
              <a:buChar char="•"/>
            </a:pPr>
            <a:r>
              <a:rPr lang="en-US" sz="2200" dirty="0"/>
              <a:t>Defining tsunami hazard </a:t>
            </a:r>
            <a:r>
              <a:rPr lang="en-US" sz="2200" b="1" dirty="0"/>
              <a:t>zones</a:t>
            </a:r>
            <a:r>
              <a:rPr lang="en-US" sz="2200" dirty="0"/>
              <a:t>, producing evacuation </a:t>
            </a:r>
            <a:r>
              <a:rPr lang="en-US" sz="2200" b="1" dirty="0"/>
              <a:t>maps</a:t>
            </a:r>
            <a:r>
              <a:rPr lang="en-US" sz="2200" dirty="0"/>
              <a:t>, &amp; installing evacuation route </a:t>
            </a:r>
            <a:r>
              <a:rPr lang="en-US" sz="2200" b="1" dirty="0"/>
              <a:t>signs</a:t>
            </a:r>
          </a:p>
          <a:p>
            <a:pPr marL="227013" lvl="1" indent="-227013" fontAlgn="base">
              <a:spcAft>
                <a:spcPts val="600"/>
              </a:spcAft>
              <a:buFont typeface="Arial" panose="020B0604020202020204" pitchFamily="34" charset="0"/>
              <a:buChar char="•"/>
            </a:pPr>
            <a:r>
              <a:rPr lang="en-US" sz="2200" dirty="0"/>
              <a:t>Supporting ongoing, sustained tsunami </a:t>
            </a:r>
            <a:r>
              <a:rPr lang="en-US" sz="2200" b="1" dirty="0"/>
              <a:t>public education and outreach</a:t>
            </a:r>
            <a:r>
              <a:rPr lang="en-US" sz="2200" dirty="0"/>
              <a:t>, including to schools in tsunami hazard zones</a:t>
            </a:r>
          </a:p>
          <a:p>
            <a:pPr marL="227013" lvl="1" indent="-227013" fontAlgn="base">
              <a:spcAft>
                <a:spcPts val="600"/>
              </a:spcAft>
              <a:buFont typeface="Arial" panose="020B0604020202020204" pitchFamily="34" charset="0"/>
              <a:buChar char="•"/>
            </a:pPr>
            <a:r>
              <a:rPr lang="en-US" sz="2200" dirty="0"/>
              <a:t>Establishing a </a:t>
            </a:r>
            <a:r>
              <a:rPr lang="en-US" sz="2200" b="1" dirty="0"/>
              <a:t>24-hour </a:t>
            </a:r>
            <a:r>
              <a:rPr lang="en-US" sz="2200" dirty="0"/>
              <a:t>warning point &amp; emergency operations center</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4369" y="3654896"/>
            <a:ext cx="4596527" cy="2651842"/>
          </a:xfrm>
          <a:prstGeom prst="rect">
            <a:avLst/>
          </a:prstGeom>
        </p:spPr>
      </p:pic>
      <p:sp>
        <p:nvSpPr>
          <p:cNvPr id="9" name="TextBox 8"/>
          <p:cNvSpPr txBox="1"/>
          <p:nvPr/>
        </p:nvSpPr>
        <p:spPr>
          <a:xfrm>
            <a:off x="-255456" y="3662657"/>
            <a:ext cx="4512676" cy="2554545"/>
          </a:xfrm>
          <a:prstGeom prst="rect">
            <a:avLst/>
          </a:prstGeom>
          <a:noFill/>
        </p:spPr>
        <p:txBody>
          <a:bodyPr wrap="square" rtlCol="0">
            <a:spAutoFit/>
          </a:bodyPr>
          <a:lstStyle/>
          <a:p>
            <a:pPr marL="742950" lvl="1" indent="-285750" fontAlgn="base">
              <a:spcAft>
                <a:spcPts val="600"/>
              </a:spcAft>
              <a:buFont typeface="Arial" panose="020B0604020202020204" pitchFamily="34" charset="0"/>
              <a:buChar char="•"/>
            </a:pPr>
            <a:r>
              <a:rPr lang="en-US" sz="2200" dirty="0"/>
              <a:t>Having more than one way to receive tsunami </a:t>
            </a:r>
            <a:r>
              <a:rPr lang="en-US" sz="2200" b="1" dirty="0"/>
              <a:t>alerts</a:t>
            </a:r>
            <a:r>
              <a:rPr lang="en-US" sz="2200" dirty="0"/>
              <a:t> and to warn the public</a:t>
            </a:r>
          </a:p>
          <a:p>
            <a:pPr marL="742950" lvl="1" indent="-285750" fontAlgn="base">
              <a:spcAft>
                <a:spcPts val="600"/>
              </a:spcAft>
              <a:buFont typeface="Arial" panose="020B0604020202020204" pitchFamily="34" charset="0"/>
              <a:buChar char="•"/>
            </a:pPr>
            <a:r>
              <a:rPr lang="en-US" sz="2200" dirty="0"/>
              <a:t>Developing a formal tsunami operations </a:t>
            </a:r>
            <a:r>
              <a:rPr lang="en-US" sz="2200" b="1" dirty="0"/>
              <a:t>plan</a:t>
            </a:r>
            <a:r>
              <a:rPr lang="en-US" sz="2200" dirty="0"/>
              <a:t> &amp; holding annual </a:t>
            </a:r>
            <a:r>
              <a:rPr lang="en-US" sz="2200" b="1" dirty="0"/>
              <a:t>exercises</a:t>
            </a:r>
          </a:p>
          <a:p>
            <a:endParaRPr lang="en-US" dirty="0"/>
          </a:p>
        </p:txBody>
      </p:sp>
      <p:sp>
        <p:nvSpPr>
          <p:cNvPr id="2" name="TextBox 1"/>
          <p:cNvSpPr txBox="1"/>
          <p:nvPr/>
        </p:nvSpPr>
        <p:spPr>
          <a:xfrm>
            <a:off x="1234228" y="-90585"/>
            <a:ext cx="6660798" cy="1200329"/>
          </a:xfrm>
          <a:prstGeom prst="rect">
            <a:avLst/>
          </a:prstGeom>
          <a:noFill/>
        </p:spPr>
        <p:txBody>
          <a:bodyPr wrap="none" rtlCol="0">
            <a:spAutoFit/>
          </a:bodyPr>
          <a:lstStyle/>
          <a:p>
            <a:pPr algn="ctr"/>
            <a:r>
              <a:rPr lang="en-US" sz="3600" dirty="0">
                <a:solidFill>
                  <a:schemeClr val="bg1"/>
                </a:solidFill>
                <a:latin typeface="Georgia" panose="02040502050405020303" pitchFamily="18" charset="0"/>
              </a:rPr>
              <a:t>How does a community become</a:t>
            </a:r>
          </a:p>
          <a:p>
            <a:pPr algn="ctr"/>
            <a:r>
              <a:rPr lang="en-US" sz="3600" dirty="0">
                <a:solidFill>
                  <a:schemeClr val="bg1"/>
                </a:solidFill>
                <a:latin typeface="Georgia" panose="02040502050405020303" pitchFamily="18" charset="0"/>
              </a:rPr>
              <a:t> TsunamiReady?</a:t>
            </a:r>
          </a:p>
        </p:txBody>
      </p:sp>
      <p:sp>
        <p:nvSpPr>
          <p:cNvPr id="6" name="TextBox 5"/>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7"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008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9738" y="1066799"/>
            <a:ext cx="6781800" cy="5253237"/>
          </a:xfrm>
        </p:spPr>
        <p:txBody>
          <a:bodyPr/>
          <a:lstStyle/>
          <a:p>
            <a:r>
              <a:rPr lang="en-US" sz="1600" b="1" dirty="0"/>
              <a:t>U.S. Tsunami Warning Centers</a:t>
            </a:r>
          </a:p>
          <a:p>
            <a:r>
              <a:rPr lang="en-US" sz="1600" dirty="0">
                <a:hlinkClick r:id="rId3"/>
              </a:rPr>
              <a:t>www.tsunami.gov</a:t>
            </a:r>
            <a:endParaRPr lang="en-US" sz="1600" dirty="0"/>
          </a:p>
          <a:p>
            <a:endParaRPr lang="en-US" sz="1600" b="1" dirty="0"/>
          </a:p>
          <a:p>
            <a:r>
              <a:rPr lang="en-US" sz="1600" b="1" dirty="0"/>
              <a:t>Alaska tsunami hazard level by community, and tsunami evacuation maps: </a:t>
            </a:r>
            <a:r>
              <a:rPr lang="en-US" sz="1600" dirty="0">
                <a:hlinkClick r:id="rId4"/>
              </a:rPr>
              <a:t>https://</a:t>
            </a:r>
            <a:r>
              <a:rPr lang="en-US" sz="1600" dirty="0" err="1">
                <a:hlinkClick r:id="rId4"/>
              </a:rPr>
              <a:t>www.ready.alaska.gov</a:t>
            </a:r>
            <a:r>
              <a:rPr lang="en-US" sz="1600" dirty="0">
                <a:hlinkClick r:id="rId4"/>
              </a:rPr>
              <a:t>/</a:t>
            </a:r>
            <a:endParaRPr lang="en-US" sz="1600" dirty="0"/>
          </a:p>
          <a:p>
            <a:r>
              <a:rPr lang="en-US" sz="1600" b="1" dirty="0"/>
              <a:t>Alaska tsunami inundation maps</a:t>
            </a:r>
            <a:r>
              <a:rPr lang="en-US" sz="1600" dirty="0"/>
              <a:t>: </a:t>
            </a:r>
          </a:p>
          <a:p>
            <a:r>
              <a:rPr lang="en-US" sz="1600" dirty="0">
                <a:hlinkClick r:id="rId5"/>
              </a:rPr>
              <a:t>https://earthquake.alaska.edu/tsunami/community</a:t>
            </a:r>
            <a:r>
              <a:rPr lang="en-US" sz="1600" dirty="0"/>
              <a:t> </a:t>
            </a:r>
          </a:p>
          <a:p>
            <a:r>
              <a:rPr lang="en-US" sz="1600" b="1" dirty="0"/>
              <a:t>Alaska Volcano Observatory</a:t>
            </a:r>
          </a:p>
          <a:p>
            <a:r>
              <a:rPr lang="en-US" sz="1600" dirty="0">
                <a:hlinkClick r:id="rId6"/>
              </a:rPr>
              <a:t>https://www.avo.alaska.edu/</a:t>
            </a:r>
            <a:endParaRPr lang="en-US" sz="1600" dirty="0"/>
          </a:p>
          <a:p>
            <a:endParaRPr lang="en-US" sz="1600" dirty="0"/>
          </a:p>
          <a:p>
            <a:r>
              <a:rPr lang="en-US" sz="1600" b="1" dirty="0"/>
              <a:t>NOAA NCEI searchable tsunami database:</a:t>
            </a:r>
          </a:p>
          <a:p>
            <a:r>
              <a:rPr lang="en-US" sz="1600" dirty="0">
                <a:hlinkClick r:id="rId7"/>
              </a:rPr>
              <a:t>https://www.ngdc.noaa.gov/hazard/tsu.shtml</a:t>
            </a:r>
            <a:endParaRPr lang="en-US" sz="1600" dirty="0"/>
          </a:p>
          <a:p>
            <a:endParaRPr lang="en-US" sz="1600" dirty="0"/>
          </a:p>
          <a:p>
            <a:r>
              <a:rPr lang="en-US" sz="1600" b="1" dirty="0"/>
              <a:t>National Tsunami Hazard Mitigation Program</a:t>
            </a:r>
          </a:p>
          <a:p>
            <a:r>
              <a:rPr lang="en-US" sz="1600" dirty="0">
                <a:hlinkClick r:id="rId8"/>
              </a:rPr>
              <a:t>https://nws.weather.gov/nthmp/</a:t>
            </a:r>
            <a:br>
              <a:rPr lang="en-US" sz="1600" dirty="0"/>
            </a:br>
            <a:endParaRPr lang="en-US" sz="1600" dirty="0"/>
          </a:p>
          <a:p>
            <a:r>
              <a:rPr lang="en-US" sz="1600" b="1" dirty="0"/>
              <a:t>NWS TsunamiReady program</a:t>
            </a:r>
          </a:p>
          <a:p>
            <a:r>
              <a:rPr lang="en-US" sz="1600" dirty="0">
                <a:hlinkClick r:id="rId9"/>
              </a:rPr>
              <a:t>https://www.weather.gov/tsunamiready/</a:t>
            </a:r>
            <a:endParaRPr lang="en-US" sz="1600" dirty="0"/>
          </a:p>
          <a:p>
            <a:endParaRPr lang="en-US" sz="1600" b="1" dirty="0"/>
          </a:p>
          <a:p>
            <a:r>
              <a:rPr lang="en-US" sz="1600" b="1" dirty="0"/>
              <a:t>Tsunami Zone</a:t>
            </a:r>
          </a:p>
          <a:p>
            <a:r>
              <a:rPr lang="en-US" sz="1600" u="sng" dirty="0">
                <a:hlinkClick r:id="rId10"/>
              </a:rPr>
              <a:t>https://www.tsunamizone.org/</a:t>
            </a:r>
            <a:endParaRPr lang="en-US" sz="1600" dirty="0"/>
          </a:p>
          <a:p>
            <a:endParaRPr lang="en-US" sz="1600" dirty="0"/>
          </a:p>
          <a:p>
            <a:endParaRPr lang="en-US" dirty="0"/>
          </a:p>
          <a:p>
            <a:endParaRPr lang="en-US" dirty="0"/>
          </a:p>
          <a:p>
            <a:endParaRPr lang="en-US" dirty="0"/>
          </a:p>
          <a:p>
            <a:endParaRPr lang="en-US" dirty="0"/>
          </a:p>
          <a:p>
            <a:endParaRPr lang="en-US" dirty="0"/>
          </a:p>
        </p:txBody>
      </p:sp>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a:xfrm>
            <a:off x="457200" y="152400"/>
            <a:ext cx="8229600" cy="99060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4000" kern="0" dirty="0">
                <a:solidFill>
                  <a:schemeClr val="bg1"/>
                </a:solidFill>
                <a:latin typeface="Georgia" panose="02040502050405020303" pitchFamily="18" charset="0"/>
              </a:rPr>
              <a:t>Further Resources</a:t>
            </a:r>
          </a:p>
        </p:txBody>
      </p:sp>
      <p:pic>
        <p:nvPicPr>
          <p:cNvPr id="8" name="Picture 2" descr="https://earthquake.alaska.edu/sites/all/themes/aec/images/banner_assets/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80693" y="2512565"/>
            <a:ext cx="2286000" cy="807790"/>
          </a:xfrm>
          <a:prstGeom prst="rect">
            <a:avLst/>
          </a:prstGeom>
          <a:solidFill>
            <a:schemeClr val="bg1"/>
          </a:solidFill>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46940" y="3432817"/>
            <a:ext cx="1219753" cy="1203561"/>
          </a:xfrm>
          <a:prstGeom prst="rect">
            <a:avLst/>
          </a:prstGeom>
        </p:spPr>
      </p:pic>
      <p:pic>
        <p:nvPicPr>
          <p:cNvPr id="11" name="Picture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7605" y="4763067"/>
            <a:ext cx="1719087" cy="1450480"/>
          </a:xfrm>
          <a:prstGeom prst="rect">
            <a:avLst/>
          </a:prstGeom>
        </p:spPr>
      </p:pic>
      <p:pic>
        <p:nvPicPr>
          <p:cNvPr id="2" name="Picture 1" descr="DHSE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58305" y="1137469"/>
            <a:ext cx="1358001" cy="1354379"/>
          </a:xfrm>
          <a:prstGeom prst="rect">
            <a:avLst/>
          </a:prstGeom>
        </p:spPr>
      </p:pic>
    </p:spTree>
    <p:extLst>
      <p:ext uri="{BB962C8B-B14F-4D97-AF65-F5344CB8AC3E}">
        <p14:creationId xmlns:p14="http://schemas.microsoft.com/office/powerpoint/2010/main" val="1718268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40000"/>
                <a:lumOff val="60000"/>
              </a:schemeClr>
            </a:gs>
            <a:gs pos="46000">
              <a:srgbClr val="0070C0"/>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6" name="TextBox 5"/>
          <p:cNvSpPr txBox="1"/>
          <p:nvPr/>
        </p:nvSpPr>
        <p:spPr>
          <a:xfrm>
            <a:off x="1653438" y="2542783"/>
            <a:ext cx="5734262" cy="830997"/>
          </a:xfrm>
          <a:prstGeom prst="rect">
            <a:avLst/>
          </a:prstGeom>
          <a:noFill/>
        </p:spPr>
        <p:txBody>
          <a:bodyPr wrap="none" rtlCol="0">
            <a:spAutoFit/>
          </a:bodyPr>
          <a:lstStyle/>
          <a:p>
            <a:pPr lvl="0"/>
            <a:r>
              <a:rPr lang="en-US" sz="4800" dirty="0">
                <a:solidFill>
                  <a:schemeClr val="bg1"/>
                </a:solidFill>
                <a:effectLst>
                  <a:glow rad="25400">
                    <a:srgbClr val="00B0F0">
                      <a:alpha val="80000"/>
                    </a:srgbClr>
                  </a:glow>
                </a:effectLst>
                <a:latin typeface="Georgia" panose="02040502050405020303" pitchFamily="18" charset="0"/>
              </a:rPr>
              <a:t>Supplemental Slides</a:t>
            </a:r>
            <a:endParaRPr kumimoji="0" lang="en-US" sz="4800" b="0" i="0" u="none" strike="noStrike" kern="1200" cap="none" spc="0" normalizeH="0" baseline="0" noProof="0" dirty="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48505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55650" name="Title 1"/>
          <p:cNvSpPr>
            <a:spLocks noGrp="1"/>
          </p:cNvSpPr>
          <p:nvPr>
            <p:ph type="title"/>
          </p:nvPr>
        </p:nvSpPr>
        <p:spPr>
          <a:xfrm>
            <a:off x="1152394" y="276617"/>
            <a:ext cx="8915400" cy="1143000"/>
          </a:xfrm>
        </p:spPr>
        <p:txBody>
          <a:bodyPr>
            <a:normAutofit/>
          </a:bodyPr>
          <a:lstStyle/>
          <a:p>
            <a:pPr eaLnBrk="1" hangingPunct="1"/>
            <a:r>
              <a:rPr lang="en-US" altLang="en-US" sz="3000" dirty="0">
                <a:solidFill>
                  <a:schemeClr val="bg1"/>
                </a:solidFill>
                <a:latin typeface="Georgia" panose="02040502050405020303" pitchFamily="18" charset="0"/>
              </a:rPr>
              <a:t>Tsunami impact at various wave heights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8527952"/>
              </p:ext>
            </p:extLst>
          </p:nvPr>
        </p:nvGraphicFramePr>
        <p:xfrm>
          <a:off x="685800" y="1132562"/>
          <a:ext cx="7772400" cy="5229225"/>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a:solidFill>
                            <a:srgbClr val="000000"/>
                          </a:solidFill>
                          <a:latin typeface="Arial" pitchFamily="34" charset="0"/>
                          <a:ea typeface="Times New Roman"/>
                          <a:cs typeface="Arial" pitchFamily="34" charset="0"/>
                        </a:rPr>
                        <a:t>Wave Height (m)</a:t>
                      </a:r>
                      <a:endParaRPr lang="en-US" sz="1800" b="0" dirty="0">
                        <a:solidFill>
                          <a:srgbClr val="000000"/>
                        </a:solidFill>
                        <a:latin typeface="Arial" pitchFamily="34" charset="0"/>
                        <a:ea typeface="Times New Roman"/>
                        <a:cs typeface="Arial" pitchFamily="34" charset="0"/>
                      </a:endParaRPr>
                    </a:p>
                  </a:txBody>
                  <a:tcPr marL="68580" marR="68580" marT="0" marB="0">
                    <a:solidFill>
                      <a:schemeClr val="tx2">
                        <a:lumMod val="95000"/>
                      </a:schemeClr>
                    </a:solidFill>
                  </a:tcPr>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Location</a:t>
                      </a:r>
                      <a:r>
                        <a:rPr lang="en-US" sz="1800" b="0" baseline="0" dirty="0">
                          <a:solidFill>
                            <a:srgbClr val="000000"/>
                          </a:solidFill>
                          <a:latin typeface="Arial" pitchFamily="34" charset="0"/>
                          <a:ea typeface="Times New Roman"/>
                          <a:cs typeface="Arial" pitchFamily="34" charset="0"/>
                        </a:rPr>
                        <a:t> and Damage</a:t>
                      </a:r>
                      <a:endParaRPr lang="en-US" sz="1800" b="0" dirty="0">
                        <a:solidFill>
                          <a:srgbClr val="000000"/>
                        </a:solidFill>
                        <a:latin typeface="Arial" pitchFamily="34" charset="0"/>
                        <a:ea typeface="Times New Roman"/>
                        <a:cs typeface="Arial" pitchFamily="34" charset="0"/>
                      </a:endParaRPr>
                    </a:p>
                  </a:txBody>
                  <a:tcPr marL="68580" marR="68580" marT="0" marB="0">
                    <a:solidFill>
                      <a:schemeClr val="tx2">
                        <a:lumMod val="95000"/>
                      </a:schemeClr>
                    </a:solidFill>
                  </a:tcPr>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Year</a:t>
                      </a:r>
                    </a:p>
                  </a:txBody>
                  <a:tcPr marL="68580" marR="68580" marT="0" marB="0">
                    <a:solidFill>
                      <a:schemeClr val="tx2">
                        <a:lumMod val="95000"/>
                      </a:schemeClr>
                    </a:solidFill>
                  </a:tcPr>
                </a:tc>
                <a:extLst>
                  <a:ext uri="{0D108BD9-81ED-4DB2-BD59-A6C34878D82A}">
                    <a16:rowId xmlns:a16="http://schemas.microsoft.com/office/drawing/2014/main" val="10000"/>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0.5</a:t>
                      </a:r>
                    </a:p>
                  </a:txBody>
                  <a:tcPr marL="68580" marR="68580" marT="0" marB="0">
                    <a:solidFill>
                      <a:schemeClr val="accent1">
                        <a:lumMod val="20000"/>
                        <a:lumOff val="80000"/>
                      </a:schemeClr>
                    </a:solidFill>
                  </a:tcPr>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Crescent City, CA; </a:t>
                      </a:r>
                      <a:r>
                        <a:rPr lang="en-US" sz="1800" b="0" dirty="0">
                          <a:solidFill>
                            <a:schemeClr val="accent6"/>
                          </a:solidFill>
                          <a:latin typeface="Arial" pitchFamily="34" charset="0"/>
                          <a:ea typeface="Times New Roman"/>
                          <a:cs typeface="Arial" pitchFamily="34" charset="0"/>
                        </a:rPr>
                        <a:t>1 mooring broke loose	</a:t>
                      </a:r>
                    </a:p>
                  </a:txBody>
                  <a:tcPr marL="68580" marR="68580" marT="0" marB="0">
                    <a:solidFill>
                      <a:schemeClr val="accent1">
                        <a:lumMod val="20000"/>
                        <a:lumOff val="80000"/>
                      </a:schemeClr>
                    </a:solidFill>
                  </a:tcPr>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1963</a:t>
                      </a: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0.5+</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San Diego, CA; </a:t>
                      </a:r>
                      <a:r>
                        <a:rPr lang="en-US" sz="1800" dirty="0">
                          <a:solidFill>
                            <a:schemeClr val="accent6"/>
                          </a:solidFill>
                          <a:latin typeface="Arial" pitchFamily="34" charset="0"/>
                          <a:ea typeface="Times New Roman"/>
                          <a:cs typeface="Arial" pitchFamily="34" charset="0"/>
                        </a:rPr>
                        <a:t>boat/dock damage</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1957</a:t>
                      </a:r>
                    </a:p>
                  </a:txBody>
                  <a:tcPr marL="68580" marR="68580" marT="0" marB="0"/>
                </a:tc>
                <a:extLst>
                  <a:ext uri="{0D108BD9-81ED-4DB2-BD59-A6C34878D82A}">
                    <a16:rowId xmlns:a16="http://schemas.microsoft.com/office/drawing/2014/main" val="10002"/>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0.51</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Adak, AK; </a:t>
                      </a:r>
                      <a:r>
                        <a:rPr lang="en-US" sz="1800" dirty="0">
                          <a:solidFill>
                            <a:srgbClr val="00B050"/>
                          </a:solidFill>
                          <a:latin typeface="Arial" pitchFamily="34" charset="0"/>
                          <a:ea typeface="Times New Roman"/>
                          <a:cs typeface="Arial" pitchFamily="34" charset="0"/>
                        </a:rPr>
                        <a:t>no damage</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1996</a:t>
                      </a:r>
                    </a:p>
                  </a:txBody>
                  <a:tcPr marL="68580" marR="68580" marT="0" marB="0"/>
                </a:tc>
                <a:extLst>
                  <a:ext uri="{0D108BD9-81ED-4DB2-BD59-A6C34878D82A}">
                    <a16:rowId xmlns:a16="http://schemas.microsoft.com/office/drawing/2014/main" val="10003"/>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a:solidFill>
                            <a:srgbClr val="000000"/>
                          </a:solidFill>
                          <a:latin typeface="Arial" pitchFamily="34" charset="0"/>
                          <a:ea typeface="Times New Roman"/>
                          <a:cs typeface="Arial" pitchFamily="34" charset="0"/>
                        </a:rPr>
                        <a:t>0.55</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Port </a:t>
                      </a:r>
                      <a:r>
                        <a:rPr lang="en-US" sz="1800" dirty="0" err="1">
                          <a:solidFill>
                            <a:srgbClr val="000000"/>
                          </a:solidFill>
                          <a:latin typeface="Arial" pitchFamily="34" charset="0"/>
                          <a:ea typeface="Times New Roman"/>
                          <a:cs typeface="Arial" pitchFamily="34" charset="0"/>
                        </a:rPr>
                        <a:t>Orford</a:t>
                      </a:r>
                      <a:r>
                        <a:rPr lang="en-US" sz="1800" dirty="0">
                          <a:solidFill>
                            <a:srgbClr val="000000"/>
                          </a:solidFill>
                          <a:latin typeface="Arial" pitchFamily="34" charset="0"/>
                          <a:ea typeface="Times New Roman"/>
                          <a:cs typeface="Arial" pitchFamily="34" charset="0"/>
                        </a:rPr>
                        <a:t>, OR; </a:t>
                      </a:r>
                      <a:r>
                        <a:rPr lang="en-US" sz="1800" dirty="0">
                          <a:solidFill>
                            <a:srgbClr val="00B050"/>
                          </a:solidFill>
                          <a:latin typeface="Arial" pitchFamily="34" charset="0"/>
                          <a:ea typeface="Times New Roman"/>
                          <a:cs typeface="Arial" pitchFamily="34" charset="0"/>
                        </a:rPr>
                        <a:t>no damage</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a:solidFill>
                            <a:srgbClr val="000000"/>
                          </a:solidFill>
                          <a:latin typeface="Arial" pitchFamily="34" charset="0"/>
                          <a:ea typeface="Times New Roman"/>
                          <a:cs typeface="Arial" pitchFamily="34" charset="0"/>
                        </a:rPr>
                        <a:t>2006</a:t>
                      </a:r>
                    </a:p>
                  </a:txBody>
                  <a:tcPr marL="68580" marR="68580" marT="0" marB="0"/>
                </a:tc>
                <a:extLst>
                  <a:ext uri="{0D108BD9-81ED-4DB2-BD59-A6C34878D82A}">
                    <a16:rowId xmlns:a16="http://schemas.microsoft.com/office/drawing/2014/main" val="10004"/>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0.6</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Arena Cove, CA; </a:t>
                      </a:r>
                      <a:r>
                        <a:rPr lang="en-US" sz="1800" dirty="0">
                          <a:solidFill>
                            <a:srgbClr val="00B050"/>
                          </a:solidFill>
                          <a:latin typeface="Arial" pitchFamily="34" charset="0"/>
                          <a:ea typeface="Times New Roman"/>
                          <a:cs typeface="Arial" pitchFamily="34" charset="0"/>
                        </a:rPr>
                        <a:t>no damage</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2006</a:t>
                      </a:r>
                    </a:p>
                  </a:txBody>
                  <a:tcPr marL="68580" marR="68580" marT="0" marB="0"/>
                </a:tc>
                <a:extLst>
                  <a:ext uri="{0D108BD9-81ED-4DB2-BD59-A6C34878D82A}">
                    <a16:rowId xmlns:a16="http://schemas.microsoft.com/office/drawing/2014/main" val="10005"/>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0.6</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Port San</a:t>
                      </a:r>
                      <a:r>
                        <a:rPr lang="en-US" sz="1800" baseline="0" dirty="0">
                          <a:solidFill>
                            <a:srgbClr val="000000"/>
                          </a:solidFill>
                          <a:latin typeface="Arial" pitchFamily="34" charset="0"/>
                          <a:ea typeface="Times New Roman"/>
                          <a:cs typeface="Arial" pitchFamily="34" charset="0"/>
                        </a:rPr>
                        <a:t> Luis, CA</a:t>
                      </a:r>
                      <a:r>
                        <a:rPr lang="en-US" sz="1800" dirty="0">
                          <a:solidFill>
                            <a:srgbClr val="000000"/>
                          </a:solidFill>
                          <a:latin typeface="Arial" pitchFamily="34" charset="0"/>
                          <a:ea typeface="Times New Roman"/>
                          <a:cs typeface="Arial" pitchFamily="34" charset="0"/>
                        </a:rPr>
                        <a:t>; </a:t>
                      </a:r>
                      <a:r>
                        <a:rPr lang="en-US" sz="1800" dirty="0">
                          <a:solidFill>
                            <a:srgbClr val="00B050"/>
                          </a:solidFill>
                          <a:latin typeface="Arial" pitchFamily="34" charset="0"/>
                          <a:ea typeface="Times New Roman"/>
                          <a:cs typeface="Arial" pitchFamily="34" charset="0"/>
                        </a:rPr>
                        <a:t>no damage</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2006</a:t>
                      </a:r>
                    </a:p>
                  </a:txBody>
                  <a:tcPr marL="68580" marR="68580" marT="0" marB="0"/>
                </a:tc>
                <a:extLst>
                  <a:ext uri="{0D108BD9-81ED-4DB2-BD59-A6C34878D82A}">
                    <a16:rowId xmlns:a16="http://schemas.microsoft.com/office/drawing/2014/main" val="10006"/>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0.6</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Ketchikan, AK; </a:t>
                      </a:r>
                      <a:r>
                        <a:rPr lang="en-US" sz="1800" dirty="0">
                          <a:solidFill>
                            <a:srgbClr val="00B050"/>
                          </a:solidFill>
                          <a:latin typeface="Arial" pitchFamily="34" charset="0"/>
                          <a:ea typeface="Times New Roman"/>
                          <a:cs typeface="Arial" pitchFamily="34" charset="0"/>
                        </a:rPr>
                        <a:t>no damage</a:t>
                      </a:r>
                      <a:r>
                        <a:rPr lang="en-US" sz="1800" dirty="0">
                          <a:solidFill>
                            <a:srgbClr val="000000"/>
                          </a:solidFill>
                          <a:latin typeface="Arial" pitchFamily="34" charset="0"/>
                          <a:ea typeface="Times New Roman"/>
                          <a:cs typeface="Arial" pitchFamily="34" charset="0"/>
                        </a:rPr>
                        <a:t>	</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1964</a:t>
                      </a:r>
                    </a:p>
                  </a:txBody>
                  <a:tcPr marL="68580" marR="68580" marT="0" marB="0"/>
                </a:tc>
                <a:extLst>
                  <a:ext uri="{0D108BD9-81ED-4DB2-BD59-A6C34878D82A}">
                    <a16:rowId xmlns:a16="http://schemas.microsoft.com/office/drawing/2014/main" val="10007"/>
                  </a:ext>
                </a:extLst>
              </a:tr>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0.6</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LA, CA; </a:t>
                      </a:r>
                      <a:r>
                        <a:rPr lang="en-US" sz="1800" dirty="0">
                          <a:solidFill>
                            <a:srgbClr val="FF0000"/>
                          </a:solidFill>
                          <a:latin typeface="Arial" pitchFamily="34" charset="0"/>
                          <a:ea typeface="Times New Roman"/>
                          <a:cs typeface="Arial" pitchFamily="34" charset="0"/>
                        </a:rPr>
                        <a:t>$200K damage to boats</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1964</a:t>
                      </a:r>
                    </a:p>
                  </a:txBody>
                  <a:tcPr marL="68580" marR="68580" marT="0" marB="0"/>
                </a:tc>
                <a:extLst>
                  <a:ext uri="{0D108BD9-81ED-4DB2-BD59-A6C34878D82A}">
                    <a16:rowId xmlns:a16="http://schemas.microsoft.com/office/drawing/2014/main" val="10008"/>
                  </a:ext>
                </a:extLst>
              </a:tr>
            </a:tbl>
          </a:graphicData>
        </a:graphic>
      </p:graphicFrame>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6"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1289668"/>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4074355362"/>
              </p:ext>
            </p:extLst>
          </p:nvPr>
        </p:nvGraphicFramePr>
        <p:xfrm>
          <a:off x="838200" y="1800225"/>
          <a:ext cx="7543800" cy="4067175"/>
        </p:xfrm>
        <a:graphic>
          <a:graphicData uri="http://schemas.openxmlformats.org/drawingml/2006/table">
            <a:tbl>
              <a:tblPr firstRow="1" bandRow="1">
                <a:tableStyleId>{5C22544A-7EE6-4342-B048-85BDC9FD1C3A}</a:tableStyleId>
              </a:tblPr>
              <a:tblGrid>
                <a:gridCol w="1922928">
                  <a:extLst>
                    <a:ext uri="{9D8B030D-6E8A-4147-A177-3AD203B41FA5}">
                      <a16:colId xmlns:a16="http://schemas.microsoft.com/office/drawing/2014/main" val="20000"/>
                    </a:ext>
                  </a:extLst>
                </a:gridCol>
                <a:gridCol w="3993777">
                  <a:extLst>
                    <a:ext uri="{9D8B030D-6E8A-4147-A177-3AD203B41FA5}">
                      <a16:colId xmlns:a16="http://schemas.microsoft.com/office/drawing/2014/main" val="20001"/>
                    </a:ext>
                  </a:extLst>
                </a:gridCol>
                <a:gridCol w="1627095">
                  <a:extLst>
                    <a:ext uri="{9D8B030D-6E8A-4147-A177-3AD203B41FA5}">
                      <a16:colId xmlns:a16="http://schemas.microsoft.com/office/drawing/2014/main" val="20002"/>
                    </a:ext>
                  </a:extLst>
                </a:gridCol>
              </a:tblGrid>
              <a:tr h="581025">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Wave Height (m)</a:t>
                      </a:r>
                    </a:p>
                  </a:txBody>
                  <a:tcPr marL="68580" marR="68580" marT="0" marB="0">
                    <a:solidFill>
                      <a:schemeClr val="accent1">
                        <a:lumMod val="20000"/>
                        <a:lumOff val="80000"/>
                      </a:schemeClr>
                    </a:solidFill>
                  </a:tcPr>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Location</a:t>
                      </a:r>
                      <a:r>
                        <a:rPr lang="en-US" sz="1800" b="0" baseline="0" dirty="0">
                          <a:solidFill>
                            <a:srgbClr val="000000"/>
                          </a:solidFill>
                          <a:latin typeface="Arial" pitchFamily="34" charset="0"/>
                          <a:ea typeface="Times New Roman"/>
                          <a:cs typeface="Arial" pitchFamily="34" charset="0"/>
                        </a:rPr>
                        <a:t> and Damage</a:t>
                      </a:r>
                      <a:endParaRPr lang="en-US" sz="1800" b="0" dirty="0">
                        <a:solidFill>
                          <a:srgbClr val="000000"/>
                        </a:solidFill>
                        <a:latin typeface="Arial" pitchFamily="34" charset="0"/>
                        <a:ea typeface="Times New Roman"/>
                        <a:cs typeface="Arial" pitchFamily="34" charset="0"/>
                      </a:endParaRPr>
                    </a:p>
                  </a:txBody>
                  <a:tcPr marL="68580" marR="68580" marT="0" marB="0">
                    <a:solidFill>
                      <a:schemeClr val="accent1">
                        <a:lumMod val="20000"/>
                        <a:lumOff val="80000"/>
                      </a:schemeClr>
                    </a:solidFill>
                  </a:tcPr>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Year</a:t>
                      </a:r>
                    </a:p>
                  </a:txBody>
                  <a:tcPr marL="68580" marR="68580" marT="0" marB="0">
                    <a:solidFill>
                      <a:schemeClr val="accent1">
                        <a:lumMod val="20000"/>
                        <a:lumOff val="80000"/>
                      </a:schemeClr>
                    </a:solidFill>
                  </a:tcPr>
                </a:tc>
                <a:extLst>
                  <a:ext uri="{0D108BD9-81ED-4DB2-BD59-A6C34878D82A}">
                    <a16:rowId xmlns:a16="http://schemas.microsoft.com/office/drawing/2014/main" val="10000"/>
                  </a:ext>
                </a:extLst>
              </a:tr>
              <a:tr h="581025">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0.8+</a:t>
                      </a:r>
                    </a:p>
                  </a:txBody>
                  <a:tcPr marL="68580" marR="68580" marT="0" marB="0">
                    <a:solidFill>
                      <a:schemeClr val="accent1">
                        <a:lumMod val="20000"/>
                        <a:lumOff val="80000"/>
                      </a:schemeClr>
                    </a:solidFill>
                  </a:tcPr>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Los Angeles, CA; </a:t>
                      </a:r>
                      <a:r>
                        <a:rPr lang="en-US" sz="1800" b="0" dirty="0">
                          <a:solidFill>
                            <a:srgbClr val="FF0000"/>
                          </a:solidFill>
                          <a:latin typeface="Arial" pitchFamily="34" charset="0"/>
                          <a:ea typeface="Times New Roman"/>
                          <a:cs typeface="Arial" pitchFamily="34" charset="0"/>
                        </a:rPr>
                        <a:t>$1 million damage, 1 drowning	</a:t>
                      </a:r>
                    </a:p>
                  </a:txBody>
                  <a:tcPr marL="68580" marR="68580" marT="0" marB="0">
                    <a:solidFill>
                      <a:schemeClr val="accent1">
                        <a:lumMod val="20000"/>
                        <a:lumOff val="80000"/>
                      </a:schemeClr>
                    </a:solidFill>
                  </a:tcPr>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b="0" dirty="0">
                          <a:solidFill>
                            <a:srgbClr val="000000"/>
                          </a:solidFill>
                          <a:latin typeface="Arial" pitchFamily="34" charset="0"/>
                          <a:ea typeface="Times New Roman"/>
                          <a:cs typeface="Arial" pitchFamily="34" charset="0"/>
                        </a:rPr>
                        <a:t>1960</a:t>
                      </a:r>
                    </a:p>
                  </a:txBody>
                  <a:tcPr marL="68580" marR="68580" marT="0" marB="0">
                    <a:solidFill>
                      <a:schemeClr val="accent1">
                        <a:lumMod val="20000"/>
                        <a:lumOff val="80000"/>
                      </a:schemeClr>
                    </a:solidFill>
                  </a:tcPr>
                </a:tc>
                <a:extLst>
                  <a:ext uri="{0D108BD9-81ED-4DB2-BD59-A6C34878D82A}">
                    <a16:rowId xmlns:a16="http://schemas.microsoft.com/office/drawing/2014/main" val="10001"/>
                  </a:ext>
                </a:extLst>
              </a:tr>
              <a:tr h="581025">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1-1.5</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San Francisco Bay, CA; </a:t>
                      </a:r>
                      <a:r>
                        <a:rPr lang="en-US" sz="1800" dirty="0">
                          <a:solidFill>
                            <a:srgbClr val="FF0000"/>
                          </a:solidFill>
                          <a:latin typeface="Arial" pitchFamily="34" charset="0"/>
                          <a:ea typeface="Times New Roman"/>
                          <a:cs typeface="Arial" pitchFamily="34" charset="0"/>
                        </a:rPr>
                        <a:t>$1 million damage</a:t>
                      </a:r>
                    </a:p>
                  </a:txBody>
                  <a:tcPr marL="68580" marR="68580" marT="0" marB="0"/>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1964</a:t>
                      </a:r>
                    </a:p>
                  </a:txBody>
                  <a:tcPr marL="68580" marR="68580" marT="0" marB="0"/>
                </a:tc>
                <a:extLst>
                  <a:ext uri="{0D108BD9-81ED-4DB2-BD59-A6C34878D82A}">
                    <a16:rowId xmlns:a16="http://schemas.microsoft.com/office/drawing/2014/main" val="10002"/>
                  </a:ext>
                </a:extLst>
              </a:tr>
              <a:tr h="581025">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1.2</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err="1">
                          <a:solidFill>
                            <a:srgbClr val="000000"/>
                          </a:solidFill>
                          <a:latin typeface="Arial" pitchFamily="34" charset="0"/>
                          <a:ea typeface="Times New Roman"/>
                          <a:cs typeface="Arial" pitchFamily="34" charset="0"/>
                        </a:rPr>
                        <a:t>Seldovia</a:t>
                      </a:r>
                      <a:r>
                        <a:rPr lang="en-US" sz="1800" dirty="0">
                          <a:solidFill>
                            <a:srgbClr val="000000"/>
                          </a:solidFill>
                          <a:latin typeface="Arial" pitchFamily="34" charset="0"/>
                          <a:ea typeface="Times New Roman"/>
                          <a:cs typeface="Arial" pitchFamily="34" charset="0"/>
                        </a:rPr>
                        <a:t>, AK; </a:t>
                      </a:r>
                      <a:r>
                        <a:rPr lang="en-US" sz="1800" dirty="0">
                          <a:solidFill>
                            <a:srgbClr val="FF0000"/>
                          </a:solidFill>
                          <a:latin typeface="Arial" pitchFamily="34" charset="0"/>
                          <a:ea typeface="Times New Roman"/>
                          <a:cs typeface="Arial" pitchFamily="34" charset="0"/>
                        </a:rPr>
                        <a:t>$500K damage to boats</a:t>
                      </a:r>
                    </a:p>
                  </a:txBody>
                  <a:tcPr marL="68580" marR="68580" marT="0" marB="0"/>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1964</a:t>
                      </a:r>
                    </a:p>
                  </a:txBody>
                  <a:tcPr marL="68580" marR="68580" marT="0" marB="0"/>
                </a:tc>
                <a:extLst>
                  <a:ext uri="{0D108BD9-81ED-4DB2-BD59-A6C34878D82A}">
                    <a16:rowId xmlns:a16="http://schemas.microsoft.com/office/drawing/2014/main" val="10003"/>
                  </a:ext>
                </a:extLst>
              </a:tr>
              <a:tr h="581025">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1.4</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err="1">
                          <a:solidFill>
                            <a:srgbClr val="000000"/>
                          </a:solidFill>
                          <a:latin typeface="Arial" pitchFamily="34" charset="0"/>
                          <a:ea typeface="Times New Roman"/>
                          <a:cs typeface="Arial" pitchFamily="34" charset="0"/>
                        </a:rPr>
                        <a:t>Ilwaco</a:t>
                      </a:r>
                      <a:r>
                        <a:rPr lang="en-US" sz="1800" dirty="0">
                          <a:solidFill>
                            <a:srgbClr val="000000"/>
                          </a:solidFill>
                          <a:latin typeface="Arial" pitchFamily="34" charset="0"/>
                          <a:ea typeface="Times New Roman"/>
                          <a:cs typeface="Arial" pitchFamily="34" charset="0"/>
                        </a:rPr>
                        <a:t>,</a:t>
                      </a:r>
                      <a:r>
                        <a:rPr lang="en-US" sz="1800" baseline="0" dirty="0">
                          <a:solidFill>
                            <a:srgbClr val="000000"/>
                          </a:solidFill>
                          <a:latin typeface="Arial" pitchFamily="34" charset="0"/>
                          <a:ea typeface="Times New Roman"/>
                          <a:cs typeface="Arial" pitchFamily="34" charset="0"/>
                        </a:rPr>
                        <a:t> WA</a:t>
                      </a:r>
                      <a:r>
                        <a:rPr lang="en-US" sz="1800" dirty="0">
                          <a:solidFill>
                            <a:srgbClr val="000000"/>
                          </a:solidFill>
                          <a:latin typeface="Arial" pitchFamily="34" charset="0"/>
                          <a:ea typeface="Times New Roman"/>
                          <a:cs typeface="Arial" pitchFamily="34" charset="0"/>
                        </a:rPr>
                        <a:t>; </a:t>
                      </a:r>
                      <a:r>
                        <a:rPr lang="en-US" sz="1800" dirty="0">
                          <a:solidFill>
                            <a:schemeClr val="accent6"/>
                          </a:solidFill>
                          <a:latin typeface="Arial" pitchFamily="34" charset="0"/>
                          <a:ea typeface="Times New Roman"/>
                          <a:cs typeface="Arial" pitchFamily="34" charset="0"/>
                        </a:rPr>
                        <a:t>streets flooded</a:t>
                      </a:r>
                      <a:r>
                        <a:rPr lang="en-US" sz="1800" dirty="0">
                          <a:solidFill>
                            <a:srgbClr val="000000"/>
                          </a:solidFill>
                          <a:latin typeface="Arial" pitchFamily="34" charset="0"/>
                          <a:ea typeface="Times New Roman"/>
                          <a:cs typeface="Arial" pitchFamily="34" charset="0"/>
                        </a:rPr>
                        <a:t>	</a:t>
                      </a:r>
                    </a:p>
                  </a:txBody>
                  <a:tcPr marL="68580" marR="68580" marT="0" marB="0"/>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1964</a:t>
                      </a:r>
                    </a:p>
                  </a:txBody>
                  <a:tcPr marL="68580" marR="68580" marT="0" marB="0"/>
                </a:tc>
                <a:extLst>
                  <a:ext uri="{0D108BD9-81ED-4DB2-BD59-A6C34878D82A}">
                    <a16:rowId xmlns:a16="http://schemas.microsoft.com/office/drawing/2014/main" val="10004"/>
                  </a:ext>
                </a:extLst>
              </a:tr>
              <a:tr h="581025">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2.2</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Half Moon Bay, CA; </a:t>
                      </a:r>
                      <a:r>
                        <a:rPr lang="en-US" sz="1800" dirty="0">
                          <a:solidFill>
                            <a:srgbClr val="FF0000"/>
                          </a:solidFill>
                          <a:latin typeface="Arial" pitchFamily="34" charset="0"/>
                          <a:ea typeface="Times New Roman"/>
                          <a:cs typeface="Arial" pitchFamily="34" charset="0"/>
                        </a:rPr>
                        <a:t>3 near drownings, flooding, boat damage</a:t>
                      </a:r>
                    </a:p>
                  </a:txBody>
                  <a:tcPr marL="68580" marR="68580" marT="0" marB="0"/>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1960</a:t>
                      </a:r>
                    </a:p>
                  </a:txBody>
                  <a:tcPr marL="68580" marR="68580" marT="0" marB="0"/>
                </a:tc>
                <a:extLst>
                  <a:ext uri="{0D108BD9-81ED-4DB2-BD59-A6C34878D82A}">
                    <a16:rowId xmlns:a16="http://schemas.microsoft.com/office/drawing/2014/main" val="10005"/>
                  </a:ext>
                </a:extLst>
              </a:tr>
              <a:tr h="581025">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4.8</a:t>
                      </a:r>
                    </a:p>
                  </a:txBody>
                  <a:tcPr marL="68580" marR="68580" marT="0" marB="0"/>
                </a:tc>
                <a:tc>
                  <a:txBody>
                    <a:bodyPr/>
                    <a:lstStyle/>
                    <a:p>
                      <a:pPr marL="0" marR="0">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Crescent City, CA; 10 dead, </a:t>
                      </a:r>
                      <a:r>
                        <a:rPr lang="en-US" sz="1800" dirty="0">
                          <a:solidFill>
                            <a:srgbClr val="FF0000"/>
                          </a:solidFill>
                          <a:latin typeface="Arial" pitchFamily="34" charset="0"/>
                          <a:ea typeface="Times New Roman"/>
                          <a:cs typeface="Arial" pitchFamily="34" charset="0"/>
                        </a:rPr>
                        <a:t>$15 million damage</a:t>
                      </a:r>
                    </a:p>
                  </a:txBody>
                  <a:tcPr marL="68580" marR="68580" marT="0" marB="0"/>
                </a:tc>
                <a:tc>
                  <a:txBody>
                    <a:bodyPr/>
                    <a:lstStyle/>
                    <a:p>
                      <a:pPr marL="0" marR="0" algn="ctr">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943600" algn="r"/>
                        </a:tabLst>
                      </a:pPr>
                      <a:r>
                        <a:rPr lang="en-US" sz="1800" dirty="0">
                          <a:solidFill>
                            <a:srgbClr val="000000"/>
                          </a:solidFill>
                          <a:latin typeface="Arial" pitchFamily="34" charset="0"/>
                          <a:ea typeface="Times New Roman"/>
                          <a:cs typeface="Arial" pitchFamily="34" charset="0"/>
                        </a:rPr>
                        <a:t>1964</a:t>
                      </a:r>
                    </a:p>
                  </a:txBody>
                  <a:tcPr marL="68580" marR="68580" marT="0" marB="0"/>
                </a:tc>
                <a:extLst>
                  <a:ext uri="{0D108BD9-81ED-4DB2-BD59-A6C34878D82A}">
                    <a16:rowId xmlns:a16="http://schemas.microsoft.com/office/drawing/2014/main" val="10006"/>
                  </a:ext>
                </a:extLst>
              </a:tr>
            </a:tbl>
          </a:graphicData>
        </a:graphic>
      </p:graphicFrame>
      <p:sp>
        <p:nvSpPr>
          <p:cNvPr id="2" name="Rectangle 1"/>
          <p:cNvSpPr/>
          <p:nvPr/>
        </p:nvSpPr>
        <p:spPr>
          <a:xfrm>
            <a:off x="3438516" y="3244334"/>
            <a:ext cx="2266967" cy="369332"/>
          </a:xfrm>
          <a:prstGeom prst="rect">
            <a:avLst/>
          </a:prstGeom>
        </p:spPr>
        <p:txBody>
          <a:bodyPr wrap="none">
            <a:spAutoFit/>
          </a:bodyPr>
          <a:lstStyle/>
          <a:p>
            <a:r>
              <a:rPr lang="en-US" dirty="0">
                <a:solidFill>
                  <a:schemeClr val="bg1"/>
                </a:solidFill>
                <a:effectLst>
                  <a:glow rad="25400">
                    <a:srgbClr val="00B0F0">
                      <a:alpha val="80000"/>
                    </a:srgbClr>
                  </a:glow>
                </a:effectLst>
                <a:latin typeface="Georgia" panose="02040502050405020303" pitchFamily="18" charset="0"/>
              </a:rPr>
              <a:t>Supplemental Slides</a:t>
            </a:r>
            <a:endParaRPr lang="en-US" dirty="0"/>
          </a:p>
        </p:txBody>
      </p:sp>
      <p:sp>
        <p:nvSpPr>
          <p:cNvPr id="6" name="Title 1"/>
          <p:cNvSpPr txBox="1">
            <a:spLocks/>
          </p:cNvSpPr>
          <p:nvPr/>
        </p:nvSpPr>
        <p:spPr>
          <a:xfrm>
            <a:off x="1152394" y="276617"/>
            <a:ext cx="8915400" cy="1143000"/>
          </a:xfrm>
          <a:prstGeom prst="rect">
            <a:avLst/>
          </a:prstGeom>
        </p:spPr>
        <p:txBody>
          <a:bodyPr>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altLang="en-US" sz="3000" kern="0">
                <a:solidFill>
                  <a:schemeClr val="bg1"/>
                </a:solidFill>
                <a:latin typeface="Georgia" panose="02040502050405020303" pitchFamily="18" charset="0"/>
              </a:rPr>
              <a:t>Tsunami impact at various wave heights</a:t>
            </a:r>
            <a:endParaRPr lang="en-US" altLang="en-US" sz="3000" kern="0" dirty="0">
              <a:solidFill>
                <a:schemeClr val="bg1"/>
              </a:solidFill>
              <a:latin typeface="Georgia" panose="02040502050405020303" pitchFamily="18" charset="0"/>
            </a:endParaRPr>
          </a:p>
        </p:txBody>
      </p:sp>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050794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8412" y="1343872"/>
            <a:ext cx="3507024" cy="4899990"/>
          </a:xfrm>
        </p:spPr>
        <p:txBody>
          <a:bodyPr>
            <a:normAutofit/>
          </a:bodyPr>
          <a:lstStyle/>
          <a:p>
            <a:pPr>
              <a:spcAft>
                <a:spcPts val="600"/>
              </a:spcAft>
            </a:pPr>
            <a:r>
              <a:rPr lang="en-US" sz="2400" dirty="0">
                <a:solidFill>
                  <a:srgbClr val="002060"/>
                </a:solidFill>
              </a:rPr>
              <a:t>- Moves whole water column instead of just the surface</a:t>
            </a:r>
          </a:p>
          <a:p>
            <a:pPr>
              <a:spcAft>
                <a:spcPts val="600"/>
              </a:spcAft>
            </a:pPr>
            <a:r>
              <a:rPr lang="en-US" sz="2400" dirty="0">
                <a:solidFill>
                  <a:srgbClr val="002060"/>
                </a:solidFill>
              </a:rPr>
              <a:t>- Much longer and consists of a lot more water total</a:t>
            </a:r>
          </a:p>
          <a:p>
            <a:endParaRPr lang="en-US" dirty="0"/>
          </a:p>
          <a:p>
            <a:endParaRPr lang="en-US" dirty="0"/>
          </a:p>
        </p:txBody>
      </p:sp>
      <p:sp>
        <p:nvSpPr>
          <p:cNvPr id="16" name="Title 1"/>
          <p:cNvSpPr txBox="1">
            <a:spLocks/>
          </p:cNvSpPr>
          <p:nvPr/>
        </p:nvSpPr>
        <p:spPr>
          <a:xfrm>
            <a:off x="457200" y="0"/>
            <a:ext cx="8229600" cy="1143000"/>
          </a:xfrm>
          <a:prstGeom prst="rect">
            <a:avLst/>
          </a:prstGeom>
        </p:spPr>
        <p:txBody>
          <a:bodyPr>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200" kern="0">
                <a:solidFill>
                  <a:schemeClr val="bg1"/>
                </a:solidFill>
                <a:latin typeface="Georgia" panose="02040502050405020303" pitchFamily="18" charset="0"/>
              </a:rPr>
              <a:t>What makes a tsunami different from </a:t>
            </a:r>
            <a:br>
              <a:rPr lang="en-US" sz="3200" kern="0">
                <a:solidFill>
                  <a:schemeClr val="bg1"/>
                </a:solidFill>
                <a:latin typeface="Georgia" panose="02040502050405020303" pitchFamily="18" charset="0"/>
              </a:rPr>
            </a:br>
            <a:r>
              <a:rPr lang="en-US" sz="3200" kern="0">
                <a:solidFill>
                  <a:schemeClr val="bg1"/>
                </a:solidFill>
                <a:latin typeface="Georgia" panose="02040502050405020303" pitchFamily="18" charset="0"/>
              </a:rPr>
              <a:t>other waves?</a:t>
            </a:r>
            <a:endParaRPr lang="en-US" sz="3200" kern="0" dirty="0">
              <a:solidFill>
                <a:schemeClr val="bg1"/>
              </a:solidFill>
              <a:latin typeface="Georgia" panose="02040502050405020303" pitchFamily="18" charset="0"/>
            </a:endParaRPr>
          </a:p>
        </p:txBody>
      </p:sp>
      <p:sp>
        <p:nvSpPr>
          <p:cNvPr id="18" name="TextBox 1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9"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0" name="Group 19"/>
          <p:cNvGrpSpPr/>
          <p:nvPr/>
        </p:nvGrpSpPr>
        <p:grpSpPr>
          <a:xfrm>
            <a:off x="3593381" y="4069344"/>
            <a:ext cx="5518332" cy="2278567"/>
            <a:chOff x="-47892" y="914400"/>
            <a:chExt cx="6151297" cy="3223454"/>
          </a:xfrm>
        </p:grpSpPr>
        <p:grpSp>
          <p:nvGrpSpPr>
            <p:cNvPr id="22" name="Group 21"/>
            <p:cNvGrpSpPr/>
            <p:nvPr/>
          </p:nvGrpSpPr>
          <p:grpSpPr>
            <a:xfrm>
              <a:off x="-47892" y="914400"/>
              <a:ext cx="6151297" cy="3223454"/>
              <a:chOff x="243501" y="1143000"/>
              <a:chExt cx="6151297" cy="3223454"/>
            </a:xfrm>
          </p:grpSpPr>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1439" r="1462" b="3045"/>
              <a:stretch/>
            </p:blipFill>
            <p:spPr>
              <a:xfrm>
                <a:off x="243501" y="1143000"/>
                <a:ext cx="6151297" cy="3223454"/>
              </a:xfrm>
              <a:prstGeom prst="rect">
                <a:avLst/>
              </a:prstGeom>
            </p:spPr>
          </p:pic>
          <p:sp>
            <p:nvSpPr>
              <p:cNvPr id="25" name="Tree"/>
              <p:cNvSpPr>
                <a:spLocks noChangeAspect="1" noEditPoints="1" noChangeArrowheads="1"/>
              </p:cNvSpPr>
              <p:nvPr/>
            </p:nvSpPr>
            <p:spPr bwMode="auto">
              <a:xfrm>
                <a:off x="5257800" y="1243162"/>
                <a:ext cx="264037" cy="402336"/>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6" name="Tree"/>
              <p:cNvSpPr>
                <a:spLocks noChangeAspect="1" noEditPoints="1" noChangeArrowheads="1"/>
              </p:cNvSpPr>
              <p:nvPr/>
            </p:nvSpPr>
            <p:spPr bwMode="auto">
              <a:xfrm>
                <a:off x="6060563" y="1524000"/>
                <a:ext cx="264037" cy="402336"/>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7" name="Tree"/>
              <p:cNvSpPr>
                <a:spLocks noChangeAspect="1" noEditPoints="1" noChangeArrowheads="1"/>
              </p:cNvSpPr>
              <p:nvPr/>
            </p:nvSpPr>
            <p:spPr bwMode="auto">
              <a:xfrm>
                <a:off x="5529588" y="1362039"/>
                <a:ext cx="242915" cy="370149"/>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8" name="Tree"/>
              <p:cNvSpPr>
                <a:spLocks noChangeAspect="1" noEditPoints="1" noChangeArrowheads="1"/>
              </p:cNvSpPr>
              <p:nvPr/>
            </p:nvSpPr>
            <p:spPr bwMode="auto">
              <a:xfrm>
                <a:off x="5387009" y="1197864"/>
                <a:ext cx="264037" cy="402336"/>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29" name="Tree"/>
              <p:cNvSpPr>
                <a:spLocks noChangeAspect="1" noEditPoints="1" noChangeArrowheads="1"/>
              </p:cNvSpPr>
              <p:nvPr/>
            </p:nvSpPr>
            <p:spPr bwMode="auto">
              <a:xfrm>
                <a:off x="5660074" y="1329852"/>
                <a:ext cx="264037" cy="402336"/>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sp>
            <p:nvSpPr>
              <p:cNvPr id="30" name="Tree"/>
              <p:cNvSpPr>
                <a:spLocks noChangeAspect="1" noEditPoints="1" noChangeArrowheads="1"/>
              </p:cNvSpPr>
              <p:nvPr/>
            </p:nvSpPr>
            <p:spPr bwMode="auto">
              <a:xfrm>
                <a:off x="5831963" y="1447800"/>
                <a:ext cx="256116" cy="390266"/>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
          <p:nvSpPr>
            <p:cNvPr id="23" name="Tree"/>
            <p:cNvSpPr>
              <a:spLocks noChangeAspect="1" noEditPoints="1" noChangeArrowheads="1"/>
            </p:cNvSpPr>
            <p:nvPr/>
          </p:nvSpPr>
          <p:spPr bwMode="auto">
            <a:xfrm>
              <a:off x="5638800" y="1371600"/>
              <a:ext cx="264037" cy="402336"/>
            </a:xfrm>
            <a:custGeom>
              <a:avLst/>
              <a:gdLst>
                <a:gd name="G0" fmla="+- 0 0 0"/>
                <a:gd name="G1" fmla="*/ 18900 1 3"/>
                <a:gd name="G2" fmla="*/ 18900 2 3"/>
                <a:gd name="G3" fmla="+- 18900 0 0"/>
                <a:gd name="T0" fmla="*/ 10800 w 21600"/>
                <a:gd name="T1" fmla="*/ 0 h 21600"/>
                <a:gd name="T2" fmla="*/ 6171 w 21600"/>
                <a:gd name="T3" fmla="*/ 6300 h 21600"/>
                <a:gd name="T4" fmla="*/ 3086 w 21600"/>
                <a:gd name="T5" fmla="*/ 12600 h 21600"/>
                <a:gd name="T6" fmla="*/ 0 w 21600"/>
                <a:gd name="T7" fmla="*/ 18900 h 21600"/>
                <a:gd name="T8" fmla="*/ 15429 w 21600"/>
                <a:gd name="T9" fmla="*/ 6300 h 21600"/>
                <a:gd name="T10" fmla="*/ 18514 w 21600"/>
                <a:gd name="T11" fmla="*/ 12600 h 21600"/>
                <a:gd name="T12" fmla="*/ 21600 w 21600"/>
                <a:gd name="T13" fmla="*/ 18900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close/>
                </a:path>
              </a:pathLst>
            </a:custGeom>
            <a:solidFill>
              <a:srgbClr val="008000"/>
            </a:solidFill>
            <a:ln w="9525">
              <a:solidFill>
                <a:srgbClr val="000000"/>
              </a:solidFill>
              <a:miter lim="800000"/>
              <a:headEnd/>
              <a:tailEnd/>
            </a:ln>
            <a:effectLst/>
          </p:spPr>
          <p:txBody>
            <a:bodyPr vert="horz" wrap="square" lIns="91440" tIns="45720" rIns="91440" bIns="45720" numCol="1" anchor="t" anchorCtr="0" compatLnSpc="1">
              <a:prstTxWarp prst="textNoShape">
                <a:avLst/>
              </a:prstTxWarp>
            </a:bodyPr>
            <a:lstStyle/>
            <a:p>
              <a:endParaRPr lang="en-US"/>
            </a:p>
          </p:txBody>
        </p:sp>
      </p:grpSp>
      <p:sp>
        <p:nvSpPr>
          <p:cNvPr id="2" name="TextBox 1"/>
          <p:cNvSpPr txBox="1"/>
          <p:nvPr/>
        </p:nvSpPr>
        <p:spPr>
          <a:xfrm>
            <a:off x="123792" y="5582960"/>
            <a:ext cx="3456972" cy="861774"/>
          </a:xfrm>
          <a:prstGeom prst="rect">
            <a:avLst/>
          </a:prstGeom>
          <a:noFill/>
        </p:spPr>
        <p:txBody>
          <a:bodyPr wrap="none" rtlCol="0">
            <a:spAutoFit/>
          </a:bodyPr>
          <a:lstStyle/>
          <a:p>
            <a:r>
              <a:rPr lang="en-US" sz="3200" dirty="0">
                <a:solidFill>
                  <a:srgbClr val="FF0000"/>
                </a:solidFill>
              </a:rPr>
              <a:t>NOT “tidal waves”</a:t>
            </a:r>
          </a:p>
          <a:p>
            <a:endParaRPr lang="en-US" dirty="0"/>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 t="1" r="2904" b="11347"/>
          <a:stretch/>
        </p:blipFill>
        <p:spPr>
          <a:xfrm>
            <a:off x="128288" y="1173763"/>
            <a:ext cx="5268919" cy="3207168"/>
          </a:xfrm>
          <a:prstGeom prst="rect">
            <a:avLst/>
          </a:prstGeom>
        </p:spPr>
      </p:pic>
    </p:spTree>
    <p:extLst>
      <p:ext uri="{BB962C8B-B14F-4D97-AF65-F5344CB8AC3E}">
        <p14:creationId xmlns:p14="http://schemas.microsoft.com/office/powerpoint/2010/main" val="185371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par>
              <p:cTn id="7"/>
            </p:par>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3200" dirty="0">
                <a:solidFill>
                  <a:schemeClr val="bg1"/>
                </a:solidFill>
                <a:latin typeface="Georgia" panose="02040502050405020303" pitchFamily="18" charset="0"/>
              </a:rPr>
              <a:t>What makes a tsunami different from </a:t>
            </a:r>
            <a:br>
              <a:rPr lang="en-US" sz="3200" dirty="0">
                <a:solidFill>
                  <a:schemeClr val="bg1"/>
                </a:solidFill>
                <a:latin typeface="Georgia" panose="02040502050405020303" pitchFamily="18" charset="0"/>
              </a:rPr>
            </a:br>
            <a:r>
              <a:rPr lang="en-US" sz="3200" dirty="0">
                <a:solidFill>
                  <a:schemeClr val="bg1"/>
                </a:solidFill>
                <a:latin typeface="Georgia" panose="02040502050405020303" pitchFamily="18" charset="0"/>
              </a:rPr>
              <a:t>other waves?</a:t>
            </a:r>
          </a:p>
        </p:txBody>
      </p:sp>
      <p:sp>
        <p:nvSpPr>
          <p:cNvPr id="3" name="Content Placeholder 2"/>
          <p:cNvSpPr>
            <a:spLocks noGrp="1"/>
          </p:cNvSpPr>
          <p:nvPr>
            <p:ph idx="1"/>
          </p:nvPr>
        </p:nvSpPr>
        <p:spPr>
          <a:xfrm>
            <a:off x="182934" y="1292421"/>
            <a:ext cx="5194282" cy="4971902"/>
          </a:xfrm>
        </p:spPr>
        <p:txBody>
          <a:bodyPr/>
          <a:lstStyle/>
          <a:p>
            <a:pPr marL="457200" indent="-457200">
              <a:spcAft>
                <a:spcPts val="600"/>
              </a:spcAft>
              <a:buFont typeface="Arial" panose="020B0604020202020204" pitchFamily="34" charset="0"/>
              <a:buChar char="•"/>
            </a:pPr>
            <a:r>
              <a:rPr lang="en-US" sz="2600" dirty="0">
                <a:solidFill>
                  <a:srgbClr val="002060"/>
                </a:solidFill>
              </a:rPr>
              <a:t>Series: not a single wave ~10 min -1 </a:t>
            </a:r>
            <a:r>
              <a:rPr lang="en-US" sz="2600" dirty="0" err="1">
                <a:solidFill>
                  <a:srgbClr val="002060"/>
                </a:solidFill>
              </a:rPr>
              <a:t>hr</a:t>
            </a:r>
            <a:r>
              <a:rPr lang="en-US" sz="2600" dirty="0">
                <a:solidFill>
                  <a:srgbClr val="002060"/>
                </a:solidFill>
              </a:rPr>
              <a:t> apart. </a:t>
            </a:r>
          </a:p>
          <a:p>
            <a:pPr marL="457200" indent="-457200">
              <a:spcAft>
                <a:spcPts val="600"/>
              </a:spcAft>
              <a:buFont typeface="Arial" panose="020B0604020202020204" pitchFamily="34" charset="0"/>
              <a:buChar char="•"/>
            </a:pPr>
            <a:r>
              <a:rPr lang="en-US" sz="2600" dirty="0">
                <a:solidFill>
                  <a:srgbClr val="002060"/>
                </a:solidFill>
              </a:rPr>
              <a:t>May continue for many hours</a:t>
            </a:r>
          </a:p>
          <a:p>
            <a:pPr marL="457200" indent="-457200">
              <a:spcAft>
                <a:spcPts val="600"/>
              </a:spcAft>
              <a:buFont typeface="Arial" panose="020B0604020202020204" pitchFamily="34" charset="0"/>
              <a:buChar char="•"/>
            </a:pPr>
            <a:r>
              <a:rPr lang="en-US" sz="2600" dirty="0">
                <a:solidFill>
                  <a:srgbClr val="002060"/>
                </a:solidFill>
              </a:rPr>
              <a:t>First wave might not be biggest</a:t>
            </a:r>
          </a:p>
          <a:p>
            <a:pPr marL="457200" indent="-457200">
              <a:spcAft>
                <a:spcPts val="600"/>
              </a:spcAft>
              <a:buFont typeface="Arial" panose="020B0604020202020204" pitchFamily="34" charset="0"/>
              <a:buChar char="•"/>
            </a:pPr>
            <a:r>
              <a:rPr lang="en-US" sz="2600" dirty="0">
                <a:solidFill>
                  <a:srgbClr val="002060"/>
                </a:solidFill>
              </a:rPr>
              <a:t>Speed is dependent on water depth</a:t>
            </a:r>
          </a:p>
          <a:p>
            <a:pPr marL="400050" lvl="1" indent="0">
              <a:buNone/>
            </a:pPr>
            <a:endParaRPr lang="en-US" sz="2400" dirty="0">
              <a:solidFill>
                <a:srgbClr val="0070C0"/>
              </a:solidFill>
            </a:endParaRPr>
          </a:p>
          <a:p>
            <a:pPr marL="400050" lvl="1" indent="0">
              <a:spcAft>
                <a:spcPts val="1200"/>
              </a:spcAft>
              <a:buNone/>
            </a:pPr>
            <a:r>
              <a:rPr lang="en-US" sz="2400" dirty="0">
                <a:solidFill>
                  <a:srgbClr val="0070C0"/>
                </a:solidFill>
              </a:rPr>
              <a:t>Deep ocean: ~500 mph</a:t>
            </a:r>
          </a:p>
          <a:p>
            <a:pPr marL="400050" lvl="1" indent="0">
              <a:spcAft>
                <a:spcPts val="1200"/>
              </a:spcAft>
              <a:buNone/>
            </a:pPr>
            <a:r>
              <a:rPr lang="en-US" sz="2400" dirty="0">
                <a:solidFill>
                  <a:srgbClr val="00B0F0"/>
                </a:solidFill>
              </a:rPr>
              <a:t>Near shore: ~30 mph</a:t>
            </a:r>
          </a:p>
        </p:txBody>
      </p:sp>
      <p:pic>
        <p:nvPicPr>
          <p:cNvPr id="11266" name="Picture 2" descr="C:\Users\summer.ohlendorf\AppData\Local\Microsoft\Windows\Temporary Internet Files\Content.IE5\AADC7FO3\large-flying-plane-66.6-5959[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278" y="4539474"/>
            <a:ext cx="1551600" cy="620640"/>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C:\Users\summer.ohlendorf\AppData\Local\Microsoft\Windows\Temporary Internet Files\Content.IE5\1LE4CPTP\travel-car[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278" y="5309535"/>
            <a:ext cx="1715642" cy="590467"/>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9"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B22F425-6F8B-4845-9E52-7DA4B18DF9A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6767" y="1157552"/>
            <a:ext cx="3522957" cy="32325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66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420"/>
            <a:ext cx="8229600" cy="858643"/>
          </a:xfrm>
        </p:spPr>
        <p:txBody>
          <a:bodyPr/>
          <a:lstStyle/>
          <a:p>
            <a:pPr algn="ctr"/>
            <a:r>
              <a:rPr lang="en-US" sz="4400" dirty="0">
                <a:solidFill>
                  <a:schemeClr val="bg1"/>
                </a:solidFill>
                <a:latin typeface="Georgia" panose="02040502050405020303" pitchFamily="18" charset="0"/>
              </a:rPr>
              <a:t>Distant vs. local tsunamis</a:t>
            </a:r>
          </a:p>
        </p:txBody>
      </p:sp>
      <p:sp>
        <p:nvSpPr>
          <p:cNvPr id="3" name="Content Placeholder 2"/>
          <p:cNvSpPr>
            <a:spLocks noGrp="1"/>
          </p:cNvSpPr>
          <p:nvPr>
            <p:ph idx="1"/>
          </p:nvPr>
        </p:nvSpPr>
        <p:spPr>
          <a:xfrm>
            <a:off x="76007" y="2900968"/>
            <a:ext cx="4251951" cy="3142721"/>
          </a:xfrm>
        </p:spPr>
        <p:txBody>
          <a:bodyPr/>
          <a:lstStyle/>
          <a:p>
            <a:pPr lvl="1"/>
            <a:r>
              <a:rPr lang="en-US" sz="2400" dirty="0">
                <a:solidFill>
                  <a:srgbClr val="002060"/>
                </a:solidFill>
              </a:rPr>
              <a:t>“</a:t>
            </a:r>
            <a:r>
              <a:rPr lang="en-US" sz="2400" dirty="0" err="1">
                <a:solidFill>
                  <a:srgbClr val="002060"/>
                </a:solidFill>
              </a:rPr>
              <a:t>Teletsunami</a:t>
            </a:r>
            <a:r>
              <a:rPr lang="en-US" sz="2400" dirty="0">
                <a:solidFill>
                  <a:srgbClr val="002060"/>
                </a:solidFill>
              </a:rPr>
              <a:t>”</a:t>
            </a:r>
          </a:p>
          <a:p>
            <a:pPr lvl="1"/>
            <a:r>
              <a:rPr lang="en-US" sz="2200" dirty="0">
                <a:solidFill>
                  <a:srgbClr val="006600"/>
                </a:solidFill>
              </a:rPr>
              <a:t>Far away earthquake: you won’t feel it!</a:t>
            </a:r>
          </a:p>
          <a:p>
            <a:pPr lvl="1"/>
            <a:r>
              <a:rPr lang="en-US" sz="2200" dirty="0">
                <a:solidFill>
                  <a:srgbClr val="0070C0"/>
                </a:solidFill>
              </a:rPr>
              <a:t>Likely smaller tsunami/ </a:t>
            </a:r>
          </a:p>
          <a:p>
            <a:pPr lvl="1"/>
            <a:r>
              <a:rPr lang="en-US" sz="2200" dirty="0">
                <a:solidFill>
                  <a:srgbClr val="0070C0"/>
                </a:solidFill>
              </a:rPr>
              <a:t>Flooding limited to coast</a:t>
            </a:r>
          </a:p>
          <a:p>
            <a:pPr lvl="1"/>
            <a:r>
              <a:rPr lang="en-US" sz="2200" dirty="0">
                <a:solidFill>
                  <a:srgbClr val="7030A0"/>
                </a:solidFill>
              </a:rPr>
              <a:t>Potentially impacting many locations </a:t>
            </a:r>
          </a:p>
          <a:p>
            <a:pPr lvl="1"/>
            <a:r>
              <a:rPr lang="en-US" sz="2200" dirty="0">
                <a:solidFill>
                  <a:srgbClr val="FF00FF"/>
                </a:solidFill>
              </a:rPr>
              <a:t>Hours of warning time</a:t>
            </a:r>
          </a:p>
          <a:p>
            <a:pPr lvl="1"/>
            <a:r>
              <a:rPr lang="en-US" sz="2200" dirty="0">
                <a:solidFill>
                  <a:schemeClr val="tx1"/>
                </a:solidFill>
              </a:rPr>
              <a:t>Very survivable</a:t>
            </a:r>
          </a:p>
          <a:p>
            <a:endParaRPr lang="en-US" dirty="0"/>
          </a:p>
        </p:txBody>
      </p:sp>
      <p:sp>
        <p:nvSpPr>
          <p:cNvPr id="4" name="TextBox 3"/>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5"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74531"/>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230807" y="3282681"/>
            <a:ext cx="4901836" cy="3108543"/>
          </a:xfrm>
          <a:prstGeom prst="rect">
            <a:avLst/>
          </a:prstGeom>
          <a:noFill/>
        </p:spPr>
        <p:txBody>
          <a:bodyPr wrap="square" rtlCol="0">
            <a:spAutoFit/>
          </a:bodyPr>
          <a:lstStyle/>
          <a:p>
            <a:pPr lvl="1"/>
            <a:r>
              <a:rPr lang="en-US" sz="2200" dirty="0">
                <a:solidFill>
                  <a:srgbClr val="006600"/>
                </a:solidFill>
              </a:rPr>
              <a:t>You may feel shaking, or hear or see a landslide or eruption </a:t>
            </a:r>
          </a:p>
          <a:p>
            <a:pPr lvl="1"/>
            <a:r>
              <a:rPr lang="en-US" sz="2200" dirty="0">
                <a:solidFill>
                  <a:srgbClr val="0070C0"/>
                </a:solidFill>
              </a:rPr>
              <a:t>Likely taller tsunami/ </a:t>
            </a:r>
          </a:p>
          <a:p>
            <a:pPr lvl="1"/>
            <a:r>
              <a:rPr lang="en-US" sz="2200" dirty="0">
                <a:solidFill>
                  <a:srgbClr val="0070C0"/>
                </a:solidFill>
              </a:rPr>
              <a:t>Flooding farther inland</a:t>
            </a:r>
          </a:p>
          <a:p>
            <a:pPr lvl="1"/>
            <a:r>
              <a:rPr lang="en-US" sz="2200" dirty="0">
                <a:solidFill>
                  <a:srgbClr val="7030A0"/>
                </a:solidFill>
              </a:rPr>
              <a:t>More localized </a:t>
            </a:r>
          </a:p>
          <a:p>
            <a:pPr lvl="1"/>
            <a:endParaRPr lang="en-US" sz="2200" dirty="0">
              <a:solidFill>
                <a:srgbClr val="0070C0"/>
              </a:solidFill>
            </a:endParaRPr>
          </a:p>
          <a:p>
            <a:pPr lvl="1"/>
            <a:r>
              <a:rPr lang="en-US" sz="2200" b="1" dirty="0">
                <a:solidFill>
                  <a:srgbClr val="FF00FF"/>
                </a:solidFill>
              </a:rPr>
              <a:t>Little</a:t>
            </a:r>
            <a:r>
              <a:rPr lang="en-US" sz="2200" dirty="0">
                <a:solidFill>
                  <a:srgbClr val="FF00FF"/>
                </a:solidFill>
              </a:rPr>
              <a:t> warning time</a:t>
            </a:r>
          </a:p>
          <a:p>
            <a:pPr lvl="1"/>
            <a:r>
              <a:rPr lang="en-US" sz="2200" dirty="0"/>
              <a:t>Survivability based on </a:t>
            </a:r>
            <a:r>
              <a:rPr lang="en-US" sz="2200" b="1" dirty="0"/>
              <a:t>evacuation</a:t>
            </a:r>
          </a:p>
          <a:p>
            <a:endParaRPr lang="en-US" sz="2000" dirty="0"/>
          </a:p>
        </p:txBody>
      </p:sp>
      <p:sp>
        <p:nvSpPr>
          <p:cNvPr id="9" name="Rectangle 8"/>
          <p:cNvSpPr/>
          <p:nvPr/>
        </p:nvSpPr>
        <p:spPr>
          <a:xfrm>
            <a:off x="245832" y="1638536"/>
            <a:ext cx="8592262" cy="637248"/>
          </a:xfrm>
          <a:prstGeom prst="rect">
            <a:avLst/>
          </a:prstGeom>
          <a:gradFill>
            <a:gsLst>
              <a:gs pos="0">
                <a:schemeClr val="accent1">
                  <a:lumMod val="20000"/>
                  <a:lumOff val="80000"/>
                </a:schemeClr>
              </a:gs>
              <a:gs pos="100000">
                <a:srgbClr val="0070C0"/>
              </a:gs>
              <a:gs pos="100000">
                <a:srgbClr val="002060"/>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45832" y="1160672"/>
            <a:ext cx="5237331" cy="400110"/>
          </a:xfrm>
          <a:prstGeom prst="rect">
            <a:avLst/>
          </a:prstGeom>
          <a:noFill/>
        </p:spPr>
        <p:txBody>
          <a:bodyPr wrap="none" rtlCol="0">
            <a:spAutoFit/>
          </a:bodyPr>
          <a:lstStyle/>
          <a:p>
            <a:r>
              <a:rPr lang="en-US" sz="2000" dirty="0"/>
              <a:t>Distance of </a:t>
            </a:r>
            <a:r>
              <a:rPr lang="en-US" sz="2000" b="1" dirty="0"/>
              <a:t>tsunami source </a:t>
            </a:r>
            <a:r>
              <a:rPr lang="en-US" sz="2000" dirty="0"/>
              <a:t>from your area:</a:t>
            </a:r>
          </a:p>
        </p:txBody>
      </p:sp>
      <p:sp>
        <p:nvSpPr>
          <p:cNvPr id="11" name="TextBox 10"/>
          <p:cNvSpPr txBox="1"/>
          <p:nvPr/>
        </p:nvSpPr>
        <p:spPr>
          <a:xfrm>
            <a:off x="76007" y="2393103"/>
            <a:ext cx="1672253" cy="369332"/>
          </a:xfrm>
          <a:prstGeom prst="rect">
            <a:avLst/>
          </a:prstGeom>
          <a:noFill/>
        </p:spPr>
        <p:txBody>
          <a:bodyPr wrap="none" rtlCol="0">
            <a:spAutoFit/>
          </a:bodyPr>
          <a:lstStyle/>
          <a:p>
            <a:r>
              <a:rPr lang="en-US" dirty="0"/>
              <a:t>1000s of miles</a:t>
            </a:r>
          </a:p>
        </p:txBody>
      </p:sp>
      <p:sp>
        <p:nvSpPr>
          <p:cNvPr id="12" name="TextBox 11"/>
          <p:cNvSpPr txBox="1"/>
          <p:nvPr/>
        </p:nvSpPr>
        <p:spPr>
          <a:xfrm>
            <a:off x="3666910" y="2393103"/>
            <a:ext cx="1544012" cy="369332"/>
          </a:xfrm>
          <a:prstGeom prst="rect">
            <a:avLst/>
          </a:prstGeom>
          <a:noFill/>
        </p:spPr>
        <p:txBody>
          <a:bodyPr wrap="none" rtlCol="0">
            <a:spAutoFit/>
          </a:bodyPr>
          <a:lstStyle/>
          <a:p>
            <a:r>
              <a:rPr lang="en-US" dirty="0"/>
              <a:t>100s of miles</a:t>
            </a:r>
          </a:p>
        </p:txBody>
      </p:sp>
      <p:sp>
        <p:nvSpPr>
          <p:cNvPr id="13" name="TextBox 12"/>
          <p:cNvSpPr txBox="1"/>
          <p:nvPr/>
        </p:nvSpPr>
        <p:spPr>
          <a:xfrm>
            <a:off x="7375970" y="2397429"/>
            <a:ext cx="1415772" cy="369332"/>
          </a:xfrm>
          <a:prstGeom prst="rect">
            <a:avLst/>
          </a:prstGeom>
          <a:noFill/>
        </p:spPr>
        <p:txBody>
          <a:bodyPr wrap="none" rtlCol="0">
            <a:spAutoFit/>
          </a:bodyPr>
          <a:lstStyle/>
          <a:p>
            <a:r>
              <a:rPr lang="en-US" dirty="0"/>
              <a:t>10s of miles</a:t>
            </a:r>
          </a:p>
        </p:txBody>
      </p:sp>
      <p:sp>
        <p:nvSpPr>
          <p:cNvPr id="14" name="TextBox 13"/>
          <p:cNvSpPr txBox="1"/>
          <p:nvPr/>
        </p:nvSpPr>
        <p:spPr>
          <a:xfrm>
            <a:off x="245832" y="1745814"/>
            <a:ext cx="2106667" cy="400110"/>
          </a:xfrm>
          <a:prstGeom prst="rect">
            <a:avLst/>
          </a:prstGeom>
          <a:noFill/>
        </p:spPr>
        <p:txBody>
          <a:bodyPr wrap="none" rtlCol="0">
            <a:spAutoFit/>
          </a:bodyPr>
          <a:lstStyle/>
          <a:p>
            <a:r>
              <a:rPr lang="en-US" sz="2000" b="1" dirty="0">
                <a:solidFill>
                  <a:srgbClr val="002060"/>
                </a:solidFill>
              </a:rPr>
              <a:t>Distant tsunami</a:t>
            </a:r>
          </a:p>
        </p:txBody>
      </p:sp>
      <p:sp>
        <p:nvSpPr>
          <p:cNvPr id="15" name="TextBox 14"/>
          <p:cNvSpPr txBox="1"/>
          <p:nvPr/>
        </p:nvSpPr>
        <p:spPr>
          <a:xfrm>
            <a:off x="3411265" y="1746827"/>
            <a:ext cx="2321469" cy="400110"/>
          </a:xfrm>
          <a:prstGeom prst="rect">
            <a:avLst/>
          </a:prstGeom>
          <a:noFill/>
        </p:spPr>
        <p:txBody>
          <a:bodyPr wrap="none" rtlCol="0">
            <a:spAutoFit/>
          </a:bodyPr>
          <a:lstStyle/>
          <a:p>
            <a:r>
              <a:rPr lang="en-US" sz="2000" b="1" dirty="0">
                <a:solidFill>
                  <a:srgbClr val="002060"/>
                </a:solidFill>
              </a:rPr>
              <a:t>Regional tsunami</a:t>
            </a:r>
          </a:p>
        </p:txBody>
      </p:sp>
      <p:sp>
        <p:nvSpPr>
          <p:cNvPr id="16" name="TextBox 15"/>
          <p:cNvSpPr txBox="1"/>
          <p:nvPr/>
        </p:nvSpPr>
        <p:spPr>
          <a:xfrm>
            <a:off x="6930199" y="1737949"/>
            <a:ext cx="1907895" cy="400110"/>
          </a:xfrm>
          <a:prstGeom prst="rect">
            <a:avLst/>
          </a:prstGeom>
          <a:noFill/>
        </p:spPr>
        <p:txBody>
          <a:bodyPr wrap="none" rtlCol="0">
            <a:spAutoFit/>
          </a:bodyPr>
          <a:lstStyle/>
          <a:p>
            <a:r>
              <a:rPr lang="en-US" sz="2000" b="1" dirty="0">
                <a:solidFill>
                  <a:schemeClr val="bg1"/>
                </a:solidFill>
              </a:rPr>
              <a:t>Local tsunami</a:t>
            </a:r>
          </a:p>
        </p:txBody>
      </p:sp>
    </p:spTree>
    <p:extLst>
      <p:ext uri="{BB962C8B-B14F-4D97-AF65-F5344CB8AC3E}">
        <p14:creationId xmlns:p14="http://schemas.microsoft.com/office/powerpoint/2010/main" val="198486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6760" y="228600"/>
            <a:ext cx="7088800" cy="646331"/>
          </a:xfrm>
          <a:prstGeom prst="rect">
            <a:avLst/>
          </a:prstGeom>
          <a:noFill/>
        </p:spPr>
        <p:txBody>
          <a:bodyPr wrap="none" rtlCol="0">
            <a:spAutoFit/>
          </a:bodyPr>
          <a:lstStyle/>
          <a:p>
            <a:r>
              <a:rPr lang="en-US" sz="3600" dirty="0">
                <a:solidFill>
                  <a:schemeClr val="bg1"/>
                </a:solidFill>
                <a:latin typeface="Georgia" panose="02040502050405020303" pitchFamily="18" charset="0"/>
              </a:rPr>
              <a:t>Hazards associated with tsunamis</a:t>
            </a:r>
          </a:p>
        </p:txBody>
      </p:sp>
      <p:sp>
        <p:nvSpPr>
          <p:cNvPr id="9" name="TextBox 8"/>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0"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B22F425-6F8B-4845-9E52-7DA4B18DF9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04800" y="1584606"/>
            <a:ext cx="3733800" cy="2308324"/>
          </a:xfrm>
          <a:prstGeom prst="rect">
            <a:avLst/>
          </a:prstGeom>
          <a:noFill/>
        </p:spPr>
        <p:txBody>
          <a:bodyPr wrap="square" rtlCol="0">
            <a:spAutoFit/>
          </a:bodyPr>
          <a:lstStyle/>
          <a:p>
            <a:r>
              <a:rPr lang="en-US" sz="2400" dirty="0"/>
              <a:t>Coastal flooding/ inundation</a:t>
            </a:r>
          </a:p>
          <a:p>
            <a:r>
              <a:rPr lang="en-US" sz="1600" dirty="0">
                <a:solidFill>
                  <a:srgbClr val="3A81BA"/>
                </a:solidFill>
              </a:rPr>
              <a:t>-Tsunamis can also travel up low-lying coastal waterways</a:t>
            </a:r>
          </a:p>
          <a:p>
            <a:r>
              <a:rPr lang="en-US" sz="1600" dirty="0">
                <a:solidFill>
                  <a:srgbClr val="3A81BA"/>
                </a:solidFill>
              </a:rPr>
              <a:t>- Tsunami arrival at high tide will be worse than low tide</a:t>
            </a:r>
          </a:p>
          <a:p>
            <a:r>
              <a:rPr lang="en-US" sz="1600" dirty="0">
                <a:solidFill>
                  <a:srgbClr val="3A81BA"/>
                </a:solidFill>
              </a:rPr>
              <a:t>- Subsidence during earthquake will also result in more inundation</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3347" y="1060597"/>
            <a:ext cx="4800600" cy="3009606"/>
          </a:xfrm>
          <a:prstGeom prst="rect">
            <a:avLst/>
          </a:prstGeom>
        </p:spPr>
      </p:pic>
      <p:sp>
        <p:nvSpPr>
          <p:cNvPr id="15" name="TextBox 14"/>
          <p:cNvSpPr txBox="1"/>
          <p:nvPr/>
        </p:nvSpPr>
        <p:spPr>
          <a:xfrm>
            <a:off x="304801" y="4876800"/>
            <a:ext cx="4040560" cy="1200328"/>
          </a:xfrm>
          <a:prstGeom prst="rect">
            <a:avLst/>
          </a:prstGeom>
          <a:noFill/>
        </p:spPr>
        <p:txBody>
          <a:bodyPr wrap="square" rtlCol="0">
            <a:spAutoFit/>
          </a:bodyPr>
          <a:lstStyle/>
          <a:p>
            <a:r>
              <a:rPr lang="en-US" sz="2400" dirty="0"/>
              <a:t>Strong Currents</a:t>
            </a:r>
          </a:p>
          <a:p>
            <a:r>
              <a:rPr lang="en-US" sz="1600" dirty="0">
                <a:solidFill>
                  <a:srgbClr val="3A81BA"/>
                </a:solidFill>
              </a:rPr>
              <a:t>Danger from even “small” or distant source tsunamis</a:t>
            </a:r>
          </a:p>
          <a:p>
            <a:endParaRPr lang="en-US" sz="1600" dirty="0">
              <a:solidFill>
                <a:srgbClr val="3A81BA"/>
              </a:solidFill>
            </a:endParaRPr>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b="13535"/>
          <a:stretch/>
        </p:blipFill>
        <p:spPr>
          <a:xfrm>
            <a:off x="5486400" y="4078224"/>
            <a:ext cx="3581400" cy="2322576"/>
          </a:xfrm>
          <a:prstGeom prst="rect">
            <a:avLst/>
          </a:prstGeom>
        </p:spPr>
      </p:pic>
      <p:sp>
        <p:nvSpPr>
          <p:cNvPr id="3" name="TextBox 2"/>
          <p:cNvSpPr txBox="1"/>
          <p:nvPr/>
        </p:nvSpPr>
        <p:spPr>
          <a:xfrm>
            <a:off x="4343400" y="4724400"/>
            <a:ext cx="1295400" cy="954107"/>
          </a:xfrm>
          <a:prstGeom prst="rect">
            <a:avLst/>
          </a:prstGeom>
          <a:noFill/>
        </p:spPr>
        <p:txBody>
          <a:bodyPr wrap="square" rtlCol="0">
            <a:spAutoFit/>
          </a:bodyPr>
          <a:lstStyle/>
          <a:p>
            <a:r>
              <a:rPr lang="en-US" sz="1400" dirty="0">
                <a:solidFill>
                  <a:srgbClr val="002060"/>
                </a:solidFill>
              </a:rPr>
              <a:t>Santa Cruz Harbor, 2011: 13 knot current</a:t>
            </a:r>
          </a:p>
        </p:txBody>
      </p:sp>
    </p:spTree>
    <p:extLst>
      <p:ext uri="{BB962C8B-B14F-4D97-AF65-F5344CB8AC3E}">
        <p14:creationId xmlns:p14="http://schemas.microsoft.com/office/powerpoint/2010/main" val="178455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5497" y="237042"/>
            <a:ext cx="7154948" cy="646331"/>
          </a:xfrm>
          <a:noFill/>
        </p:spPr>
        <p:txBody>
          <a:bodyPr wrap="none" rtlCol="0">
            <a:spAutoFit/>
          </a:bodyPr>
          <a:lstStyle/>
          <a:p>
            <a:r>
              <a:rPr lang="en-US" sz="3600" kern="1200" dirty="0">
                <a:solidFill>
                  <a:schemeClr val="bg1"/>
                </a:solidFill>
                <a:latin typeface="Georgia" panose="02040502050405020303" pitchFamily="18" charset="0"/>
                <a:ea typeface="+mn-ea"/>
                <a:cs typeface="+mn-cs"/>
              </a:rPr>
              <a:t>What should I do if I feel shaking?</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2974703"/>
            <a:ext cx="4724400" cy="3454428"/>
          </a:xfrm>
          <a:prstGeom prst="rect">
            <a:avLst/>
          </a:prstGeom>
        </p:spPr>
      </p:pic>
      <p:sp>
        <p:nvSpPr>
          <p:cNvPr id="6" name="TextBox 5"/>
          <p:cNvSpPr txBox="1"/>
          <p:nvPr/>
        </p:nvSpPr>
        <p:spPr>
          <a:xfrm>
            <a:off x="381000" y="3364468"/>
            <a:ext cx="3581400" cy="2375009"/>
          </a:xfrm>
          <a:prstGeom prst="rect">
            <a:avLst/>
          </a:prstGeom>
          <a:noFill/>
        </p:spPr>
        <p:txBody>
          <a:bodyPr wrap="square" rtlCol="0">
            <a:spAutoFit/>
          </a:bodyPr>
          <a:lstStyle/>
          <a:p>
            <a:pPr marL="182880" indent="-182880">
              <a:spcAft>
                <a:spcPts val="1000"/>
              </a:spcAft>
              <a:buFont typeface="Arial" panose="020B0604020202020204" pitchFamily="34" charset="0"/>
              <a:buChar char="•"/>
            </a:pPr>
            <a:r>
              <a:rPr lang="en-US" sz="2800" dirty="0">
                <a:solidFill>
                  <a:srgbClr val="002060"/>
                </a:solidFill>
              </a:rPr>
              <a:t>Is it difficult to stand?</a:t>
            </a:r>
          </a:p>
          <a:p>
            <a:pPr marL="182880" indent="-182880">
              <a:spcAft>
                <a:spcPts val="1000"/>
              </a:spcAft>
              <a:buFont typeface="Arial" panose="020B0604020202020204" pitchFamily="34" charset="0"/>
              <a:buChar char="•"/>
            </a:pPr>
            <a:r>
              <a:rPr lang="en-US" sz="2800" dirty="0">
                <a:solidFill>
                  <a:srgbClr val="002060"/>
                </a:solidFill>
              </a:rPr>
              <a:t>Does the shaking last longer than 20 seconds?</a:t>
            </a:r>
          </a:p>
        </p:txBody>
      </p:sp>
      <p:sp>
        <p:nvSpPr>
          <p:cNvPr id="7" name="TextBox 6"/>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8"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22F425-6F8B-4845-9E52-7DA4B18DF9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086040" y="1226575"/>
            <a:ext cx="4098473" cy="1569660"/>
          </a:xfrm>
          <a:prstGeom prst="rect">
            <a:avLst/>
          </a:prstGeom>
          <a:noFill/>
        </p:spPr>
        <p:txBody>
          <a:bodyPr wrap="square" rtlCol="0">
            <a:spAutoFit/>
          </a:bodyPr>
          <a:lstStyle/>
          <a:p>
            <a:r>
              <a:rPr lang="en-US" sz="2400" b="1" dirty="0">
                <a:solidFill>
                  <a:srgbClr val="FF0000"/>
                </a:solidFill>
              </a:rPr>
              <a:t>*Alaska: </a:t>
            </a:r>
          </a:p>
          <a:p>
            <a:r>
              <a:rPr lang="en-US" sz="2400" dirty="0">
                <a:solidFill>
                  <a:srgbClr val="FF0000"/>
                </a:solidFill>
              </a:rPr>
              <a:t>Where are you at?</a:t>
            </a:r>
          </a:p>
          <a:p>
            <a:r>
              <a:rPr lang="en-US" sz="2400" dirty="0">
                <a:solidFill>
                  <a:srgbClr val="FF0000"/>
                </a:solidFill>
              </a:rPr>
              <a:t>Is it safer to start evacuating during the shaking?</a:t>
            </a:r>
          </a:p>
        </p:txBody>
      </p:sp>
      <p:pic>
        <p:nvPicPr>
          <p:cNvPr id="11" name="Picture 10" descr="drop_cover_hol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12" y="1086320"/>
            <a:ext cx="4356100" cy="1866900"/>
          </a:xfrm>
          <a:prstGeom prst="rect">
            <a:avLst/>
          </a:prstGeom>
        </p:spPr>
      </p:pic>
    </p:spTree>
    <p:extLst>
      <p:ext uri="{BB962C8B-B14F-4D97-AF65-F5344CB8AC3E}">
        <p14:creationId xmlns:p14="http://schemas.microsoft.com/office/powerpoint/2010/main" val="308593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8975" y="206167"/>
            <a:ext cx="6131807" cy="707886"/>
          </a:xfrm>
          <a:noFill/>
        </p:spPr>
        <p:txBody>
          <a:bodyPr wrap="none" rtlCol="0">
            <a:spAutoFit/>
          </a:bodyPr>
          <a:lstStyle/>
          <a:p>
            <a:r>
              <a:rPr lang="en-US" sz="4000" kern="1200" dirty="0">
                <a:solidFill>
                  <a:schemeClr val="bg1"/>
                </a:solidFill>
                <a:latin typeface="Georgia" panose="02040502050405020303" pitchFamily="18" charset="0"/>
                <a:ea typeface="+mn-ea"/>
                <a:cs typeface="+mn-cs"/>
              </a:rPr>
              <a:t>Natural signs of a tsunami</a:t>
            </a:r>
          </a:p>
        </p:txBody>
      </p:sp>
      <p:sp>
        <p:nvSpPr>
          <p:cNvPr id="3" name="Content Placeholder 2"/>
          <p:cNvSpPr>
            <a:spLocks noGrp="1"/>
          </p:cNvSpPr>
          <p:nvPr>
            <p:ph idx="1"/>
          </p:nvPr>
        </p:nvSpPr>
        <p:spPr>
          <a:xfrm>
            <a:off x="286376" y="1304547"/>
            <a:ext cx="8229600" cy="4525963"/>
          </a:xfrm>
        </p:spPr>
        <p:txBody>
          <a:bodyPr/>
          <a:lstStyle/>
          <a:p>
            <a:r>
              <a:rPr lang="en-US" sz="3200" dirty="0">
                <a:solidFill>
                  <a:srgbClr val="002060"/>
                </a:solidFill>
              </a:rPr>
              <a:t>Strange ocean behavior</a:t>
            </a:r>
          </a:p>
          <a:p>
            <a:pPr lvl="2"/>
            <a:r>
              <a:rPr lang="en-US" sz="2800" dirty="0">
                <a:solidFill>
                  <a:srgbClr val="002060"/>
                </a:solidFill>
              </a:rPr>
              <a:t>    </a:t>
            </a:r>
            <a:r>
              <a:rPr lang="en-US" sz="2400" dirty="0">
                <a:solidFill>
                  <a:srgbClr val="002060"/>
                </a:solidFill>
              </a:rPr>
              <a:t>Wall of water or fast flooding</a:t>
            </a:r>
          </a:p>
          <a:p>
            <a:pPr lvl="2"/>
            <a:r>
              <a:rPr lang="en-US" sz="2400" dirty="0">
                <a:solidFill>
                  <a:srgbClr val="002060"/>
                </a:solidFill>
              </a:rPr>
              <a:t>     Strong currents</a:t>
            </a:r>
          </a:p>
          <a:p>
            <a:pPr lvl="2"/>
            <a:r>
              <a:rPr lang="en-US" sz="2400" dirty="0">
                <a:solidFill>
                  <a:srgbClr val="002060"/>
                </a:solidFill>
              </a:rPr>
              <a:t>     Sudden draining away of water</a:t>
            </a:r>
          </a:p>
          <a:p>
            <a:pPr lvl="2"/>
            <a:endParaRPr lang="en-US" sz="2400" dirty="0">
              <a:solidFill>
                <a:srgbClr val="002060"/>
              </a:solidFill>
            </a:endParaRPr>
          </a:p>
          <a:p>
            <a:r>
              <a:rPr lang="en-US" sz="3200" dirty="0">
                <a:solidFill>
                  <a:srgbClr val="002060"/>
                </a:solidFill>
              </a:rPr>
              <a:t>Strange ocean noises </a:t>
            </a:r>
          </a:p>
          <a:p>
            <a:pPr lvl="1"/>
            <a:r>
              <a:rPr lang="en-US" sz="3200" dirty="0">
                <a:solidFill>
                  <a:srgbClr val="002060"/>
                </a:solidFill>
              </a:rPr>
              <a:t>    </a:t>
            </a:r>
            <a:r>
              <a:rPr lang="en-US" sz="2400" dirty="0">
                <a:solidFill>
                  <a:srgbClr val="002060"/>
                </a:solidFill>
              </a:rPr>
              <a:t> Loud roar, or gurgling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627" y="3564388"/>
            <a:ext cx="3692485" cy="2765800"/>
          </a:xfrm>
          <a:prstGeom prst="rect">
            <a:avLst/>
          </a:prstGeom>
        </p:spPr>
      </p:pic>
      <p:grpSp>
        <p:nvGrpSpPr>
          <p:cNvPr id="6" name="Group 5"/>
          <p:cNvGrpSpPr/>
          <p:nvPr/>
        </p:nvGrpSpPr>
        <p:grpSpPr>
          <a:xfrm>
            <a:off x="130545" y="4618156"/>
            <a:ext cx="2514600" cy="1737926"/>
            <a:chOff x="457200" y="4967674"/>
            <a:chExt cx="2514600" cy="1737926"/>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5029200"/>
              <a:ext cx="2362199" cy="1578900"/>
            </a:xfrm>
            <a:prstGeom prst="rect">
              <a:avLst/>
            </a:prstGeom>
          </p:spPr>
        </p:pic>
        <p:cxnSp>
          <p:nvCxnSpPr>
            <p:cNvPr id="8" name="Straight Connector 7"/>
            <p:cNvCxnSpPr/>
            <p:nvPr/>
          </p:nvCxnSpPr>
          <p:spPr>
            <a:xfrm>
              <a:off x="457201" y="4967674"/>
              <a:ext cx="2514599" cy="17379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57200" y="5029200"/>
              <a:ext cx="2438399" cy="16002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2653764" y="4623595"/>
            <a:ext cx="1986898" cy="1691074"/>
            <a:chOff x="3048000" y="4953000"/>
            <a:chExt cx="1986898" cy="1691074"/>
          </a:xfrm>
        </p:grpSpPr>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8502" y="5014526"/>
              <a:ext cx="1834498"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2" name="Straight Connector 11"/>
            <p:cNvCxnSpPr/>
            <p:nvPr/>
          </p:nvCxnSpPr>
          <p:spPr>
            <a:xfrm>
              <a:off x="3048000" y="4953000"/>
              <a:ext cx="1986898" cy="169107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118502" y="5014526"/>
              <a:ext cx="1834498" cy="15935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4" name="Picture 2" descr="C:\Documents and Settings\gravess\My Documents\Japan Tsunami\Tsunami wave &amp; surge.JPG"/>
          <p:cNvPicPr>
            <a:picLocks noChangeAspect="1" noChangeArrowheads="1"/>
          </p:cNvPicPr>
          <p:nvPr/>
        </p:nvPicPr>
        <p:blipFill>
          <a:blip r:embed="rId6" cstate="print"/>
          <a:srcRect/>
          <a:stretch>
            <a:fillRect/>
          </a:stretch>
        </p:blipFill>
        <p:spPr bwMode="auto">
          <a:xfrm>
            <a:off x="5297534" y="1124836"/>
            <a:ext cx="3637779" cy="2382639"/>
          </a:xfrm>
          <a:prstGeom prst="rect">
            <a:avLst/>
          </a:prstGeom>
          <a:noFill/>
        </p:spPr>
      </p:pic>
      <p:sp>
        <p:nvSpPr>
          <p:cNvPr id="15" name="TextBox 14"/>
          <p:cNvSpPr txBox="1"/>
          <p:nvPr/>
        </p:nvSpPr>
        <p:spPr>
          <a:xfrm>
            <a:off x="6858000" y="6444734"/>
            <a:ext cx="1980094" cy="369332"/>
          </a:xfrm>
          <a:prstGeom prst="rect">
            <a:avLst/>
          </a:prstGeom>
          <a:noFill/>
        </p:spPr>
        <p:txBody>
          <a:bodyPr wrap="none" rtlCol="0">
            <a:spAutoFit/>
          </a:bodyPr>
          <a:lstStyle/>
          <a:p>
            <a:r>
              <a:rPr lang="en-US" dirty="0">
                <a:solidFill>
                  <a:srgbClr val="FFFFFF"/>
                </a:solidFill>
              </a:rPr>
              <a:t>www.tsunami.gov</a:t>
            </a:r>
          </a:p>
        </p:txBody>
      </p:sp>
      <p:pic>
        <p:nvPicPr>
          <p:cNvPr id="16" name="Picture 2" descr="https://en.facebookbrand.com/wp-content/uploads/2016/05/FB-fLogo-Blue-broadcast-2.png">
            <a:extLst>
              <a:ext uri="{FF2B5EF4-FFF2-40B4-BE49-F238E27FC236}">
                <a16:creationId xmlns:a16="http://schemas.microsoft.com/office/drawing/2014/main" id="{F31FF217-FA72-406A-A5E7-0F2CA431B8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6488077"/>
            <a:ext cx="282646" cy="282646"/>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B22F425-6F8B-4845-9E52-7DA4B18DF9A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50046" y="6363380"/>
            <a:ext cx="532040" cy="532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6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unami_WRN">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sunami_WRN" id="{04D038AB-E320-4ED0-9447-50D36B0C4218}" vid="{5C08A01F-1A46-425B-AE5F-AED763DE04C2}"/>
    </a:ext>
  </a:extLst>
</a:theme>
</file>

<file path=ppt/theme/theme2.xml><?xml version="1.0" encoding="utf-8"?>
<a:theme xmlns:a="http://schemas.openxmlformats.org/drawingml/2006/main" name="Office Theme">
  <a:themeElements>
    <a:clrScheme name="Custom 4">
      <a:dk1>
        <a:srgbClr val="FFFFFF"/>
      </a:dk1>
      <a:lt1>
        <a:sysClr val="window" lastClr="FFFFFF"/>
      </a:lt1>
      <a:dk2>
        <a:srgbClr val="FFFFFF"/>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1">
      <a:dk1>
        <a:srgbClr val="DBEEF3"/>
      </a:dk1>
      <a:lt1>
        <a:sysClr val="window" lastClr="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Tsunami_WRN</Template>
  <TotalTime>2746</TotalTime>
  <Words>2872</Words>
  <Application>Microsoft Macintosh PowerPoint</Application>
  <PresentationFormat>On-screen Show (4:3)</PresentationFormat>
  <Paragraphs>489</Paragraphs>
  <Slides>36</Slides>
  <Notes>33</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Arial</vt:lpstr>
      <vt:lpstr>Berlin Sans FB Demi</vt:lpstr>
      <vt:lpstr>Calibri</vt:lpstr>
      <vt:lpstr>Cambria</vt:lpstr>
      <vt:lpstr>Georgia</vt:lpstr>
      <vt:lpstr>Impact</vt:lpstr>
      <vt:lpstr>Times New Roman</vt:lpstr>
      <vt:lpstr>Verdana</vt:lpstr>
      <vt:lpstr>Tsunami_WRN</vt:lpstr>
      <vt:lpstr>Office Theme</vt:lpstr>
      <vt:lpstr>2_Office Theme</vt:lpstr>
      <vt:lpstr>PowerPoint Presentation</vt:lpstr>
      <vt:lpstr>Overview</vt:lpstr>
      <vt:lpstr>Possible sources of tsunamis</vt:lpstr>
      <vt:lpstr>PowerPoint Presentation</vt:lpstr>
      <vt:lpstr>What makes a tsunami different from  other waves?</vt:lpstr>
      <vt:lpstr>Distant vs. local tsunamis</vt:lpstr>
      <vt:lpstr>PowerPoint Presentation</vt:lpstr>
      <vt:lpstr>What should I do if I feel shaking?</vt:lpstr>
      <vt:lpstr>Natural signs of a tsunami</vt:lpstr>
      <vt:lpstr>What to expect: debris-filled turbulent water</vt:lpstr>
      <vt:lpstr>What to expect: infrastructure destroyed</vt:lpstr>
      <vt:lpstr>What to expect: fires</vt:lpstr>
      <vt:lpstr>What to expect:  hazardous materials</vt:lpstr>
      <vt:lpstr>What to expect: travel, shipping severely disrupted</vt:lpstr>
      <vt:lpstr>PowerPoint Presentation</vt:lpstr>
      <vt:lpstr>PowerPoint Presentation</vt:lpstr>
      <vt:lpstr>How do we warn people?</vt:lpstr>
      <vt:lpstr>Tsunami Alert Messages </vt:lpstr>
      <vt:lpstr> </vt:lpstr>
      <vt:lpstr>Tsunami Alert Messages </vt:lpstr>
      <vt:lpstr>PowerPoint Presentation</vt:lpstr>
      <vt:lpstr>PowerPoint Presentation</vt:lpstr>
      <vt:lpstr>PowerPoint Presentation</vt:lpstr>
      <vt:lpstr>Considerations: what to take?</vt:lpstr>
      <vt:lpstr>PowerPoint Presentation</vt:lpstr>
      <vt:lpstr>What can I do to prepare?</vt:lpstr>
      <vt:lpstr>PowerPoint Presentation</vt:lpstr>
      <vt:lpstr>Plan Ahead – Be Aware</vt:lpstr>
      <vt:lpstr>Practice!</vt:lpstr>
      <vt:lpstr>Practice!</vt:lpstr>
      <vt:lpstr>TsunamiReady Program</vt:lpstr>
      <vt:lpstr>PowerPoint Presentation</vt:lpstr>
      <vt:lpstr>PowerPoint Presentation</vt:lpstr>
      <vt:lpstr>PowerPoint Presentation</vt:lpstr>
      <vt:lpstr>Tsunami impact at various wave heights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Summer Ohlendorf</dc:creator>
  <cp:lastModifiedBy>Beth Pratt-Sitaula</cp:lastModifiedBy>
  <cp:revision>203</cp:revision>
  <dcterms:created xsi:type="dcterms:W3CDTF">2019-04-04T07:06:47Z</dcterms:created>
  <dcterms:modified xsi:type="dcterms:W3CDTF">2022-10-03T21:17:36Z</dcterms:modified>
</cp:coreProperties>
</file>