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486" r:id="rId2"/>
    <p:sldId id="381" r:id="rId3"/>
    <p:sldId id="445" r:id="rId4"/>
    <p:sldId id="389" r:id="rId5"/>
    <p:sldId id="391" r:id="rId6"/>
    <p:sldId id="453" r:id="rId7"/>
    <p:sldId id="385" r:id="rId8"/>
    <p:sldId id="466" r:id="rId9"/>
    <p:sldId id="441" r:id="rId10"/>
    <p:sldId id="449" r:id="rId11"/>
    <p:sldId id="452" r:id="rId12"/>
    <p:sldId id="450" r:id="rId13"/>
    <p:sldId id="451" r:id="rId14"/>
    <p:sldId id="386" r:id="rId15"/>
    <p:sldId id="454" r:id="rId16"/>
    <p:sldId id="367" r:id="rId17"/>
    <p:sldId id="489" r:id="rId18"/>
    <p:sldId id="457" r:id="rId19"/>
    <p:sldId id="490" r:id="rId20"/>
    <p:sldId id="366" r:id="rId21"/>
    <p:sldId id="492" r:id="rId22"/>
    <p:sldId id="257" r:id="rId23"/>
    <p:sldId id="491" r:id="rId24"/>
    <p:sldId id="293" r:id="rId25"/>
    <p:sldId id="465" r:id="rId26"/>
    <p:sldId id="467" r:id="rId27"/>
    <p:sldId id="468" r:id="rId28"/>
    <p:sldId id="477" r:id="rId29"/>
    <p:sldId id="470" r:id="rId30"/>
    <p:sldId id="484" r:id="rId31"/>
    <p:sldId id="469" r:id="rId32"/>
    <p:sldId id="472" r:id="rId33"/>
    <p:sldId id="473" r:id="rId34"/>
    <p:sldId id="474" r:id="rId35"/>
    <p:sldId id="462" r:id="rId36"/>
    <p:sldId id="488" r:id="rId37"/>
    <p:sldId id="479" r:id="rId38"/>
    <p:sldId id="478" r:id="rId39"/>
    <p:sldId id="481" r:id="rId40"/>
    <p:sldId id="482" r:id="rId41"/>
    <p:sldId id="483" r:id="rId42"/>
    <p:sldId id="485"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874E9C"/>
    <a:srgbClr val="3EA84D"/>
    <a:srgbClr val="3DA84C"/>
    <a:srgbClr val="5B005B"/>
    <a:srgbClr val="ADC8BA"/>
    <a:srgbClr val="A0C3AB"/>
    <a:srgbClr val="A1C4AD"/>
    <a:srgbClr val="9DB7AA"/>
    <a:srgbClr val="A61B7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59" autoAdjust="0"/>
    <p:restoredTop sz="82300" autoAdjust="0"/>
  </p:normalViewPr>
  <p:slideViewPr>
    <p:cSldViewPr snapToGrid="0" snapToObjects="1">
      <p:cViewPr varScale="1">
        <p:scale>
          <a:sx n="85" d="100"/>
          <a:sy n="85" d="100"/>
        </p:scale>
        <p:origin x="2200" y="184"/>
      </p:cViewPr>
      <p:guideLst>
        <p:guide orient="horz" pos="2184"/>
        <p:guide pos="2880"/>
      </p:guideLst>
    </p:cSldViewPr>
  </p:slideViewPr>
  <p:notesTextViewPr>
    <p:cViewPr>
      <p:scale>
        <a:sx n="110" d="100"/>
        <a:sy n="110" d="100"/>
      </p:scale>
      <p:origin x="0" y="0"/>
    </p:cViewPr>
  </p:notesTextViewPr>
  <p:sorterViewPr>
    <p:cViewPr varScale="1">
      <p:scale>
        <a:sx n="100" d="100"/>
        <a:sy n="100" d="100"/>
      </p:scale>
      <p:origin x="0" y="2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6851B58-04F3-484F-B8B7-3B8E9C47A615}" type="datetimeFigureOut">
              <a:rPr lang="en-US" smtClean="0"/>
              <a:t>9/28/22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EA0C6B7-D8FE-794B-A5A2-4F93A36136B1}" type="slidenum">
              <a:rPr lang="en-US" smtClean="0"/>
              <a:t>‹#›</a:t>
            </a:fld>
            <a:endParaRPr lang="en-US" dirty="0"/>
          </a:p>
        </p:txBody>
      </p:sp>
    </p:spTree>
    <p:extLst>
      <p:ext uri="{BB962C8B-B14F-4D97-AF65-F5344CB8AC3E}">
        <p14:creationId xmlns:p14="http://schemas.microsoft.com/office/powerpoint/2010/main" val="2383117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52C5ED-A479-224D-834A-F41D85A06BB9}" type="datetimeFigureOut">
              <a:rPr lang="en-US" smtClean="0"/>
              <a:t>9/28/22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9FE8C3-D8D9-AB42-B5C9-5D0F8F815D0C}" type="slidenum">
              <a:rPr lang="en-US" smtClean="0"/>
              <a:t>‹#›</a:t>
            </a:fld>
            <a:endParaRPr lang="en-US" dirty="0"/>
          </a:p>
        </p:txBody>
      </p:sp>
    </p:spTree>
    <p:extLst>
      <p:ext uri="{BB962C8B-B14F-4D97-AF65-F5344CB8AC3E}">
        <p14:creationId xmlns:p14="http://schemas.microsoft.com/office/powerpoint/2010/main" val="41486284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na01.safelinks.protection.outlook.com/?url=https://unavco.smugmug.com/UNAVCO-Calendar/2018-Photos/i-hxjjjwN&amp;data=02%7C01%7Cbutler@up.edu%7Cf85e0c272ef24aa6805208d5a1658125%7Cea8f3949231c40b6a33f56873af96f87%7C0%7C0%7C636592379688277227&amp;sdata=+KV9nb3NkvJB0FwozX3cqVgPx56Xwpzp2qg70O2b4bs=&amp;reserved=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youtube.com/watch?feature=player_embedded&amp;v=s_CeiMjO5Pc"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www.iris.edu/hq/inclass/video/gps_monitors_deformation_in_subduction_zone_part_2_using_real_data" TargetMode="External"/><Relationship Id="rId4" Type="http://schemas.openxmlformats.org/officeDocument/2006/relationships/hyperlink" Target="http://www.iris.edu/hq/inclass/video/gps_monitors_deformation_in_subduction_zone_part_1_intro"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altLang="en-US" b="0" dirty="0">
                <a:solidFill>
                  <a:srgbClr val="393996"/>
                </a:solidFill>
              </a:rPr>
              <a:t>From IRIS Animation </a:t>
            </a:r>
            <a:r>
              <a:rPr lang="en-US" sz="1200" b="0" i="1" kern="1200" dirty="0">
                <a:solidFill>
                  <a:schemeClr val="tx1"/>
                </a:solidFill>
                <a:effectLst/>
                <a:latin typeface="+mn-lt"/>
                <a:ea typeface="+mn-ea"/>
                <a:cs typeface="+mn-cs"/>
              </a:rPr>
              <a:t>Alaska: Tectonics and Earthquakes</a:t>
            </a:r>
            <a:endParaRPr lang="en-US" altLang="en-US" dirty="0"/>
          </a:p>
          <a:p>
            <a:pPr eaLnBrk="1" hangingPunct="1">
              <a:spcBef>
                <a:spcPct val="0"/>
              </a:spcBef>
            </a:pPr>
            <a:r>
              <a:rPr lang="en-US" altLang="en-US" dirty="0"/>
              <a:t>https://www.iris.edu/hq/inclass/animation/alaska_tectonics_and_earthquakes</a:t>
            </a:r>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2EEFE5C-7F88-EA4F-8525-4EB4C28F18B7}" type="slidenum">
              <a:rPr lang="en-US" sz="1300">
                <a:ea typeface="MS PGothic" charset="0"/>
              </a:rPr>
              <a:pPr/>
              <a:t>2</a:t>
            </a:fld>
            <a:endParaRPr lang="en-US" sz="1300" dirty="0">
              <a:ea typeface="MS PGothic" charset="0"/>
            </a:endParaRPr>
          </a:p>
        </p:txBody>
      </p:sp>
    </p:spTree>
    <p:extLst>
      <p:ext uri="{BB962C8B-B14F-4D97-AF65-F5344CB8AC3E}">
        <p14:creationId xmlns:p14="http://schemas.microsoft.com/office/powerpoint/2010/main" val="588190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ShakeMap from US Geological Survey National Earthquake Information Center.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https://earthquake.usgs.gov/earthquakes/eventpage/usp000bg0m#executive </a:t>
            </a:r>
          </a:p>
          <a:p>
            <a:pPr marL="0" marR="0" lvl="0" indent="0" algn="l" defTabSz="457200" rtl="0" eaLnBrk="1" fontAlgn="auto" latinLnBrk="0" hangingPunct="1">
              <a:lnSpc>
                <a:spcPct val="100000"/>
              </a:lnSpc>
              <a:spcBef>
                <a:spcPts val="0"/>
              </a:spcBef>
              <a:spcAft>
                <a:spcPts val="0"/>
              </a:spcAft>
              <a:buClrTx/>
              <a:buSzTx/>
              <a:buFontTx/>
              <a:buNone/>
              <a:tabLst/>
              <a:defRPr/>
            </a:pP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1949 M8.1 earthquake on the Queen Charlotte fault was the largest instrumentally recorded strike-slip earthquake in North American history. Denali 2002 is second largest instrumentally recorded strike-slip earthquake in North American history.  Denali 2002 is </a:t>
            </a:r>
            <a:r>
              <a:rPr lang="en-US" sz="1200" b="0" i="0" kern="1200" dirty="0">
                <a:solidFill>
                  <a:schemeClr val="tx1"/>
                </a:solidFill>
                <a:effectLst/>
                <a:latin typeface="+mn-lt"/>
                <a:ea typeface="+mn-ea"/>
                <a:cs typeface="+mn-cs"/>
              </a:rPr>
              <a:t>largest </a:t>
            </a:r>
            <a:r>
              <a:rPr lang="en-US" sz="1200" b="1" i="0" kern="1200" dirty="0">
                <a:solidFill>
                  <a:schemeClr val="tx1"/>
                </a:solidFill>
                <a:effectLst/>
                <a:latin typeface="+mn-lt"/>
                <a:ea typeface="+mn-ea"/>
                <a:cs typeface="+mn-cs"/>
              </a:rPr>
              <a:t>inland</a:t>
            </a:r>
            <a:r>
              <a:rPr lang="en-US" sz="1200" b="0" i="0" kern="1200" dirty="0">
                <a:solidFill>
                  <a:schemeClr val="tx1"/>
                </a:solidFill>
                <a:effectLst/>
                <a:latin typeface="+mn-lt"/>
                <a:ea typeface="+mn-ea"/>
                <a:cs typeface="+mn-cs"/>
              </a:rPr>
              <a:t> earthquake in North America in almost 150 years.  1857 Ft Tejon CA earthquake was comparable.  1906 San Francisco earthquake was probably smaller.</a:t>
            </a:r>
            <a:endParaRPr lang="en-US" b="0" dirty="0"/>
          </a:p>
          <a:p>
            <a:endParaRPr lang="en-US" dirty="0"/>
          </a:p>
        </p:txBody>
      </p:sp>
      <p:sp>
        <p:nvSpPr>
          <p:cNvPr id="4" name="Slide Number Placeholder 3"/>
          <p:cNvSpPr>
            <a:spLocks noGrp="1"/>
          </p:cNvSpPr>
          <p:nvPr>
            <p:ph type="sldNum" sz="quarter" idx="10"/>
          </p:nvPr>
        </p:nvSpPr>
        <p:spPr/>
        <p:txBody>
          <a:bodyPr/>
          <a:lstStyle/>
          <a:p>
            <a:fld id="{DC9FE8C3-D8D9-AB42-B5C9-5D0F8F815D0C}" type="slidenum">
              <a:rPr lang="en-US" smtClean="0"/>
              <a:t>11</a:t>
            </a:fld>
            <a:endParaRPr lang="en-US" dirty="0"/>
          </a:p>
        </p:txBody>
      </p:sp>
    </p:spTree>
    <p:extLst>
      <p:ext uri="{BB962C8B-B14F-4D97-AF65-F5344CB8AC3E}">
        <p14:creationId xmlns:p14="http://schemas.microsoft.com/office/powerpoint/2010/main" val="1536002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USGS </a:t>
            </a:r>
            <a:r>
              <a:rPr lang="en-US" sz="1200" b="0" i="0" kern="1200" dirty="0">
                <a:solidFill>
                  <a:schemeClr val="tx1"/>
                </a:solidFill>
                <a:effectLst/>
                <a:latin typeface="+mn-lt"/>
                <a:ea typeface="+mn-ea"/>
                <a:cs typeface="+mn-cs"/>
              </a:rPr>
              <a:t>Fact Sheet 014-03 Rupture in South-Central Alaska—The Denali Fault Earthquake of 2002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https://pubs.usgs.gov/fs/2003/fs014-03/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Alaska Earthquake Center M 7.9 Denali Fault earthquake of November 3, 2002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http://www.aeic.alaska.edu/Seis/Denali_Fault_2002/#Overview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C9FE8C3-D8D9-AB42-B5C9-5D0F8F815D0C}" type="slidenum">
              <a:rPr lang="en-US" smtClean="0"/>
              <a:t>12</a:t>
            </a:fld>
            <a:endParaRPr lang="en-US" dirty="0"/>
          </a:p>
        </p:txBody>
      </p:sp>
    </p:spTree>
    <p:extLst>
      <p:ext uri="{BB962C8B-B14F-4D97-AF65-F5344CB8AC3E}">
        <p14:creationId xmlns:p14="http://schemas.microsoft.com/office/powerpoint/2010/main" val="188096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Photo source: USGS </a:t>
            </a:r>
            <a:r>
              <a:rPr lang="en-US" sz="1200" b="0" i="0" kern="1200" dirty="0">
                <a:solidFill>
                  <a:schemeClr val="tx1"/>
                </a:solidFill>
                <a:effectLst/>
                <a:latin typeface="+mn-lt"/>
                <a:ea typeface="+mn-ea"/>
                <a:cs typeface="+mn-cs"/>
              </a:rPr>
              <a:t>Fact Sheet 014-03 Rupture in South-Central Alaska—The Denali Fault Earthquake of 2002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https://pubs.usgs.gov/fs/2003/fs014-03/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“Violent, prolonged shaking from the quake triggered thousands of landslides, especially on the steep slopes of the Alaska Range. Mountainsides gave way, burying the valleys and glaciers below in deposits of rock and ice as much as 15 feet thick. The majority of landslides clustered in a narrow band extending about 8 to 12 miles on either side of the rupture.</a:t>
            </a:r>
            <a:br>
              <a:rPr lang="en-US" dirty="0"/>
            </a:br>
            <a:r>
              <a:rPr lang="en-US" sz="1200" b="0" i="0" kern="1200" dirty="0">
                <a:solidFill>
                  <a:schemeClr val="tx1"/>
                </a:solidFill>
                <a:effectLst/>
                <a:latin typeface="+mn-lt"/>
                <a:ea typeface="+mn-ea"/>
                <a:cs typeface="+mn-cs"/>
              </a:rPr>
              <a:t>One facility that was badly damaged by the earthquake was the runway at Northway Airport, 40 miles from the eastern part of the November 3, 2002, fault rupture. The runway was rendered unusable by lateral spreading, accompanied by sand boils. These effects were the result of a phenomenon called "liquefaction," in which strong, prolonged earthquake shaking transforms loose, water-saturated sediments into a liquid slurry. Areas that experienced liquefaction during the earthquake include much of the Tanana River Valley north and east of the rupture and other locations near smaller rivers.  Like some other large earthquakes, the Denali Fault quake triggered small shocks as far as 2,000 miles away, mainly in volcanic areas. Yellowstone National Park had the most energetic swarm of triggered earthquakes. Following the Denali Fault earthquake, Lake Union in Seattle experienced an earthquake-induced seiche, or water sloshing, which knocked many houseboats off their moorings and caused minor damage. Seiches were seen as far away as Lake Pontchartrain in Louisiana.”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C9FE8C3-D8D9-AB42-B5C9-5D0F8F815D0C}" type="slidenum">
              <a:rPr lang="en-US" smtClean="0"/>
              <a:t>13</a:t>
            </a:fld>
            <a:endParaRPr lang="en-US" dirty="0"/>
          </a:p>
        </p:txBody>
      </p:sp>
    </p:spTree>
    <p:extLst>
      <p:ext uri="{BB962C8B-B14F-4D97-AF65-F5344CB8AC3E}">
        <p14:creationId xmlns:p14="http://schemas.microsoft.com/office/powerpoint/2010/main" val="2686650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0" dirty="0">
                <a:solidFill>
                  <a:srgbClr val="393996"/>
                </a:solidFill>
              </a:rPr>
              <a:t>IRIS Animation </a:t>
            </a:r>
            <a:r>
              <a:rPr lang="en-US" sz="1200" b="0" i="1" kern="1200" dirty="0">
                <a:solidFill>
                  <a:schemeClr val="tx1"/>
                </a:solidFill>
                <a:effectLst/>
                <a:latin typeface="+mn-lt"/>
                <a:ea typeface="+mn-ea"/>
                <a:cs typeface="+mn-cs"/>
              </a:rPr>
              <a:t>Alaska: Tectonics and Earthquakes</a:t>
            </a:r>
            <a:endParaRPr lang="en-US" altLang="en-US" dirty="0"/>
          </a:p>
          <a:p>
            <a:pPr eaLnBrk="1" hangingPunct="1">
              <a:spcBef>
                <a:spcPct val="0"/>
              </a:spcBef>
            </a:pPr>
            <a:r>
              <a:rPr lang="en-US" altLang="en-US" dirty="0"/>
              <a:t>https://www.iris.edu/hq/inclass/animation/</a:t>
            </a:r>
            <a:r>
              <a:rPr lang="en-US" altLang="en-US" dirty="0" err="1"/>
              <a:t>alaska_tectonics_and_earthquakes</a:t>
            </a:r>
            <a:endParaRPr lang="en-US" altLang="en-US" dirty="0"/>
          </a:p>
          <a:p>
            <a:pPr eaLnBrk="1" hangingPunct="1">
              <a:spcBef>
                <a:spcPct val="0"/>
              </a:spcBef>
            </a:pPr>
            <a:endParaRPr lang="en-US" altLang="en-US" dirty="0"/>
          </a:p>
          <a:p>
            <a:pPr eaLnBrk="1" hangingPunct="1">
              <a:spcBef>
                <a:spcPct val="0"/>
              </a:spcBef>
            </a:pPr>
            <a:r>
              <a:rPr lang="en-US" altLang="en-US" dirty="0"/>
              <a:t>https://</a:t>
            </a:r>
            <a:r>
              <a:rPr lang="en-US" altLang="en-US" dirty="0" err="1"/>
              <a:t>www.youtube.com</a:t>
            </a:r>
            <a:r>
              <a:rPr lang="en-US" altLang="en-US" dirty="0"/>
              <a:t>/</a:t>
            </a:r>
            <a:r>
              <a:rPr lang="en-US" altLang="en-US" dirty="0" err="1"/>
              <a:t>watch?v</a:t>
            </a:r>
            <a:r>
              <a:rPr lang="en-US" altLang="en-US" dirty="0"/>
              <a:t>=2nMiVd0zo_Y</a:t>
            </a:r>
          </a:p>
        </p:txBody>
      </p:sp>
      <p:sp>
        <p:nvSpPr>
          <p:cNvPr id="143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816A53-B638-4208-84FD-18BB3B4C28E3}" type="slidenum">
              <a:rPr lang="en-US" altLang="en-US" sz="1300" smtClean="0">
                <a:ea typeface="MS PGothic" panose="020B0600070205080204" pitchFamily="34" charset="-128"/>
              </a:rPr>
              <a:pPr>
                <a:spcBef>
                  <a:spcPct val="0"/>
                </a:spcBef>
              </a:pPr>
              <a:t>14</a:t>
            </a:fld>
            <a:endParaRPr lang="en-US" altLang="en-US" sz="1300" dirty="0">
              <a:ea typeface="MS PGothic" panose="020B0600070205080204" pitchFamily="34" charset="-128"/>
            </a:endParaRPr>
          </a:p>
        </p:txBody>
      </p:sp>
    </p:spTree>
    <p:extLst>
      <p:ext uri="{BB962C8B-B14F-4D97-AF65-F5344CB8AC3E}">
        <p14:creationId xmlns:p14="http://schemas.microsoft.com/office/powerpoint/2010/main" val="1251137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Graphic from </a:t>
            </a:r>
            <a:r>
              <a:rPr lang="en-US" sz="1200" b="0" i="0" kern="1200" dirty="0">
                <a:solidFill>
                  <a:schemeClr val="tx1"/>
                </a:solidFill>
                <a:effectLst/>
                <a:latin typeface="+mn-lt"/>
                <a:ea typeface="+mn-ea"/>
                <a:cs typeface="+mn-cs"/>
              </a:rPr>
              <a:t>Are You Prepared for the Next Big Earthquake in Alaska? </a:t>
            </a:r>
          </a:p>
          <a:p>
            <a:r>
              <a:rPr lang="en-US" b="0" dirty="0"/>
              <a:t>https://earthquake.alaska.edu/sites/default/files/are-you-prepared_Nov2016-web.pdf</a:t>
            </a:r>
          </a:p>
          <a:p>
            <a:endParaRPr lang="en-US" b="0" dirty="0"/>
          </a:p>
          <a:p>
            <a:r>
              <a:rPr lang="en-US" b="0" dirty="0"/>
              <a:t>Based on </a:t>
            </a:r>
            <a:r>
              <a:rPr lang="en-US" sz="1200" kern="1200" dirty="0">
                <a:solidFill>
                  <a:schemeClr val="tx1"/>
                </a:solidFill>
                <a:effectLst/>
                <a:latin typeface="+mn-lt"/>
                <a:ea typeface="+mn-ea"/>
                <a:cs typeface="+mn-cs"/>
              </a:rPr>
              <a:t>Wesson, Robert L., Boyd, Oliver S., Mueller, Charles S., Bufe, Charles G., Frankel, Arthur D., Petersen, Mark D., 2007, Revision of time-Independent probabilistic seismic hazard maps for Alaska: U.S. Geological Survey Open-File Report 2007-1043.</a:t>
            </a:r>
          </a:p>
          <a:p>
            <a:endParaRPr lang="en-US" dirty="0"/>
          </a:p>
        </p:txBody>
      </p:sp>
      <p:sp>
        <p:nvSpPr>
          <p:cNvPr id="4" name="Slide Number Placeholder 3"/>
          <p:cNvSpPr>
            <a:spLocks noGrp="1"/>
          </p:cNvSpPr>
          <p:nvPr>
            <p:ph type="sldNum" sz="quarter" idx="10"/>
          </p:nvPr>
        </p:nvSpPr>
        <p:spPr/>
        <p:txBody>
          <a:bodyPr/>
          <a:lstStyle/>
          <a:p>
            <a:fld id="{DC9FE8C3-D8D9-AB42-B5C9-5D0F8F815D0C}" type="slidenum">
              <a:rPr lang="en-US" smtClean="0"/>
              <a:t>15</a:t>
            </a:fld>
            <a:endParaRPr lang="en-US" dirty="0"/>
          </a:p>
        </p:txBody>
      </p:sp>
    </p:spTree>
    <p:extLst>
      <p:ext uri="{BB962C8B-B14F-4D97-AF65-F5344CB8AC3E}">
        <p14:creationId xmlns:p14="http://schemas.microsoft.com/office/powerpoint/2010/main" val="1267275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65B90BB3-5F2B-9548-BCF2-5E07BE7ACE9F}" type="slidenum">
              <a:rPr lang="en-US"/>
              <a:pPr/>
              <a:t>16</a:t>
            </a:fld>
            <a:endParaRPr lang="en-US" dirty="0"/>
          </a:p>
        </p:txBody>
      </p:sp>
      <p:sp>
        <p:nvSpPr>
          <p:cNvPr id="113667" name="Rectangle 1026"/>
          <p:cNvSpPr>
            <a:spLocks noGrp="1" noRot="1" noChangeAspect="1" noChangeArrowheads="1"/>
          </p:cNvSpPr>
          <p:nvPr>
            <p:ph type="sldImg"/>
          </p:nvPr>
        </p:nvSpPr>
        <p:spPr>
          <a:solidFill>
            <a:srgbClr val="FFFFFF"/>
          </a:solidFill>
          <a:ln/>
        </p:spPr>
      </p:sp>
      <p:sp>
        <p:nvSpPr>
          <p:cNvPr id="113668"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altLang="en-US" b="0" dirty="0">
                <a:solidFill>
                  <a:srgbClr val="393996"/>
                </a:solidFill>
              </a:rPr>
              <a:t>Illustration from IRIS Animation </a:t>
            </a:r>
            <a:r>
              <a:rPr lang="en-US" sz="1200" b="0" i="1" kern="1200" dirty="0">
                <a:solidFill>
                  <a:schemeClr val="tx1"/>
                </a:solidFill>
                <a:effectLst/>
                <a:latin typeface="+mn-lt"/>
                <a:ea typeface="+mn-ea"/>
                <a:cs typeface="+mn-cs"/>
              </a:rPr>
              <a:t>Alaska: Tectonics and Earthquakes</a:t>
            </a:r>
            <a:endParaRPr lang="en-US" altLang="en-US" dirty="0"/>
          </a:p>
          <a:p>
            <a:pPr eaLnBrk="1" hangingPunct="1">
              <a:spcBef>
                <a:spcPct val="0"/>
              </a:spcBef>
            </a:pPr>
            <a:r>
              <a:rPr lang="en-US" altLang="en-US" dirty="0"/>
              <a:t>https://</a:t>
            </a:r>
            <a:r>
              <a:rPr lang="en-US" altLang="en-US" dirty="0" err="1"/>
              <a:t>www.iris.edu</a:t>
            </a:r>
            <a:r>
              <a:rPr lang="en-US" altLang="en-US" dirty="0"/>
              <a:t>/</a:t>
            </a:r>
            <a:r>
              <a:rPr lang="en-US" altLang="en-US" dirty="0" err="1"/>
              <a:t>hq</a:t>
            </a:r>
            <a:r>
              <a:rPr lang="en-US" altLang="en-US" dirty="0"/>
              <a:t>/</a:t>
            </a:r>
            <a:r>
              <a:rPr lang="en-US" altLang="en-US" dirty="0" err="1"/>
              <a:t>inclass</a:t>
            </a:r>
            <a:r>
              <a:rPr lang="en-US" altLang="en-US" dirty="0"/>
              <a:t>/animation/</a:t>
            </a:r>
            <a:r>
              <a:rPr lang="en-US" altLang="en-US" dirty="0" err="1"/>
              <a:t>alaska_tectonics_and_earthquakes</a:t>
            </a:r>
            <a:endParaRPr lang="en-US" altLang="en-US" dirty="0"/>
          </a:p>
          <a:p>
            <a:endParaRPr lang="en-US" dirty="0">
              <a:latin typeface="Times New Roman" pitchFamily="-112" charset="0"/>
              <a:ea typeface="ＭＳ Ｐゴシック" pitchFamily="-112" charset="-128"/>
              <a:cs typeface="ＭＳ Ｐゴシック" pitchFamily="-112"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from UNAVCO Velocity Viewer</a:t>
            </a:r>
          </a:p>
          <a:p>
            <a:r>
              <a:rPr lang="en-US" dirty="0"/>
              <a:t>http://</a:t>
            </a:r>
            <a:r>
              <a:rPr lang="en-US" dirty="0" err="1"/>
              <a:t>www.unavco.org</a:t>
            </a:r>
            <a:r>
              <a:rPr lang="en-US" dirty="0"/>
              <a:t>/software/visualization/GPS-Velocity-Viewer/GPS-Velocity-</a:t>
            </a:r>
            <a:r>
              <a:rPr lang="en-US" dirty="0" err="1"/>
              <a:t>Viewer.html</a:t>
            </a:r>
            <a:endParaRPr lang="en-US" dirty="0"/>
          </a:p>
          <a:p>
            <a:endParaRPr lang="en-US" dirty="0"/>
          </a:p>
          <a:p>
            <a:r>
              <a:rPr lang="en-US" dirty="0"/>
              <a:t>A similar but simplified version of this map is available as a wall poster from UNAVCO (https://</a:t>
            </a:r>
            <a:r>
              <a:rPr lang="en-US" dirty="0" err="1"/>
              <a:t>www.unavco.org</a:t>
            </a:r>
            <a:r>
              <a:rPr lang="en-US" dirty="0"/>
              <a:t>/education/outreach/giveaways/velocity-map-posters/velocity-map-</a:t>
            </a:r>
            <a:r>
              <a:rPr lang="en-US" dirty="0" err="1"/>
              <a:t>posters.html</a:t>
            </a:r>
            <a:r>
              <a:rPr lang="en-US" dirty="0"/>
              <a:t>)</a:t>
            </a:r>
          </a:p>
          <a:p>
            <a:endParaRPr lang="en-US" baseline="0" dirty="0"/>
          </a:p>
          <a:p>
            <a:r>
              <a:rPr lang="en-US" baseline="0" dirty="0"/>
              <a:t>Although the term GPS (Global Positioning System) is more commonly used in everyday language, it officially refers only to the USA's constellation of satellites. GNSS (Global Navigation Satellite System) is a universal term that refers to all satellite navigation systems including those from the USA (GPS), Russia (GLONASS), European Union (Galileo), China (</a:t>
            </a:r>
            <a:r>
              <a:rPr lang="en-US" baseline="0" dirty="0" err="1"/>
              <a:t>BeiDou</a:t>
            </a:r>
            <a:r>
              <a:rPr lang="en-US" baseline="0" dirty="0"/>
              <a:t>), and others. </a:t>
            </a:r>
          </a:p>
          <a:p>
            <a:r>
              <a:rPr lang="en-US" baseline="0" dirty="0"/>
              <a:t>In this presentation, we use the term GPS even though, technically, some of the data may be coming from satellites in other systems.</a:t>
            </a:r>
            <a:endParaRPr lang="en-US" baseline="0" dirty="0">
              <a:latin typeface="Arial" pitchFamily="34" charset="0"/>
            </a:endParaRPr>
          </a:p>
        </p:txBody>
      </p:sp>
      <p:sp>
        <p:nvSpPr>
          <p:cNvPr id="4" name="Slide Number Placeholder 3"/>
          <p:cNvSpPr>
            <a:spLocks noGrp="1"/>
          </p:cNvSpPr>
          <p:nvPr>
            <p:ph type="sldNum" sz="quarter" idx="10"/>
          </p:nvPr>
        </p:nvSpPr>
        <p:spPr/>
        <p:txBody>
          <a:bodyPr/>
          <a:lstStyle/>
          <a:p>
            <a:fld id="{DC9FE8C3-D8D9-AB42-B5C9-5D0F8F815D0C}" type="slidenum">
              <a:rPr lang="en-US" smtClean="0"/>
              <a:t>17</a:t>
            </a:fld>
            <a:endParaRPr lang="en-US" dirty="0"/>
          </a:p>
        </p:txBody>
      </p:sp>
    </p:spTree>
    <p:extLst>
      <p:ext uri="{BB962C8B-B14F-4D97-AF65-F5344CB8AC3E}">
        <p14:creationId xmlns:p14="http://schemas.microsoft.com/office/powerpoint/2010/main" val="2556784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dirty="0">
                <a:solidFill>
                  <a:schemeClr val="tx1"/>
                </a:solidFill>
                <a:effectLst/>
                <a:latin typeface="+mn-lt"/>
                <a:ea typeface="+mn-ea"/>
                <a:cs typeface="+mn-cs"/>
              </a:rPr>
              <a:t>Photos from UNAVCO Plate Boundary Observatory in Alaska. </a:t>
            </a:r>
            <a:br>
              <a:rPr lang="en-US" sz="1200" u="none" strike="noStrike" kern="1200" dirty="0">
                <a:solidFill>
                  <a:schemeClr val="tx1"/>
                </a:solidFill>
                <a:effectLst/>
                <a:latin typeface="+mn-lt"/>
                <a:ea typeface="+mn-ea"/>
                <a:cs typeface="+mn-cs"/>
              </a:rPr>
            </a:br>
            <a:r>
              <a:rPr lang="en-US" sz="1200" b="0" i="0" u="none" kern="1200" dirty="0">
                <a:solidFill>
                  <a:schemeClr val="tx1"/>
                </a:solidFill>
                <a:effectLst/>
                <a:latin typeface="+mn-lt"/>
                <a:ea typeface="+mn-ea"/>
                <a:cs typeface="+mn-cs"/>
                <a:hlinkClick r:id="rId3"/>
              </a:rPr>
              <a:t>https://unavco.smugmug.com/UNAVCO-Calendar/2018-Photos/i-hxjjjwN</a:t>
            </a:r>
            <a:endParaRPr lang="en-US" sz="1200" b="0" i="0" u="none" kern="1200" dirty="0">
              <a:solidFill>
                <a:schemeClr val="tx1"/>
              </a:solidFill>
              <a:effectLst/>
              <a:latin typeface="+mn-lt"/>
              <a:ea typeface="+mn-ea"/>
              <a:cs typeface="+mn-cs"/>
            </a:endParaRPr>
          </a:p>
          <a:p>
            <a:endParaRPr lang="en-US" sz="1200" b="0" i="0" u="none" kern="1200" dirty="0">
              <a:solidFill>
                <a:schemeClr val="tx1"/>
              </a:solidFill>
              <a:effectLst/>
              <a:latin typeface="+mn-lt"/>
              <a:ea typeface="+mn-ea"/>
              <a:cs typeface="+mn-cs"/>
            </a:endParaRPr>
          </a:p>
          <a:p>
            <a:r>
              <a:rPr lang="en-US" sz="1200" b="0" i="0" u="none" kern="1200" dirty="0">
                <a:solidFill>
                  <a:schemeClr val="tx1"/>
                </a:solidFill>
                <a:effectLst/>
                <a:latin typeface="+mn-lt"/>
                <a:ea typeface="+mn-ea"/>
                <a:cs typeface="+mn-cs"/>
              </a:rPr>
              <a:t>Alaska provides more than the usual</a:t>
            </a:r>
            <a:r>
              <a:rPr lang="en-US" sz="1200" b="0" i="0" u="none" kern="1200" baseline="0" dirty="0">
                <a:solidFill>
                  <a:schemeClr val="tx1"/>
                </a:solidFill>
                <a:effectLst/>
                <a:latin typeface="+mn-lt"/>
                <a:ea typeface="+mn-ea"/>
                <a:cs typeface="+mn-cs"/>
              </a:rPr>
              <a:t> field challenges for maintaining geophysical instruments. Besides the shear size and remoteness of many places, snow and ice is much more of a problem. Long dark winters mean sometimes enormous battery banks are needed rather than just two to four. Alders can also be a menace quickly growing over sites that cannot be visited often.</a:t>
            </a:r>
            <a:endParaRPr lang="en-US" u="none" dirty="0"/>
          </a:p>
        </p:txBody>
      </p:sp>
      <p:sp>
        <p:nvSpPr>
          <p:cNvPr id="4" name="Slide Number Placeholder 3"/>
          <p:cNvSpPr>
            <a:spLocks noGrp="1"/>
          </p:cNvSpPr>
          <p:nvPr>
            <p:ph type="sldNum" sz="quarter" idx="10"/>
          </p:nvPr>
        </p:nvSpPr>
        <p:spPr/>
        <p:txBody>
          <a:bodyPr/>
          <a:lstStyle/>
          <a:p>
            <a:fld id="{DC9FE8C3-D8D9-AB42-B5C9-5D0F8F815D0C}" type="slidenum">
              <a:rPr lang="en-US" smtClean="0"/>
              <a:t>18</a:t>
            </a:fld>
            <a:endParaRPr lang="en-US" dirty="0"/>
          </a:p>
        </p:txBody>
      </p:sp>
    </p:spTree>
    <p:extLst>
      <p:ext uri="{BB962C8B-B14F-4D97-AF65-F5344CB8AC3E}">
        <p14:creationId xmlns:p14="http://schemas.microsoft.com/office/powerpoint/2010/main" val="1509098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a:t>
            </a:r>
            <a:r>
              <a:rPr lang="en-US" baseline="0" dirty="0"/>
              <a:t> 4 is a technical minimum number of satellites, for geoscience research work it is highly recommended to have at least 6 satellites. </a:t>
            </a:r>
            <a:endParaRPr lang="en-US" dirty="0"/>
          </a:p>
          <a:p>
            <a:endParaRPr lang="en-US" dirty="0"/>
          </a:p>
          <a:p>
            <a:r>
              <a:rPr lang="en-US" dirty="0"/>
              <a:t>Although people will often refer to this process and “triangulation” in fact it is “trilateration”</a:t>
            </a:r>
            <a:r>
              <a:rPr lang="en-US" baseline="0" dirty="0"/>
              <a:t> because it depends on distances rather than angles (same is true for earthquake epicenter locating although the term is frequently misused).</a:t>
            </a:r>
            <a:endParaRPr lang="en-US" dirty="0"/>
          </a:p>
          <a:p>
            <a:r>
              <a:rPr lang="en-US" dirty="0"/>
              <a:t>For a nice explanation</a:t>
            </a:r>
            <a:r>
              <a:rPr lang="en-US" baseline="0" dirty="0"/>
              <a:t> of trilateration versus triangulation visit https://</a:t>
            </a:r>
            <a:r>
              <a:rPr lang="en-US" baseline="0" dirty="0" err="1"/>
              <a:t>gisgeography.com</a:t>
            </a:r>
            <a:r>
              <a:rPr lang="en-US" baseline="0" dirty="0"/>
              <a:t>/trilateration-triangulation-</a:t>
            </a:r>
            <a:r>
              <a:rPr lang="en-US" baseline="0" dirty="0" err="1"/>
              <a:t>gps</a:t>
            </a:r>
            <a:r>
              <a:rPr lang="en-US" baseline="0" dirty="0"/>
              <a:t>/.</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Images from NASA (public domain) http://</a:t>
            </a:r>
            <a:r>
              <a:rPr lang="en-US" dirty="0" err="1"/>
              <a:t>spaceplace.nasa.gov</a:t>
            </a:r>
            <a:r>
              <a:rPr lang="en-US" dirty="0"/>
              <a:t>/</a:t>
            </a:r>
            <a:r>
              <a:rPr lang="en-US" dirty="0" err="1"/>
              <a:t>gps</a:t>
            </a:r>
            <a:r>
              <a:rPr lang="en-US" dirty="0"/>
              <a:t>-pizza/en/</a:t>
            </a:r>
          </a:p>
          <a:p>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19</a:t>
            </a:fld>
            <a:endParaRPr lang="en-US"/>
          </a:p>
        </p:txBody>
      </p:sp>
    </p:spTree>
    <p:extLst>
      <p:ext uri="{BB962C8B-B14F-4D97-AF65-F5344CB8AC3E}">
        <p14:creationId xmlns:p14="http://schemas.microsoft.com/office/powerpoint/2010/main" val="3711290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of Roger Groom, Mt Tabor Middle School, Portland, OR, describing this classroom demonstration:</a:t>
            </a:r>
          </a:p>
          <a:p>
            <a:r>
              <a:rPr lang="en-US" dirty="0">
                <a:hlinkClick r:id="rId3"/>
              </a:rPr>
              <a:t>http://www.youtube.com/watch?feature=player_embedded&amp;v=s_CeiMjO5Pc#</a:t>
            </a:r>
            <a:r>
              <a:rPr lang="en-US" dirty="0"/>
              <a:t>! </a:t>
            </a:r>
          </a:p>
          <a:p>
            <a:endParaRPr lang="en-US" dirty="0"/>
          </a:p>
          <a:p>
            <a:r>
              <a:rPr lang="en-US" dirty="0"/>
              <a:t>Video also available from </a:t>
            </a:r>
            <a:r>
              <a:rPr lang="en-US" sz="1200" kern="1200" dirty="0">
                <a:solidFill>
                  <a:schemeClr val="tx1"/>
                </a:solidFill>
                <a:effectLst/>
                <a:latin typeface="+mn-lt"/>
                <a:ea typeface="+mn-ea"/>
                <a:cs typeface="+mn-cs"/>
              </a:rPr>
              <a:t>IRIS Education and Outreach at links below:</a:t>
            </a:r>
            <a:endParaRPr lang="en-US" dirty="0"/>
          </a:p>
          <a:p>
            <a:r>
              <a:rPr lang="en-US" sz="1200" u="sng" kern="1200" dirty="0">
                <a:solidFill>
                  <a:schemeClr val="tx1"/>
                </a:solidFill>
                <a:effectLst/>
                <a:latin typeface="+mn-lt"/>
                <a:ea typeface="+mn-ea"/>
                <a:cs typeface="+mn-cs"/>
                <a:hlinkClick r:id="rId4"/>
              </a:rPr>
              <a:t>http://www.iris.edu/hq/inclass/video/gps_monitors_deformation_in_subduction_zone_part_1_intro</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5"/>
              </a:rPr>
              <a:t>http://www.iris.edu/hq/inclass/video/gps_monitors_deformation_in_subduction_zone_part_2_using_real_data</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DC9FE8C3-D8D9-AB42-B5C9-5D0F8F815D0C}" type="slidenum">
              <a:rPr lang="en-US" smtClean="0"/>
              <a:t>20</a:t>
            </a:fld>
            <a:endParaRPr lang="en-US" dirty="0"/>
          </a:p>
        </p:txBody>
      </p:sp>
    </p:spTree>
    <p:extLst>
      <p:ext uri="{BB962C8B-B14F-4D97-AF65-F5344CB8AC3E}">
        <p14:creationId xmlns:p14="http://schemas.microsoft.com/office/powerpoint/2010/main" val="2971619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65B90BB3-5F2B-9548-BCF2-5E07BE7ACE9F}" type="slidenum">
              <a:rPr lang="en-US"/>
              <a:pPr/>
              <a:t>3</a:t>
            </a:fld>
            <a:endParaRPr lang="en-US" dirty="0"/>
          </a:p>
        </p:txBody>
      </p:sp>
      <p:sp>
        <p:nvSpPr>
          <p:cNvPr id="113667" name="Rectangle 1026"/>
          <p:cNvSpPr>
            <a:spLocks noGrp="1" noRot="1" noChangeAspect="1" noChangeArrowheads="1"/>
          </p:cNvSpPr>
          <p:nvPr>
            <p:ph type="sldImg"/>
          </p:nvPr>
        </p:nvSpPr>
        <p:spPr>
          <a:solidFill>
            <a:srgbClr val="FFFFFF"/>
          </a:solidFill>
          <a:ln/>
        </p:spPr>
      </p:sp>
      <p:sp>
        <p:nvSpPr>
          <p:cNvPr id="113668"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Illustration used with permission from: “At Risk: Earthquakes &amp; Tsunamis on the West Coast" by </a:t>
            </a:r>
            <a:r>
              <a:rPr lang="en-US" sz="1200" kern="1200" dirty="0">
                <a:solidFill>
                  <a:schemeClr val="tx1"/>
                </a:solidFill>
                <a:effectLst/>
                <a:latin typeface="+mn-lt"/>
                <a:ea typeface="+mn-ea"/>
                <a:cs typeface="+mn-cs"/>
              </a:rPr>
              <a:t>J. </a:t>
            </a:r>
            <a:r>
              <a:rPr lang="en-US" sz="1200" kern="1200" dirty="0" err="1">
                <a:solidFill>
                  <a:schemeClr val="tx1"/>
                </a:solidFill>
                <a:effectLst/>
                <a:latin typeface="+mn-lt"/>
                <a:ea typeface="+mn-ea"/>
                <a:cs typeface="+mn-cs"/>
              </a:rPr>
              <a:t>Clague</a:t>
            </a:r>
            <a:r>
              <a:rPr lang="en-US" sz="1200" kern="1200" dirty="0">
                <a:solidFill>
                  <a:schemeClr val="tx1"/>
                </a:solidFill>
                <a:effectLst/>
                <a:latin typeface="+mn-lt"/>
                <a:ea typeface="+mn-ea"/>
                <a:cs typeface="+mn-cs"/>
              </a:rPr>
              <a:t>, C. </a:t>
            </a:r>
            <a:r>
              <a:rPr lang="en-US" sz="1200" kern="1200" dirty="0" err="1">
                <a:solidFill>
                  <a:schemeClr val="tx1"/>
                </a:solidFill>
                <a:effectLst/>
                <a:latin typeface="+mn-lt"/>
                <a:ea typeface="+mn-ea"/>
                <a:cs typeface="+mn-cs"/>
              </a:rPr>
              <a:t>Yorath</a:t>
            </a:r>
            <a:r>
              <a:rPr lang="en-US" sz="1200" kern="1200" dirty="0">
                <a:solidFill>
                  <a:schemeClr val="tx1"/>
                </a:solidFill>
                <a:effectLst/>
                <a:latin typeface="+mn-lt"/>
                <a:ea typeface="+mn-ea"/>
                <a:cs typeface="+mn-cs"/>
              </a:rPr>
              <a:t>, R. Franklin, and B. Turner, </a:t>
            </a:r>
            <a:r>
              <a:rPr lang="en-US" sz="1200" kern="1200" dirty="0" err="1">
                <a:solidFill>
                  <a:schemeClr val="tx1"/>
                </a:solidFill>
                <a:effectLst/>
                <a:latin typeface="+mn-lt"/>
                <a:ea typeface="+mn-ea"/>
                <a:cs typeface="+mn-cs"/>
              </a:rPr>
              <a:t>Tricouni</a:t>
            </a:r>
            <a:r>
              <a:rPr lang="en-US" sz="1200" kern="1200" dirty="0">
                <a:solidFill>
                  <a:schemeClr val="tx1"/>
                </a:solidFill>
                <a:effectLst/>
                <a:latin typeface="+mn-lt"/>
                <a:ea typeface="+mn-ea"/>
                <a:cs typeface="+mn-cs"/>
              </a:rPr>
              <a:t> Press, 200 pp., 2006.</a:t>
            </a:r>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87659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https://</a:t>
            </a:r>
            <a:r>
              <a:rPr lang="en-US" baseline="0" dirty="0" err="1"/>
              <a:t>www.youtube.com</a:t>
            </a:r>
            <a:r>
              <a:rPr lang="en-US" baseline="0" dirty="0"/>
              <a:t>/</a:t>
            </a:r>
            <a:r>
              <a:rPr lang="en-US" baseline="0" dirty="0" err="1"/>
              <a:t>watch?v</a:t>
            </a:r>
            <a:r>
              <a:rPr lang="en-US" baseline="0" dirty="0"/>
              <a:t>=ucEOAR6U2js&amp;t=162s</a:t>
            </a:r>
          </a:p>
        </p:txBody>
      </p:sp>
      <p:sp>
        <p:nvSpPr>
          <p:cNvPr id="4" name="Slide Number Placeholder 3"/>
          <p:cNvSpPr>
            <a:spLocks noGrp="1"/>
          </p:cNvSpPr>
          <p:nvPr>
            <p:ph type="sldNum" sz="quarter" idx="10"/>
          </p:nvPr>
        </p:nvSpPr>
        <p:spPr/>
        <p:txBody>
          <a:bodyPr/>
          <a:lstStyle/>
          <a:p>
            <a:fld id="{DC9FE8C3-D8D9-AB42-B5C9-5D0F8F815D0C}" type="slidenum">
              <a:rPr lang="en-US" smtClean="0"/>
              <a:t>21</a:t>
            </a:fld>
            <a:endParaRPr lang="en-US" dirty="0"/>
          </a:p>
        </p:txBody>
      </p:sp>
    </p:spTree>
    <p:extLst>
      <p:ext uri="{BB962C8B-B14F-4D97-AF65-F5344CB8AC3E}">
        <p14:creationId xmlns:p14="http://schemas.microsoft.com/office/powerpoint/2010/main" val="891097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from UNAVCO Velocity Viewer</a:t>
            </a:r>
          </a:p>
          <a:p>
            <a:r>
              <a:rPr lang="en-US" dirty="0"/>
              <a:t>http://</a:t>
            </a:r>
            <a:r>
              <a:rPr lang="en-US" dirty="0" err="1"/>
              <a:t>www.unavco.org</a:t>
            </a:r>
            <a:r>
              <a:rPr lang="en-US" dirty="0"/>
              <a:t>/software/visualization/GPS-Velocity-Viewer/GPS-Velocity-</a:t>
            </a:r>
            <a:r>
              <a:rPr lang="en-US" dirty="0" err="1"/>
              <a:t>Viewer.html</a:t>
            </a:r>
            <a:endParaRPr lang="en-US" dirty="0"/>
          </a:p>
          <a:p>
            <a:endParaRPr lang="en-US" dirty="0"/>
          </a:p>
        </p:txBody>
      </p:sp>
      <p:sp>
        <p:nvSpPr>
          <p:cNvPr id="4" name="Slide Number Placeholder 3"/>
          <p:cNvSpPr>
            <a:spLocks noGrp="1"/>
          </p:cNvSpPr>
          <p:nvPr>
            <p:ph type="sldNum" sz="quarter" idx="10"/>
          </p:nvPr>
        </p:nvSpPr>
        <p:spPr/>
        <p:txBody>
          <a:bodyPr/>
          <a:lstStyle/>
          <a:p>
            <a:fld id="{DC9FE8C3-D8D9-AB42-B5C9-5D0F8F815D0C}" type="slidenum">
              <a:rPr lang="en-US" smtClean="0"/>
              <a:t>22</a:t>
            </a:fld>
            <a:endParaRPr lang="en-US" dirty="0"/>
          </a:p>
        </p:txBody>
      </p:sp>
    </p:spTree>
    <p:extLst>
      <p:ext uri="{BB962C8B-B14F-4D97-AF65-F5344CB8AC3E}">
        <p14:creationId xmlns:p14="http://schemas.microsoft.com/office/powerpoint/2010/main" val="4197872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FE8C3-D8D9-AB42-B5C9-5D0F8F815D0C}" type="slidenum">
              <a:rPr lang="en-US" smtClean="0"/>
              <a:t>23</a:t>
            </a:fld>
            <a:endParaRPr lang="en-US" dirty="0"/>
          </a:p>
        </p:txBody>
      </p:sp>
    </p:spTree>
    <p:extLst>
      <p:ext uri="{BB962C8B-B14F-4D97-AF65-F5344CB8AC3E}">
        <p14:creationId xmlns:p14="http://schemas.microsoft.com/office/powerpoint/2010/main" val="1123687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 by Robert Butler.</a:t>
            </a:r>
          </a:p>
        </p:txBody>
      </p:sp>
      <p:sp>
        <p:nvSpPr>
          <p:cNvPr id="4" name="Slide Number Placeholder 3"/>
          <p:cNvSpPr>
            <a:spLocks noGrp="1"/>
          </p:cNvSpPr>
          <p:nvPr>
            <p:ph type="sldNum" sz="quarter" idx="10"/>
          </p:nvPr>
        </p:nvSpPr>
        <p:spPr/>
        <p:txBody>
          <a:bodyPr/>
          <a:lstStyle/>
          <a:p>
            <a:fld id="{DC9FE8C3-D8D9-AB42-B5C9-5D0F8F815D0C}" type="slidenum">
              <a:rPr lang="en-US" smtClean="0"/>
              <a:t>24</a:t>
            </a:fld>
            <a:endParaRPr lang="en-US" dirty="0"/>
          </a:p>
        </p:txBody>
      </p:sp>
    </p:spTree>
    <p:extLst>
      <p:ext uri="{BB962C8B-B14F-4D97-AF65-F5344CB8AC3E}">
        <p14:creationId xmlns:p14="http://schemas.microsoft.com/office/powerpoint/2010/main" val="3640153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Map from UNAVCO Velocity Viewer</a:t>
            </a:r>
          </a:p>
          <a:p>
            <a:r>
              <a:rPr lang="en-US" dirty="0"/>
              <a:t>http://</a:t>
            </a:r>
            <a:r>
              <a:rPr lang="en-US" dirty="0" err="1"/>
              <a:t>www.unavco.org</a:t>
            </a:r>
            <a:r>
              <a:rPr lang="en-US" dirty="0"/>
              <a:t>/software/visualization/GPS-Velocity-Viewer/GPS-Velocity-</a:t>
            </a:r>
            <a:r>
              <a:rPr lang="en-US" dirty="0" err="1"/>
              <a:t>Viewer.html</a:t>
            </a:r>
            <a:endParaRPr lang="en-US" dirty="0"/>
          </a:p>
        </p:txBody>
      </p:sp>
      <p:sp>
        <p:nvSpPr>
          <p:cNvPr id="4" name="Slide Number Placeholder 3"/>
          <p:cNvSpPr>
            <a:spLocks noGrp="1"/>
          </p:cNvSpPr>
          <p:nvPr>
            <p:ph type="sldNum" sz="quarter" idx="10"/>
          </p:nvPr>
        </p:nvSpPr>
        <p:spPr/>
        <p:txBody>
          <a:bodyPr/>
          <a:lstStyle/>
          <a:p>
            <a:fld id="{DC9FE8C3-D8D9-AB42-B5C9-5D0F8F815D0C}" type="slidenum">
              <a:rPr lang="en-US" smtClean="0"/>
              <a:t>25</a:t>
            </a:fld>
            <a:endParaRPr lang="en-US" dirty="0"/>
          </a:p>
        </p:txBody>
      </p:sp>
    </p:spTree>
    <p:extLst>
      <p:ext uri="{BB962C8B-B14F-4D97-AF65-F5344CB8AC3E}">
        <p14:creationId xmlns:p14="http://schemas.microsoft.com/office/powerpoint/2010/main" val="3087159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altLang="en-US" b="0" dirty="0">
                <a:solidFill>
                  <a:srgbClr val="393996"/>
                </a:solidFill>
              </a:rPr>
              <a:t>Illustration from IRIS Animation </a:t>
            </a:r>
            <a:r>
              <a:rPr lang="en-US" sz="1200" b="0" i="1" kern="1200" dirty="0">
                <a:solidFill>
                  <a:schemeClr val="tx1"/>
                </a:solidFill>
                <a:effectLst/>
                <a:latin typeface="+mn-lt"/>
                <a:ea typeface="+mn-ea"/>
                <a:cs typeface="+mn-cs"/>
              </a:rPr>
              <a:t>Earthquake Early Warning: Pacific Northwest subduction zone</a:t>
            </a:r>
          </a:p>
          <a:p>
            <a:pPr marL="0" marR="0" lvl="0" indent="0" algn="l" defTabSz="457200" rtl="0" eaLnBrk="1" fontAlgn="auto" latinLnBrk="0" hangingPunct="1">
              <a:lnSpc>
                <a:spcPct val="100000"/>
              </a:lnSpc>
              <a:spcBef>
                <a:spcPct val="0"/>
              </a:spcBef>
              <a:spcAft>
                <a:spcPts val="0"/>
              </a:spcAft>
              <a:buClrTx/>
              <a:buSzTx/>
              <a:buFontTx/>
              <a:buNone/>
              <a:tabLst/>
              <a:defRPr/>
            </a:pPr>
            <a:r>
              <a:rPr lang="en-US" altLang="en-US" dirty="0"/>
              <a:t>https://</a:t>
            </a:r>
            <a:r>
              <a:rPr lang="en-US" altLang="en-US" dirty="0" err="1"/>
              <a:t>www.iris.edu</a:t>
            </a:r>
            <a:r>
              <a:rPr lang="en-US" altLang="en-US" dirty="0"/>
              <a:t>/</a:t>
            </a:r>
            <a:r>
              <a:rPr lang="en-US" altLang="en-US" dirty="0" err="1"/>
              <a:t>hq</a:t>
            </a:r>
            <a:r>
              <a:rPr lang="en-US" altLang="en-US" dirty="0"/>
              <a:t>/</a:t>
            </a:r>
            <a:r>
              <a:rPr lang="en-US" altLang="en-US" dirty="0" err="1"/>
              <a:t>inclass</a:t>
            </a:r>
            <a:r>
              <a:rPr lang="en-US" altLang="en-US" dirty="0"/>
              <a:t>/animation/</a:t>
            </a:r>
            <a:r>
              <a:rPr lang="en-US" altLang="en-US" dirty="0" err="1"/>
              <a:t>earthquake_early_warning_pacific_northwest_subduction_zone</a:t>
            </a:r>
            <a:endParaRPr lang="en-US" dirty="0"/>
          </a:p>
        </p:txBody>
      </p:sp>
      <p:sp>
        <p:nvSpPr>
          <p:cNvPr id="4" name="Slide Number Placeholder 3"/>
          <p:cNvSpPr>
            <a:spLocks noGrp="1"/>
          </p:cNvSpPr>
          <p:nvPr>
            <p:ph type="sldNum" sz="quarter" idx="10"/>
          </p:nvPr>
        </p:nvSpPr>
        <p:spPr/>
        <p:txBody>
          <a:bodyPr/>
          <a:lstStyle/>
          <a:p>
            <a:fld id="{DC9FE8C3-D8D9-AB42-B5C9-5D0F8F815D0C}" type="slidenum">
              <a:rPr lang="en-US" smtClean="0"/>
              <a:t>26</a:t>
            </a:fld>
            <a:endParaRPr lang="en-US" dirty="0"/>
          </a:p>
        </p:txBody>
      </p:sp>
    </p:spTree>
    <p:extLst>
      <p:ext uri="{BB962C8B-B14F-4D97-AF65-F5344CB8AC3E}">
        <p14:creationId xmlns:p14="http://schemas.microsoft.com/office/powerpoint/2010/main" val="2716769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from Google Maps at link below.</a:t>
            </a:r>
          </a:p>
          <a:p>
            <a:r>
              <a:rPr lang="en-US" dirty="0"/>
              <a:t>https://</a:t>
            </a:r>
            <a:r>
              <a:rPr lang="en-US" dirty="0" err="1"/>
              <a:t>www.google.com</a:t>
            </a:r>
            <a:r>
              <a:rPr lang="en-US" dirty="0"/>
              <a:t>/maps/place/</a:t>
            </a:r>
            <a:r>
              <a:rPr lang="en-US" dirty="0" err="1"/>
              <a:t>Prince+William+Sound</a:t>
            </a:r>
            <a:r>
              <a:rPr lang="en-US" dirty="0"/>
              <a:t>,+Alaska/@60.5936566,-147.2879222,8z/data=!4m2!3m1!1s0x56b79499409d9821:0x62fee6a17a55ad8b</a:t>
            </a:r>
          </a:p>
        </p:txBody>
      </p:sp>
      <p:sp>
        <p:nvSpPr>
          <p:cNvPr id="4" name="Slide Number Placeholder 3"/>
          <p:cNvSpPr>
            <a:spLocks noGrp="1"/>
          </p:cNvSpPr>
          <p:nvPr>
            <p:ph type="sldNum" sz="quarter" idx="10"/>
          </p:nvPr>
        </p:nvSpPr>
        <p:spPr/>
        <p:txBody>
          <a:bodyPr/>
          <a:lstStyle/>
          <a:p>
            <a:fld id="{DC9FE8C3-D8D9-AB42-B5C9-5D0F8F815D0C}" type="slidenum">
              <a:rPr lang="en-US" smtClean="0"/>
              <a:t>27</a:t>
            </a:fld>
            <a:endParaRPr lang="en-US" dirty="0"/>
          </a:p>
        </p:txBody>
      </p:sp>
    </p:spTree>
    <p:extLst>
      <p:ext uri="{BB962C8B-B14F-4D97-AF65-F5344CB8AC3E}">
        <p14:creationId xmlns:p14="http://schemas.microsoft.com/office/powerpoint/2010/main" val="3885826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From IRIS animation </a:t>
            </a:r>
            <a:r>
              <a:rPr lang="en-US" sz="1200" b="0" i="1" kern="1200" dirty="0">
                <a:solidFill>
                  <a:schemeClr val="tx1"/>
                </a:solidFill>
                <a:effectLst/>
                <a:latin typeface="+mn-lt"/>
                <a:ea typeface="+mn-ea"/>
                <a:cs typeface="+mn-cs"/>
              </a:rPr>
              <a:t>Subduction Zone: Tsunamis Generated by Megathrust Earthquakes</a:t>
            </a:r>
          </a:p>
          <a:p>
            <a:r>
              <a:rPr lang="en-US" dirty="0"/>
              <a:t>https://</a:t>
            </a:r>
            <a:r>
              <a:rPr lang="en-US" dirty="0" err="1"/>
              <a:t>www.iris.edu</a:t>
            </a:r>
            <a:r>
              <a:rPr lang="en-US" dirty="0"/>
              <a:t>/</a:t>
            </a:r>
            <a:r>
              <a:rPr lang="en-US" dirty="0" err="1"/>
              <a:t>hq</a:t>
            </a:r>
            <a:r>
              <a:rPr lang="en-US" dirty="0"/>
              <a:t>/</a:t>
            </a:r>
            <a:r>
              <a:rPr lang="en-US" dirty="0" err="1"/>
              <a:t>inclass</a:t>
            </a:r>
            <a:r>
              <a:rPr lang="en-US" dirty="0"/>
              <a:t>/animation/</a:t>
            </a:r>
            <a:r>
              <a:rPr lang="en-US" dirty="0" err="1"/>
              <a:t>subduction_zone_tsunamis_generated_by_megathrust_earthquakes</a:t>
            </a:r>
            <a:r>
              <a:rPr lang="en-US" dirty="0"/>
              <a:t> </a:t>
            </a:r>
          </a:p>
        </p:txBody>
      </p:sp>
      <p:sp>
        <p:nvSpPr>
          <p:cNvPr id="4" name="Slide Number Placeholder 3"/>
          <p:cNvSpPr>
            <a:spLocks noGrp="1"/>
          </p:cNvSpPr>
          <p:nvPr>
            <p:ph type="sldNum" sz="quarter" idx="10"/>
          </p:nvPr>
        </p:nvSpPr>
        <p:spPr/>
        <p:txBody>
          <a:bodyPr/>
          <a:lstStyle/>
          <a:p>
            <a:fld id="{DC9FE8C3-D8D9-AB42-B5C9-5D0F8F815D0C}" type="slidenum">
              <a:rPr lang="en-US" smtClean="0"/>
              <a:t>28</a:t>
            </a:fld>
            <a:endParaRPr lang="en-US" dirty="0"/>
          </a:p>
        </p:txBody>
      </p:sp>
    </p:spTree>
    <p:extLst>
      <p:ext uri="{BB962C8B-B14F-4D97-AF65-F5344CB8AC3E}">
        <p14:creationId xmlns:p14="http://schemas.microsoft.com/office/powerpoint/2010/main" val="2881511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Map from: TSUNAMI INUNDATION MAPS OF SEWARD AND NORTHERN RESURRECTION BAY, ALASKA, E.N. Suleimani, D.J. Nicolsky, D.A. West, R.A. Combellick, and R.A. Hansen, Report of Investigations 2010-1, DIVISION OF GEOLOGICAL &amp; GEOPHYSICAL SURVEYS, STATE OF ALASKA DEPARTMENT OF NATURAL RESOURCES.</a:t>
            </a:r>
          </a:p>
          <a:p>
            <a:r>
              <a:rPr lang="en-US" sz="1200" kern="1200" dirty="0">
                <a:solidFill>
                  <a:schemeClr val="tx1"/>
                </a:solidFill>
                <a:effectLst/>
                <a:latin typeface="+mn-lt"/>
                <a:ea typeface="+mn-ea"/>
                <a:cs typeface="+mn-cs"/>
              </a:rPr>
              <a:t>http://www.dggs.alaska.gov/pubs/id/21001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Coseismic uplift model from: Suito, H., and J. T. Freymueller (2009), A viscoelastic and afterslip postseismic deformation model for the 1964 Alaska</a:t>
            </a:r>
          </a:p>
          <a:p>
            <a:r>
              <a:rPr lang="en-US" sz="1200" kern="1200" dirty="0">
                <a:solidFill>
                  <a:schemeClr val="tx1"/>
                </a:solidFill>
                <a:effectLst/>
                <a:latin typeface="+mn-lt"/>
                <a:ea typeface="+mn-ea"/>
                <a:cs typeface="+mn-cs"/>
              </a:rPr>
              <a:t>earthquake, J. Geophys. Res., 114, B11404, doi:10.1029/2008JB005954</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DC9FE8C3-D8D9-AB42-B5C9-5D0F8F815D0C}" type="slidenum">
              <a:rPr lang="en-US" smtClean="0"/>
              <a:t>29</a:t>
            </a:fld>
            <a:endParaRPr lang="en-US" dirty="0"/>
          </a:p>
        </p:txBody>
      </p:sp>
    </p:spTree>
    <p:extLst>
      <p:ext uri="{BB962C8B-B14F-4D97-AF65-F5344CB8AC3E}">
        <p14:creationId xmlns:p14="http://schemas.microsoft.com/office/powerpoint/2010/main" val="385631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US Geological Survey Professional Paper 542-A through 542-G, The Alaska Earthquake of March 27, 1964, Effects on Communities.</a:t>
            </a:r>
          </a:p>
          <a:p>
            <a:r>
              <a:rPr lang="en-US" dirty="0"/>
              <a:t>https://pubs.usgs.gov/pp/0542/</a:t>
            </a:r>
          </a:p>
        </p:txBody>
      </p:sp>
      <p:sp>
        <p:nvSpPr>
          <p:cNvPr id="4" name="Slide Number Placeholder 3"/>
          <p:cNvSpPr>
            <a:spLocks noGrp="1"/>
          </p:cNvSpPr>
          <p:nvPr>
            <p:ph type="sldNum" sz="quarter" idx="10"/>
          </p:nvPr>
        </p:nvSpPr>
        <p:spPr/>
        <p:txBody>
          <a:bodyPr/>
          <a:lstStyle/>
          <a:p>
            <a:fld id="{DC9FE8C3-D8D9-AB42-B5C9-5D0F8F815D0C}" type="slidenum">
              <a:rPr lang="en-US" smtClean="0"/>
              <a:t>30</a:t>
            </a:fld>
            <a:endParaRPr lang="en-US" dirty="0"/>
          </a:p>
        </p:txBody>
      </p:sp>
    </p:spTree>
    <p:extLst>
      <p:ext uri="{BB962C8B-B14F-4D97-AF65-F5344CB8AC3E}">
        <p14:creationId xmlns:p14="http://schemas.microsoft.com/office/powerpoint/2010/main" val="2232133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9"/>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B1E9581-7DFB-2740-A4CC-FFD3B1495FA2}" type="slidenum">
              <a:rPr lang="en-US" sz="1200">
                <a:latin typeface="Calibri" charset="0"/>
              </a:rPr>
              <a:pPr eaLnBrk="1" hangingPunct="1"/>
              <a:t>4</a:t>
            </a:fld>
            <a:endParaRPr lang="en-US" sz="1200" dirty="0">
              <a:latin typeface="Calibri" charset="0"/>
            </a:endParaRPr>
          </a:p>
        </p:txBody>
      </p:sp>
      <p:sp>
        <p:nvSpPr>
          <p:cNvPr id="4096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096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Illustration used with permission from: “At Risk: Earthquakes &amp; Tsunamis on the West Coast" by </a:t>
            </a:r>
            <a:r>
              <a:rPr lang="en-US" sz="1200" kern="1200" dirty="0">
                <a:solidFill>
                  <a:schemeClr val="tx1"/>
                </a:solidFill>
                <a:effectLst/>
                <a:latin typeface="+mn-lt"/>
                <a:ea typeface="+mn-ea"/>
                <a:cs typeface="+mn-cs"/>
              </a:rPr>
              <a:t>J. </a:t>
            </a:r>
            <a:r>
              <a:rPr lang="en-US" sz="1200" kern="1200" dirty="0" err="1">
                <a:solidFill>
                  <a:schemeClr val="tx1"/>
                </a:solidFill>
                <a:effectLst/>
                <a:latin typeface="+mn-lt"/>
                <a:ea typeface="+mn-ea"/>
                <a:cs typeface="+mn-cs"/>
              </a:rPr>
              <a:t>Clague</a:t>
            </a:r>
            <a:r>
              <a:rPr lang="en-US" sz="1200" kern="1200" dirty="0">
                <a:solidFill>
                  <a:schemeClr val="tx1"/>
                </a:solidFill>
                <a:effectLst/>
                <a:latin typeface="+mn-lt"/>
                <a:ea typeface="+mn-ea"/>
                <a:cs typeface="+mn-cs"/>
              </a:rPr>
              <a:t>, C. </a:t>
            </a:r>
            <a:r>
              <a:rPr lang="en-US" sz="1200" kern="1200" dirty="0" err="1">
                <a:solidFill>
                  <a:schemeClr val="tx1"/>
                </a:solidFill>
                <a:effectLst/>
                <a:latin typeface="+mn-lt"/>
                <a:ea typeface="+mn-ea"/>
                <a:cs typeface="+mn-cs"/>
              </a:rPr>
              <a:t>Yorath</a:t>
            </a:r>
            <a:r>
              <a:rPr lang="en-US" sz="1200" kern="1200" dirty="0">
                <a:solidFill>
                  <a:schemeClr val="tx1"/>
                </a:solidFill>
                <a:effectLst/>
                <a:latin typeface="+mn-lt"/>
                <a:ea typeface="+mn-ea"/>
                <a:cs typeface="+mn-cs"/>
              </a:rPr>
              <a:t>, R. Franklin, and B. Turner, </a:t>
            </a:r>
            <a:r>
              <a:rPr lang="en-US" sz="1200" kern="1200" dirty="0" err="1">
                <a:solidFill>
                  <a:schemeClr val="tx1"/>
                </a:solidFill>
                <a:effectLst/>
                <a:latin typeface="+mn-lt"/>
                <a:ea typeface="+mn-ea"/>
                <a:cs typeface="+mn-cs"/>
              </a:rPr>
              <a:t>Tricouni</a:t>
            </a:r>
            <a:r>
              <a:rPr lang="en-US" sz="1200" kern="1200" dirty="0">
                <a:solidFill>
                  <a:schemeClr val="tx1"/>
                </a:solidFill>
                <a:effectLst/>
                <a:latin typeface="+mn-lt"/>
                <a:ea typeface="+mn-ea"/>
                <a:cs typeface="+mn-cs"/>
              </a:rPr>
              <a:t> Press, 200 pp., 2006.</a:t>
            </a:r>
            <a:endParaRPr lang="en-US" sz="1200" b="0" i="0" kern="1200" dirty="0">
              <a:solidFill>
                <a:schemeClr val="tx1"/>
              </a:solidFill>
              <a:effectLst/>
              <a:latin typeface="+mn-lt"/>
              <a:ea typeface="+mn-ea"/>
              <a:cs typeface="+mn-cs"/>
            </a:endParaRPr>
          </a:p>
          <a:p>
            <a:endParaRPr lang="en-US" dirty="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TSUNAMI INUNDATION MAPS OF SEWARD AND NORTHERN RESURRECTION BAY, ALASKA, E.N. Suleimani, D.J. Nicolsky, D.A. West, R.A. Combellick, and R.A. Hansen, Report of Investigations 2010-1, DIVISION OF GEOLOGICAL &amp; GEOPHYSICAL SURVEYS, STATE OF ALASKA DEPARTMENT OF NATURAL RESOURCES.</a:t>
            </a:r>
          </a:p>
          <a:p>
            <a:r>
              <a:rPr lang="en-US" sz="1200" kern="1200" dirty="0">
                <a:solidFill>
                  <a:schemeClr val="tx1"/>
                </a:solidFill>
                <a:effectLst/>
                <a:latin typeface="+mn-lt"/>
                <a:ea typeface="+mn-ea"/>
                <a:cs typeface="+mn-cs"/>
              </a:rPr>
              <a:t>http://www.dggs.alaska.gov/pubs/id/21001 </a:t>
            </a:r>
          </a:p>
          <a:p>
            <a:endParaRPr lang="en-US" dirty="0"/>
          </a:p>
        </p:txBody>
      </p:sp>
      <p:sp>
        <p:nvSpPr>
          <p:cNvPr id="4" name="Slide Number Placeholder 3"/>
          <p:cNvSpPr>
            <a:spLocks noGrp="1"/>
          </p:cNvSpPr>
          <p:nvPr>
            <p:ph type="sldNum" sz="quarter" idx="10"/>
          </p:nvPr>
        </p:nvSpPr>
        <p:spPr/>
        <p:txBody>
          <a:bodyPr/>
          <a:lstStyle/>
          <a:p>
            <a:fld id="{DC9FE8C3-D8D9-AB42-B5C9-5D0F8F815D0C}" type="slidenum">
              <a:rPr lang="en-US" smtClean="0"/>
              <a:t>31</a:t>
            </a:fld>
            <a:endParaRPr lang="en-US" dirty="0"/>
          </a:p>
        </p:txBody>
      </p:sp>
    </p:spTree>
    <p:extLst>
      <p:ext uri="{BB962C8B-B14F-4D97-AF65-F5344CB8AC3E}">
        <p14:creationId xmlns:p14="http://schemas.microsoft.com/office/powerpoint/2010/main" val="2617848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TSUNAMI INUNDATION MAPS OF SEWARD AND NORTHERN RESURRECTION BAY, ALASKA, E.N. Suleimani, D.J. Nicolsky, D.A. West, R.A. Combellick, and R.A. Hansen, Report of Investigations 2010-1, DIVISION OF GEOLOGICAL &amp; GEOPHYSICAL SURVEYS, STATE OF ALASKA DEPARTMENT OF NATURAL RESOURCES.</a:t>
            </a:r>
          </a:p>
          <a:p>
            <a:r>
              <a:rPr lang="en-US" sz="1200" kern="1200" dirty="0">
                <a:solidFill>
                  <a:schemeClr val="tx1"/>
                </a:solidFill>
                <a:effectLst/>
                <a:latin typeface="+mn-lt"/>
                <a:ea typeface="+mn-ea"/>
                <a:cs typeface="+mn-cs"/>
              </a:rPr>
              <a:t>http://www.dggs.alaska.gov/pubs/id/21001 </a:t>
            </a:r>
          </a:p>
          <a:p>
            <a:endParaRPr lang="en-US" dirty="0"/>
          </a:p>
          <a:p>
            <a:endParaRPr lang="en-US" dirty="0"/>
          </a:p>
        </p:txBody>
      </p:sp>
      <p:sp>
        <p:nvSpPr>
          <p:cNvPr id="4" name="Slide Number Placeholder 3"/>
          <p:cNvSpPr>
            <a:spLocks noGrp="1"/>
          </p:cNvSpPr>
          <p:nvPr>
            <p:ph type="sldNum" sz="quarter" idx="10"/>
          </p:nvPr>
        </p:nvSpPr>
        <p:spPr/>
        <p:txBody>
          <a:bodyPr/>
          <a:lstStyle/>
          <a:p>
            <a:fld id="{DC9FE8C3-D8D9-AB42-B5C9-5D0F8F815D0C}" type="slidenum">
              <a:rPr lang="en-US" smtClean="0"/>
              <a:t>32</a:t>
            </a:fld>
            <a:endParaRPr lang="en-US" dirty="0"/>
          </a:p>
        </p:txBody>
      </p:sp>
    </p:spTree>
    <p:extLst>
      <p:ext uri="{BB962C8B-B14F-4D97-AF65-F5344CB8AC3E}">
        <p14:creationId xmlns:p14="http://schemas.microsoft.com/office/powerpoint/2010/main" val="6969793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TSUNAMI INUNDATION MAPS OF SEWARD AND NORTHERN RESURRECTION BAY, ALASKA, E.N. Suleimani, D.J. Nicolsky, D.A. West, R.A. Combellick, and R.A. Hansen, Report of Investigations 2010-1, DIVISION OF GEOLOGICAL &amp; GEOPHYSICAL SURVEYS, STATE OF ALASKA DEPARTMENT OF NATURAL RESOURCES.</a:t>
            </a:r>
          </a:p>
          <a:p>
            <a:r>
              <a:rPr lang="en-US" sz="1200" kern="1200" dirty="0">
                <a:solidFill>
                  <a:schemeClr val="tx1"/>
                </a:solidFill>
                <a:effectLst/>
                <a:latin typeface="+mn-lt"/>
                <a:ea typeface="+mn-ea"/>
                <a:cs typeface="+mn-cs"/>
              </a:rPr>
              <a:t>http://www.dggs.alaska.gov/pubs/id/21001 </a:t>
            </a:r>
          </a:p>
          <a:p>
            <a:endParaRPr lang="en-US" dirty="0"/>
          </a:p>
          <a:p>
            <a:endParaRPr lang="en-US" dirty="0"/>
          </a:p>
        </p:txBody>
      </p:sp>
      <p:sp>
        <p:nvSpPr>
          <p:cNvPr id="4" name="Slide Number Placeholder 3"/>
          <p:cNvSpPr>
            <a:spLocks noGrp="1"/>
          </p:cNvSpPr>
          <p:nvPr>
            <p:ph type="sldNum" sz="quarter" idx="10"/>
          </p:nvPr>
        </p:nvSpPr>
        <p:spPr/>
        <p:txBody>
          <a:bodyPr/>
          <a:lstStyle/>
          <a:p>
            <a:fld id="{DC9FE8C3-D8D9-AB42-B5C9-5D0F8F815D0C}" type="slidenum">
              <a:rPr lang="en-US" smtClean="0"/>
              <a:t>33</a:t>
            </a:fld>
            <a:endParaRPr lang="en-US" dirty="0"/>
          </a:p>
        </p:txBody>
      </p:sp>
    </p:spTree>
    <p:extLst>
      <p:ext uri="{BB962C8B-B14F-4D97-AF65-F5344CB8AC3E}">
        <p14:creationId xmlns:p14="http://schemas.microsoft.com/office/powerpoint/2010/main" val="5556389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TSUNAMI INUNDATION MAPS OF SEWARD AND NORTHERN RESURRECTION BAY, ALASKA, E.N. Suleimani, D.J. Nicolsky, D.A. West, R.A. Combellick, and R.A. Hansen, Report of Investigations 2010-1, DIVISION OF GEOLOGICAL &amp; GEOPHYSICAL SURVEYS, STATE OF ALASKA DEPARTMENT OF NATURAL RESOURCES.</a:t>
            </a:r>
          </a:p>
          <a:p>
            <a:r>
              <a:rPr lang="en-US" sz="1200" kern="1200" dirty="0">
                <a:solidFill>
                  <a:schemeClr val="tx1"/>
                </a:solidFill>
                <a:effectLst/>
                <a:latin typeface="+mn-lt"/>
                <a:ea typeface="+mn-ea"/>
                <a:cs typeface="+mn-cs"/>
              </a:rPr>
              <a:t>http://www.dggs.alaska.gov/pubs/id/21001 </a:t>
            </a:r>
          </a:p>
          <a:p>
            <a:endParaRPr lang="en-US" dirty="0"/>
          </a:p>
        </p:txBody>
      </p:sp>
      <p:sp>
        <p:nvSpPr>
          <p:cNvPr id="4" name="Slide Number Placeholder 3"/>
          <p:cNvSpPr>
            <a:spLocks noGrp="1"/>
          </p:cNvSpPr>
          <p:nvPr>
            <p:ph type="sldNum" sz="quarter" idx="10"/>
          </p:nvPr>
        </p:nvSpPr>
        <p:spPr/>
        <p:txBody>
          <a:bodyPr/>
          <a:lstStyle/>
          <a:p>
            <a:fld id="{DC9FE8C3-D8D9-AB42-B5C9-5D0F8F815D0C}" type="slidenum">
              <a:rPr lang="en-US" smtClean="0"/>
              <a:t>34</a:t>
            </a:fld>
            <a:endParaRPr lang="en-US" dirty="0"/>
          </a:p>
        </p:txBody>
      </p:sp>
    </p:spTree>
    <p:extLst>
      <p:ext uri="{BB962C8B-B14F-4D97-AF65-F5344CB8AC3E}">
        <p14:creationId xmlns:p14="http://schemas.microsoft.com/office/powerpoint/2010/main" val="2758502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TSUNAMI INUNDATION MAPS OF SEWARD AND NORTHERN RESURRECTION BAY, ALASKA, E.N. Suleimani, D.J. Nicolsky, D.A. West, R.A. Combellick, and R.A. Hansen, Report of Investigations 2010-1, DIVISION OF GEOLOGICAL &amp; GEOPHYSICAL SURVEYS, STATE OF ALASKA DEPARTMENT OF NATURAL RESOURCES.</a:t>
            </a:r>
          </a:p>
          <a:p>
            <a:r>
              <a:rPr lang="en-US" sz="1200" kern="1200" dirty="0">
                <a:solidFill>
                  <a:schemeClr val="tx1"/>
                </a:solidFill>
                <a:effectLst/>
                <a:latin typeface="+mn-lt"/>
                <a:ea typeface="+mn-ea"/>
                <a:cs typeface="+mn-cs"/>
              </a:rPr>
              <a:t>http://www.dggs.alaska.gov/pubs/id/21001 </a:t>
            </a:r>
          </a:p>
          <a:p>
            <a:endParaRPr lang="en-US" dirty="0"/>
          </a:p>
          <a:p>
            <a:endParaRPr lang="en-US" dirty="0"/>
          </a:p>
        </p:txBody>
      </p:sp>
      <p:sp>
        <p:nvSpPr>
          <p:cNvPr id="4" name="Slide Number Placeholder 3"/>
          <p:cNvSpPr>
            <a:spLocks noGrp="1"/>
          </p:cNvSpPr>
          <p:nvPr>
            <p:ph type="sldNum" sz="quarter" idx="10"/>
          </p:nvPr>
        </p:nvSpPr>
        <p:spPr/>
        <p:txBody>
          <a:bodyPr/>
          <a:lstStyle/>
          <a:p>
            <a:fld id="{DC9FE8C3-D8D9-AB42-B5C9-5D0F8F815D0C}" type="slidenum">
              <a:rPr lang="en-US" smtClean="0"/>
              <a:t>35</a:t>
            </a:fld>
            <a:endParaRPr lang="en-US" dirty="0"/>
          </a:p>
        </p:txBody>
      </p:sp>
    </p:spTree>
    <p:extLst>
      <p:ext uri="{BB962C8B-B14F-4D97-AF65-F5344CB8AC3E}">
        <p14:creationId xmlns:p14="http://schemas.microsoft.com/office/powerpoint/2010/main" val="3393054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TSUNAMI INUNDATION MAPS OF SEWARD AND NORTHERN RESURRECTION BAY, ALASKA, E.N. Suleimani, D.J. Nicolsky, D.A. West, R.A. Combellick, and R.A. Hansen, Report of Investigations 2010-1, DIVISION OF GEOLOGICAL &amp; GEOPHYSICAL SURVEYS, STATE OF ALASKA DEPARTMENT OF NATURAL RESOURCES.</a:t>
            </a:r>
          </a:p>
          <a:p>
            <a:r>
              <a:rPr lang="en-US" sz="1200" kern="1200" dirty="0">
                <a:solidFill>
                  <a:schemeClr val="tx1"/>
                </a:solidFill>
                <a:effectLst/>
                <a:latin typeface="+mn-lt"/>
                <a:ea typeface="+mn-ea"/>
                <a:cs typeface="+mn-cs"/>
              </a:rPr>
              <a:t>http://www.dggs.alaska.gov/pubs/id/21001 </a:t>
            </a:r>
          </a:p>
          <a:p>
            <a:endParaRPr lang="en-US" dirty="0"/>
          </a:p>
          <a:p>
            <a:endParaRPr lang="en-US" dirty="0"/>
          </a:p>
        </p:txBody>
      </p:sp>
      <p:sp>
        <p:nvSpPr>
          <p:cNvPr id="4" name="Slide Number Placeholder 3"/>
          <p:cNvSpPr>
            <a:spLocks noGrp="1"/>
          </p:cNvSpPr>
          <p:nvPr>
            <p:ph type="sldNum" sz="quarter" idx="10"/>
          </p:nvPr>
        </p:nvSpPr>
        <p:spPr/>
        <p:txBody>
          <a:bodyPr/>
          <a:lstStyle/>
          <a:p>
            <a:fld id="{DC9FE8C3-D8D9-AB42-B5C9-5D0F8F815D0C}" type="slidenum">
              <a:rPr lang="en-US" smtClean="0"/>
              <a:t>36</a:t>
            </a:fld>
            <a:endParaRPr lang="en-US" dirty="0"/>
          </a:p>
        </p:txBody>
      </p:sp>
    </p:spTree>
    <p:extLst>
      <p:ext uri="{BB962C8B-B14F-4D97-AF65-F5344CB8AC3E}">
        <p14:creationId xmlns:p14="http://schemas.microsoft.com/office/powerpoint/2010/main" val="1451619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 Kachadoorian, Effects of the Earthquake Of March 27,1964 At Whittier, Alaska, US Geological Survey Professional Paper 542-B, 1965.</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C9FE8C3-D8D9-AB42-B5C9-5D0F8F815D0C}" type="slidenum">
              <a:rPr lang="en-US" smtClean="0"/>
              <a:t>37</a:t>
            </a:fld>
            <a:endParaRPr lang="en-US" dirty="0"/>
          </a:p>
        </p:txBody>
      </p:sp>
    </p:spTree>
    <p:extLst>
      <p:ext uri="{BB962C8B-B14F-4D97-AF65-F5344CB8AC3E}">
        <p14:creationId xmlns:p14="http://schemas.microsoft.com/office/powerpoint/2010/main" val="1060852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TSUNAMI INUNDATION MAPS OF WHITTIER AND WESTERN PASSAGE CANAL, ALASKA, D.J. Nicolsky, E.N. Suleimani, R.A. Combellick, and R.A. Hansen, Report of Investigations 2011-7, DIVISION OF GEOLOGICAL &amp; GEOPHYSICAL SURVEYS, STATE OF ALASKA DEPARTMENT OF NATURAL RESOURCES. http://www.dggs.alaska.gov/pubs/id/23244</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C9FE8C3-D8D9-AB42-B5C9-5D0F8F815D0C}" type="slidenum">
              <a:rPr lang="en-US" smtClean="0"/>
              <a:t>38</a:t>
            </a:fld>
            <a:endParaRPr lang="en-US" dirty="0"/>
          </a:p>
        </p:txBody>
      </p:sp>
    </p:spTree>
    <p:extLst>
      <p:ext uri="{BB962C8B-B14F-4D97-AF65-F5344CB8AC3E}">
        <p14:creationId xmlns:p14="http://schemas.microsoft.com/office/powerpoint/2010/main" val="3357398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TSUNAMI INUNDATION MAPS OF WHITTIER AND WESTERN PASSAGE CANAL, ALASKA, D.J. Nicolsky, E.N. Suleimani, R.A. Combellick, and R.A. Hansen, Report of Investigations 2011-7, DIVISION OF GEOLOGICAL &amp; GEOPHYSICAL SURVEYS, STATE OF ALASKA DEPARTMENT OF NATURAL RESOURCES. http://www.dggs.alaska.gov/pubs/id/23244</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C9FE8C3-D8D9-AB42-B5C9-5D0F8F815D0C}" type="slidenum">
              <a:rPr lang="en-US" smtClean="0"/>
              <a:t>39</a:t>
            </a:fld>
            <a:endParaRPr lang="en-US" dirty="0"/>
          </a:p>
        </p:txBody>
      </p:sp>
    </p:spTree>
    <p:extLst>
      <p:ext uri="{BB962C8B-B14F-4D97-AF65-F5344CB8AC3E}">
        <p14:creationId xmlns:p14="http://schemas.microsoft.com/office/powerpoint/2010/main" val="30762065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TSUNAMI INUNDATION MAPS OF WHITTIER AND WESTERN PASSAGE CANAL, ALASKA, D.J. Nicolsky, E.N. Suleimani, R.A. Combellick, and R.A. Hansen, Report of Investigations 2011-7, DIVISION OF GEOLOGICAL &amp; GEOPHYSICAL SURVEYS, STATE OF ALASKA DEPARTMENT OF NATURAL RESOURCES. http://www.dggs.alaska.gov/pubs/id/23244</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Simulated water level dynamics in the Whittier harbor and suggests that the maximum height of the waves that hit Whittier was about 3.5 m (11.5 ft) at the MLW tide, if the local 1.6 m</a:t>
            </a:r>
          </a:p>
          <a:p>
            <a:r>
              <a:rPr lang="en-US" dirty="0"/>
              <a:t>(5.3 ft) subsidence is taken into account. Note that this wave height is within the tidal range for the community and does not produce flooding.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C9FE8C3-D8D9-AB42-B5C9-5D0F8F815D0C}" type="slidenum">
              <a:rPr lang="en-US" smtClean="0"/>
              <a:t>40</a:t>
            </a:fld>
            <a:endParaRPr lang="en-US" dirty="0"/>
          </a:p>
        </p:txBody>
      </p:sp>
    </p:spTree>
    <p:extLst>
      <p:ext uri="{BB962C8B-B14F-4D97-AF65-F5344CB8AC3E}">
        <p14:creationId xmlns:p14="http://schemas.microsoft.com/office/powerpoint/2010/main" val="152310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Illustrations courtesy of Rob Witter, US Geological Survey Alaska Science Center.</a:t>
            </a:r>
          </a:p>
        </p:txBody>
      </p:sp>
      <p:sp>
        <p:nvSpPr>
          <p:cNvPr id="4" name="Slide Number Placeholder 3"/>
          <p:cNvSpPr>
            <a:spLocks noGrp="1"/>
          </p:cNvSpPr>
          <p:nvPr>
            <p:ph type="sldNum" sz="quarter" idx="10"/>
          </p:nvPr>
        </p:nvSpPr>
        <p:spPr/>
        <p:txBody>
          <a:bodyPr/>
          <a:lstStyle/>
          <a:p>
            <a:fld id="{DC9FE8C3-D8D9-AB42-B5C9-5D0F8F815D0C}" type="slidenum">
              <a:rPr lang="en-US" smtClean="0"/>
              <a:t>5</a:t>
            </a:fld>
            <a:endParaRPr lang="en-US" dirty="0"/>
          </a:p>
        </p:txBody>
      </p:sp>
    </p:spTree>
    <p:extLst>
      <p:ext uri="{BB962C8B-B14F-4D97-AF65-F5344CB8AC3E}">
        <p14:creationId xmlns:p14="http://schemas.microsoft.com/office/powerpoint/2010/main" val="2170252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Map from: TSUNAMI INUNDATION MAPS OF SEWARD AND NORTHERN RESURRECTION BAY, ALASKA, E.N. Suleimani, D.J. Nicolsky, D.A. West, R.A. Combellick, and R.A. Hansen, Report of Investigations 2010-1, DIVISION OF GEOLOGICAL &amp; GEOPHYSICAL SURVEYS, STATE OF ALASKA DEPARTMENT OF NATURAL RESOURCES.</a:t>
            </a:r>
          </a:p>
          <a:p>
            <a:r>
              <a:rPr lang="en-US" sz="1200" kern="1200" dirty="0">
                <a:solidFill>
                  <a:schemeClr val="tx1"/>
                </a:solidFill>
                <a:effectLst/>
                <a:latin typeface="+mn-lt"/>
                <a:ea typeface="+mn-ea"/>
                <a:cs typeface="+mn-cs"/>
              </a:rPr>
              <a:t>http://www.dggs.alaska.gov/pubs/id/21001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Coseismic uplift model from: Suito, H., and J. T. Freymueller (2009), A viscoelastic and afterslip postseismic deformation model for the 1964 Alaska</a:t>
            </a:r>
          </a:p>
          <a:p>
            <a:r>
              <a:rPr lang="en-US" sz="1200" kern="1200" dirty="0">
                <a:solidFill>
                  <a:schemeClr val="tx1"/>
                </a:solidFill>
                <a:effectLst/>
                <a:latin typeface="+mn-lt"/>
                <a:ea typeface="+mn-ea"/>
                <a:cs typeface="+mn-cs"/>
              </a:rPr>
              <a:t>earthquake, J. Geophys. Res., 114, B11404, doi:10.1029/2008JB005954</a:t>
            </a:r>
          </a:p>
          <a:p>
            <a:endParaRPr lang="en-US" dirty="0"/>
          </a:p>
        </p:txBody>
      </p:sp>
      <p:sp>
        <p:nvSpPr>
          <p:cNvPr id="4" name="Slide Number Placeholder 3"/>
          <p:cNvSpPr>
            <a:spLocks noGrp="1"/>
          </p:cNvSpPr>
          <p:nvPr>
            <p:ph type="sldNum" sz="quarter" idx="10"/>
          </p:nvPr>
        </p:nvSpPr>
        <p:spPr/>
        <p:txBody>
          <a:bodyPr/>
          <a:lstStyle/>
          <a:p>
            <a:fld id="{DC9FE8C3-D8D9-AB42-B5C9-5D0F8F815D0C}" type="slidenum">
              <a:rPr lang="en-US" smtClean="0"/>
              <a:t>41</a:t>
            </a:fld>
            <a:endParaRPr lang="en-US" dirty="0"/>
          </a:p>
        </p:txBody>
      </p:sp>
    </p:spTree>
    <p:extLst>
      <p:ext uri="{BB962C8B-B14F-4D97-AF65-F5344CB8AC3E}">
        <p14:creationId xmlns:p14="http://schemas.microsoft.com/office/powerpoint/2010/main" val="6079778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Geographic map from Google Maps at link below.</a:t>
            </a:r>
          </a:p>
          <a:p>
            <a:r>
              <a:rPr lang="en-US" dirty="0"/>
              <a:t>https://</a:t>
            </a:r>
            <a:r>
              <a:rPr lang="en-US" dirty="0" err="1"/>
              <a:t>www.google.com</a:t>
            </a:r>
            <a:r>
              <a:rPr lang="en-US" dirty="0"/>
              <a:t>/maps/place/</a:t>
            </a:r>
            <a:r>
              <a:rPr lang="en-US" dirty="0" err="1"/>
              <a:t>Prince+William+Sound</a:t>
            </a:r>
            <a:r>
              <a:rPr lang="en-US" dirty="0"/>
              <a:t>,+Alaska/@60.5936566,-147.2879222,8z/data=!4m2!3m1!1s0x56b79499409d9821:0x62fee6a17a55ad8b</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Superimposed map of vertical seafloor uplift from: TSUNAMI INUNDATION MAPS OF SEWARD AND NORTHERN RESURRECTION BAY, ALASKA, E.N. </a:t>
            </a:r>
            <a:r>
              <a:rPr lang="en-US" sz="1200" kern="1200" dirty="0" err="1">
                <a:solidFill>
                  <a:schemeClr val="tx1"/>
                </a:solidFill>
                <a:effectLst/>
                <a:latin typeface="+mn-lt"/>
                <a:ea typeface="+mn-ea"/>
                <a:cs typeface="+mn-cs"/>
              </a:rPr>
              <a:t>Suleimani</a:t>
            </a:r>
            <a:r>
              <a:rPr lang="en-US" sz="1200" kern="1200" dirty="0">
                <a:solidFill>
                  <a:schemeClr val="tx1"/>
                </a:solidFill>
                <a:effectLst/>
                <a:latin typeface="+mn-lt"/>
                <a:ea typeface="+mn-ea"/>
                <a:cs typeface="+mn-cs"/>
              </a:rPr>
              <a:t>, D.J. </a:t>
            </a:r>
            <a:r>
              <a:rPr lang="en-US" sz="1200" kern="1200" dirty="0" err="1">
                <a:solidFill>
                  <a:schemeClr val="tx1"/>
                </a:solidFill>
                <a:effectLst/>
                <a:latin typeface="+mn-lt"/>
                <a:ea typeface="+mn-ea"/>
                <a:cs typeface="+mn-cs"/>
              </a:rPr>
              <a:t>Nicolsky</a:t>
            </a:r>
            <a:r>
              <a:rPr lang="en-US" sz="1200" kern="1200" dirty="0">
                <a:solidFill>
                  <a:schemeClr val="tx1"/>
                </a:solidFill>
                <a:effectLst/>
                <a:latin typeface="+mn-lt"/>
                <a:ea typeface="+mn-ea"/>
                <a:cs typeface="+mn-cs"/>
              </a:rPr>
              <a:t>, D.A. West, R.A. </a:t>
            </a:r>
            <a:r>
              <a:rPr lang="en-US" sz="1200" kern="1200" dirty="0" err="1">
                <a:solidFill>
                  <a:schemeClr val="tx1"/>
                </a:solidFill>
                <a:effectLst/>
                <a:latin typeface="+mn-lt"/>
                <a:ea typeface="+mn-ea"/>
                <a:cs typeface="+mn-cs"/>
              </a:rPr>
              <a:t>Combellick</a:t>
            </a:r>
            <a:r>
              <a:rPr lang="en-US" sz="1200" kern="1200" dirty="0">
                <a:solidFill>
                  <a:schemeClr val="tx1"/>
                </a:solidFill>
                <a:effectLst/>
                <a:latin typeface="+mn-lt"/>
                <a:ea typeface="+mn-ea"/>
                <a:cs typeface="+mn-cs"/>
              </a:rPr>
              <a:t>, and R.A. Hansen, Report of Investigations 2010-1, DIVISION OF GEOLOGICAL &amp; GEOPHYSICAL SURVEYS, STATE OF ALASKA DEPARTMENT OF NATURAL RESOURCES.</a:t>
            </a:r>
          </a:p>
          <a:p>
            <a:endParaRPr lang="en-US" dirty="0"/>
          </a:p>
        </p:txBody>
      </p:sp>
      <p:sp>
        <p:nvSpPr>
          <p:cNvPr id="4" name="Slide Number Placeholder 3"/>
          <p:cNvSpPr>
            <a:spLocks noGrp="1"/>
          </p:cNvSpPr>
          <p:nvPr>
            <p:ph type="sldNum" sz="quarter" idx="10"/>
          </p:nvPr>
        </p:nvSpPr>
        <p:spPr/>
        <p:txBody>
          <a:bodyPr/>
          <a:lstStyle/>
          <a:p>
            <a:fld id="{DC9FE8C3-D8D9-AB42-B5C9-5D0F8F815D0C}" type="slidenum">
              <a:rPr lang="en-US" smtClean="0"/>
              <a:t>42</a:t>
            </a:fld>
            <a:endParaRPr lang="en-US" dirty="0"/>
          </a:p>
        </p:txBody>
      </p:sp>
    </p:spTree>
    <p:extLst>
      <p:ext uri="{BB962C8B-B14F-4D97-AF65-F5344CB8AC3E}">
        <p14:creationId xmlns:p14="http://schemas.microsoft.com/office/powerpoint/2010/main" val="2902730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Graphic from </a:t>
            </a:r>
            <a:r>
              <a:rPr lang="en-US" sz="1200" b="0" i="1" kern="1200" dirty="0">
                <a:solidFill>
                  <a:schemeClr val="tx1"/>
                </a:solidFill>
                <a:effectLst/>
                <a:latin typeface="+mn-lt"/>
                <a:ea typeface="+mn-ea"/>
                <a:cs typeface="+mn-cs"/>
              </a:rPr>
              <a:t>Are You Prepared for the Next Big Earthquake in Alaska? </a:t>
            </a:r>
          </a:p>
          <a:p>
            <a:r>
              <a:rPr lang="en-US" b="0" dirty="0"/>
              <a:t>https://earthquake.alaska.edu/sites/default/files/are-you-prepared_Nov2016-web.pdf</a:t>
            </a:r>
          </a:p>
        </p:txBody>
      </p:sp>
      <p:sp>
        <p:nvSpPr>
          <p:cNvPr id="4" name="Slide Number Placeholder 3"/>
          <p:cNvSpPr>
            <a:spLocks noGrp="1"/>
          </p:cNvSpPr>
          <p:nvPr>
            <p:ph type="sldNum" sz="quarter" idx="10"/>
          </p:nvPr>
        </p:nvSpPr>
        <p:spPr/>
        <p:txBody>
          <a:bodyPr/>
          <a:lstStyle/>
          <a:p>
            <a:fld id="{DC9FE8C3-D8D9-AB42-B5C9-5D0F8F815D0C}" type="slidenum">
              <a:rPr lang="en-US" smtClean="0"/>
              <a:t>6</a:t>
            </a:fld>
            <a:endParaRPr lang="en-US" dirty="0"/>
          </a:p>
        </p:txBody>
      </p:sp>
    </p:spTree>
    <p:extLst>
      <p:ext uri="{BB962C8B-B14F-4D97-AF65-F5344CB8AC3E}">
        <p14:creationId xmlns:p14="http://schemas.microsoft.com/office/powerpoint/2010/main" val="4036705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385BCA55-D1CF-424A-B33D-5B9392645C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A59BFBFC-1AEC-4B4A-92A3-D08E781C47DA}"/>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200" kern="1200" dirty="0" err="1">
                <a:solidFill>
                  <a:schemeClr val="tx1"/>
                </a:solidFill>
                <a:effectLst/>
                <a:latin typeface="+mn-lt"/>
                <a:ea typeface="+mn-ea"/>
                <a:cs typeface="+mn-cs"/>
              </a:rPr>
              <a:t>ShakeMap</a:t>
            </a:r>
            <a:r>
              <a:rPr lang="en-US" sz="1200" kern="1200" dirty="0">
                <a:solidFill>
                  <a:schemeClr val="tx1"/>
                </a:solidFill>
                <a:effectLst/>
                <a:latin typeface="+mn-lt"/>
                <a:ea typeface="+mn-ea"/>
                <a:cs typeface="+mn-cs"/>
              </a:rPr>
              <a:t> on left from US Geological Survey National Earthquake Information Center. </a:t>
            </a:r>
            <a:endParaRPr lang="en-US" altLang="en-US" dirty="0"/>
          </a:p>
          <a:p>
            <a:pPr eaLnBrk="1" hangingPunct="1">
              <a:spcBef>
                <a:spcPct val="0"/>
              </a:spcBef>
            </a:pPr>
            <a:r>
              <a:rPr lang="en-US" altLang="en-US" dirty="0"/>
              <a:t>https://</a:t>
            </a:r>
            <a:r>
              <a:rPr lang="en-US" altLang="en-US" dirty="0" err="1"/>
              <a:t>earthquake.usgs.gov</a:t>
            </a:r>
            <a:r>
              <a:rPr lang="en-US" altLang="en-US" dirty="0"/>
              <a:t>/earthquakes/</a:t>
            </a:r>
            <a:r>
              <a:rPr lang="en-US" altLang="en-US" dirty="0" err="1"/>
              <a:t>eventpage</a:t>
            </a:r>
            <a:r>
              <a:rPr lang="en-US" altLang="en-US" dirty="0"/>
              <a:t>/us2000cmy3#shakemap</a:t>
            </a:r>
          </a:p>
          <a:p>
            <a:pPr eaLnBrk="1" hangingPunct="1">
              <a:spcBef>
                <a:spcPct val="0"/>
              </a:spcBef>
            </a:pPr>
            <a:endParaRPr lang="en-US" altLang="en-US" dirty="0"/>
          </a:p>
          <a:p>
            <a:pPr eaLnBrk="1" hangingPunct="1">
              <a:spcBef>
                <a:spcPct val="0"/>
              </a:spcBef>
            </a:pPr>
            <a:r>
              <a:rPr lang="en-US" sz="1200" kern="1200" dirty="0" err="1">
                <a:solidFill>
                  <a:schemeClr val="tx1"/>
                </a:solidFill>
                <a:effectLst/>
                <a:latin typeface="+mn-lt"/>
                <a:ea typeface="+mn-ea"/>
                <a:cs typeface="+mn-cs"/>
              </a:rPr>
              <a:t>Isoseismal</a:t>
            </a:r>
            <a:r>
              <a:rPr lang="en-US" sz="1200" kern="1200" dirty="0">
                <a:solidFill>
                  <a:schemeClr val="tx1"/>
                </a:solidFill>
                <a:effectLst/>
                <a:latin typeface="+mn-lt"/>
                <a:ea typeface="+mn-ea"/>
                <a:cs typeface="+mn-cs"/>
              </a:rPr>
              <a:t> map on right from US Geological Survey National Earthquake Information Center. </a:t>
            </a:r>
            <a:endParaRPr lang="en-US" altLang="en-US" dirty="0"/>
          </a:p>
          <a:p>
            <a:pPr eaLnBrk="1" hangingPunct="1">
              <a:spcBef>
                <a:spcPct val="0"/>
              </a:spcBef>
            </a:pPr>
            <a:r>
              <a:rPr lang="en-US" altLang="en-US" dirty="0"/>
              <a:t>https://</a:t>
            </a:r>
            <a:r>
              <a:rPr lang="en-US" altLang="en-US" dirty="0" err="1"/>
              <a:t>earthquake.usgs.gov</a:t>
            </a:r>
            <a:r>
              <a:rPr lang="en-US" altLang="en-US" dirty="0"/>
              <a:t>/earthquakes/</a:t>
            </a:r>
            <a:r>
              <a:rPr lang="en-US" altLang="en-US" dirty="0" err="1"/>
              <a:t>eventpage</a:t>
            </a:r>
            <a:r>
              <a:rPr lang="en-US" altLang="en-US" dirty="0"/>
              <a:t>/us2000cmy3#map</a:t>
            </a:r>
            <a:endParaRPr lang="en-US" sz="1200" kern="1200" dirty="0">
              <a:solidFill>
                <a:schemeClr val="tx1"/>
              </a:solidFill>
              <a:effectLst/>
              <a:latin typeface="+mn-lt"/>
              <a:ea typeface="+mn-ea"/>
              <a:cs typeface="+mn-cs"/>
            </a:endParaRPr>
          </a:p>
        </p:txBody>
      </p:sp>
      <p:sp>
        <p:nvSpPr>
          <p:cNvPr id="30723" name="Slide Number Placeholder 3">
            <a:extLst>
              <a:ext uri="{FF2B5EF4-FFF2-40B4-BE49-F238E27FC236}">
                <a16:creationId xmlns:a16="http://schemas.microsoft.com/office/drawing/2014/main" id="{21CF06BC-39E3-B343-BD81-3846C4E1A834}"/>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BE9E92A-5E57-B74C-8C3F-9C34B71BDE06}" type="slidenum">
              <a:rPr lang="en-US" altLang="en-US" smtClean="0">
                <a:latin typeface="Calibri" panose="020F0502020204030204" pitchFamily="34" charset="0"/>
              </a:rPr>
              <a:pPr/>
              <a:t>7</a:t>
            </a:fld>
            <a:endParaRPr lang="en-US" altLang="en-US" dirty="0">
              <a:latin typeface="Calibri" panose="020F0502020204030204" pitchFamily="34" charset="0"/>
            </a:endParaRPr>
          </a:p>
        </p:txBody>
      </p:sp>
    </p:spTree>
    <p:extLst>
      <p:ext uri="{BB962C8B-B14F-4D97-AF65-F5344CB8AC3E}">
        <p14:creationId xmlns:p14="http://schemas.microsoft.com/office/powerpoint/2010/main" val="2082141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from Alaska Earthquake Center https://</a:t>
            </a:r>
            <a:r>
              <a:rPr lang="en-US" dirty="0" err="1"/>
              <a:t>earthquake.alaska.edu</a:t>
            </a:r>
            <a:r>
              <a:rPr lang="en-US" dirty="0"/>
              <a:t>/tsunami-observations-offshore-</a:t>
            </a:r>
            <a:r>
              <a:rPr lang="en-US" dirty="0" err="1"/>
              <a:t>kodiak</a:t>
            </a:r>
            <a:r>
              <a:rPr lang="en-US" dirty="0"/>
              <a:t>-earthquake</a:t>
            </a:r>
          </a:p>
        </p:txBody>
      </p:sp>
      <p:sp>
        <p:nvSpPr>
          <p:cNvPr id="4" name="Slide Number Placeholder 3"/>
          <p:cNvSpPr>
            <a:spLocks noGrp="1"/>
          </p:cNvSpPr>
          <p:nvPr>
            <p:ph type="sldNum" sz="quarter" idx="10"/>
          </p:nvPr>
        </p:nvSpPr>
        <p:spPr/>
        <p:txBody>
          <a:bodyPr/>
          <a:lstStyle/>
          <a:p>
            <a:fld id="{DC9FE8C3-D8D9-AB42-B5C9-5D0F8F815D0C}" type="slidenum">
              <a:rPr lang="en-US" smtClean="0"/>
              <a:t>8</a:t>
            </a:fld>
            <a:endParaRPr lang="en-US" dirty="0"/>
          </a:p>
        </p:txBody>
      </p:sp>
    </p:spTree>
    <p:extLst>
      <p:ext uri="{BB962C8B-B14F-4D97-AF65-F5344CB8AC3E}">
        <p14:creationId xmlns:p14="http://schemas.microsoft.com/office/powerpoint/2010/main" val="1465854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1200" kern="1200" dirty="0" err="1">
                <a:solidFill>
                  <a:schemeClr val="tx1"/>
                </a:solidFill>
                <a:effectLst/>
                <a:latin typeface="+mn-lt"/>
                <a:ea typeface="+mn-ea"/>
                <a:cs typeface="+mn-cs"/>
              </a:rPr>
              <a:t>ShakeMap</a:t>
            </a:r>
            <a:r>
              <a:rPr lang="en-US" sz="1200" kern="1200" dirty="0">
                <a:solidFill>
                  <a:schemeClr val="tx1"/>
                </a:solidFill>
                <a:effectLst/>
                <a:latin typeface="+mn-lt"/>
                <a:ea typeface="+mn-ea"/>
                <a:cs typeface="+mn-cs"/>
              </a:rPr>
              <a:t> from US Geological Survey National Earthquake Information Center.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earthquake.usgs.gov</a:t>
            </a:r>
            <a:r>
              <a:rPr lang="en-US" sz="1200" kern="1200" dirty="0">
                <a:solidFill>
                  <a:schemeClr val="tx1"/>
                </a:solidFill>
                <a:effectLst/>
                <a:latin typeface="+mn-lt"/>
                <a:ea typeface="+mn-ea"/>
                <a:cs typeface="+mn-cs"/>
              </a:rPr>
              <a:t>/earthquakes/</a:t>
            </a:r>
            <a:r>
              <a:rPr lang="en-US" sz="1200" kern="1200" dirty="0" err="1">
                <a:solidFill>
                  <a:schemeClr val="tx1"/>
                </a:solidFill>
                <a:effectLst/>
                <a:latin typeface="+mn-lt"/>
                <a:ea typeface="+mn-ea"/>
                <a:cs typeface="+mn-cs"/>
              </a:rPr>
              <a:t>eventpage</a:t>
            </a:r>
            <a:r>
              <a:rPr lang="en-US" sz="1200" kern="1200" dirty="0">
                <a:solidFill>
                  <a:schemeClr val="tx1"/>
                </a:solidFill>
                <a:effectLst/>
                <a:latin typeface="+mn-lt"/>
                <a:ea typeface="+mn-ea"/>
                <a:cs typeface="+mn-cs"/>
              </a:rPr>
              <a:t>/us10004gqp#shakemap </a:t>
            </a:r>
            <a:endParaRPr lang="en-US" dirty="0">
              <a:latin typeface="Calibri" charset="0"/>
            </a:endParaRPr>
          </a:p>
        </p:txBody>
      </p:sp>
      <p:sp>
        <p:nvSpPr>
          <p:cNvPr id="614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45316379-BB1F-0146-BD99-B9EA91385885}" type="slidenum">
              <a:rPr lang="en-US" sz="1300"/>
              <a:pPr/>
              <a:t>9</a:t>
            </a:fld>
            <a:endParaRPr lang="en-US" sz="1300" dirty="0"/>
          </a:p>
        </p:txBody>
      </p:sp>
    </p:spTree>
    <p:extLst>
      <p:ext uri="{BB962C8B-B14F-4D97-AF65-F5344CB8AC3E}">
        <p14:creationId xmlns:p14="http://schemas.microsoft.com/office/powerpoint/2010/main" val="201581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altLang="en-US" b="0" dirty="0">
                <a:solidFill>
                  <a:srgbClr val="393996"/>
                </a:solidFill>
              </a:rPr>
              <a:t>Illustration from IRIS Animation </a:t>
            </a:r>
            <a:r>
              <a:rPr lang="en-US" sz="1200" b="0" i="1" kern="1200" dirty="0">
                <a:solidFill>
                  <a:schemeClr val="tx1"/>
                </a:solidFill>
                <a:effectLst/>
                <a:latin typeface="+mn-lt"/>
                <a:ea typeface="+mn-ea"/>
                <a:cs typeface="+mn-cs"/>
              </a:rPr>
              <a:t>Alaska: Tectonics and Earthquakes</a:t>
            </a:r>
            <a:endParaRPr lang="en-US" altLang="en-US" dirty="0"/>
          </a:p>
          <a:p>
            <a:pPr eaLnBrk="1" hangingPunct="1">
              <a:spcBef>
                <a:spcPct val="0"/>
              </a:spcBef>
            </a:pPr>
            <a:r>
              <a:rPr lang="en-US" altLang="en-US" dirty="0"/>
              <a:t>https://</a:t>
            </a:r>
            <a:r>
              <a:rPr lang="en-US" altLang="en-US" dirty="0" err="1"/>
              <a:t>www.iris.edu</a:t>
            </a:r>
            <a:r>
              <a:rPr lang="en-US" altLang="en-US" dirty="0"/>
              <a:t>/</a:t>
            </a:r>
            <a:r>
              <a:rPr lang="en-US" altLang="en-US" dirty="0" err="1"/>
              <a:t>hq</a:t>
            </a:r>
            <a:r>
              <a:rPr lang="en-US" altLang="en-US" dirty="0"/>
              <a:t>/</a:t>
            </a:r>
            <a:r>
              <a:rPr lang="en-US" altLang="en-US" dirty="0" err="1"/>
              <a:t>inclass</a:t>
            </a:r>
            <a:r>
              <a:rPr lang="en-US" altLang="en-US" dirty="0"/>
              <a:t>/animation/</a:t>
            </a:r>
            <a:r>
              <a:rPr lang="en-US" altLang="en-US" dirty="0" err="1"/>
              <a:t>alaska_tectonics_and_earthquakes</a:t>
            </a:r>
            <a:endParaRPr lang="en-US" altLang="en-US" dirty="0"/>
          </a:p>
          <a:p>
            <a:endParaRPr lang="en-US" dirty="0"/>
          </a:p>
        </p:txBody>
      </p:sp>
      <p:sp>
        <p:nvSpPr>
          <p:cNvPr id="4" name="Slide Number Placeholder 3"/>
          <p:cNvSpPr>
            <a:spLocks noGrp="1"/>
          </p:cNvSpPr>
          <p:nvPr>
            <p:ph type="sldNum" sz="quarter" idx="10"/>
          </p:nvPr>
        </p:nvSpPr>
        <p:spPr/>
        <p:txBody>
          <a:bodyPr/>
          <a:lstStyle/>
          <a:p>
            <a:fld id="{DC9FE8C3-D8D9-AB42-B5C9-5D0F8F815D0C}" type="slidenum">
              <a:rPr lang="en-US" smtClean="0"/>
              <a:t>10</a:t>
            </a:fld>
            <a:endParaRPr lang="en-US" dirty="0"/>
          </a:p>
        </p:txBody>
      </p:sp>
    </p:spTree>
    <p:extLst>
      <p:ext uri="{BB962C8B-B14F-4D97-AF65-F5344CB8AC3E}">
        <p14:creationId xmlns:p14="http://schemas.microsoft.com/office/powerpoint/2010/main" val="671123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9/28/22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dirty="0"/>
          </a:p>
        </p:txBody>
      </p:sp>
    </p:spTree>
    <p:extLst>
      <p:ext uri="{BB962C8B-B14F-4D97-AF65-F5344CB8AC3E}">
        <p14:creationId xmlns:p14="http://schemas.microsoft.com/office/powerpoint/2010/main" val="298335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9/28/22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dirty="0"/>
          </a:p>
        </p:txBody>
      </p:sp>
    </p:spTree>
    <p:extLst>
      <p:ext uri="{BB962C8B-B14F-4D97-AF65-F5344CB8AC3E}">
        <p14:creationId xmlns:p14="http://schemas.microsoft.com/office/powerpoint/2010/main" val="380015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9/28/22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dirty="0"/>
          </a:p>
        </p:txBody>
      </p:sp>
    </p:spTree>
    <p:extLst>
      <p:ext uri="{BB962C8B-B14F-4D97-AF65-F5344CB8AC3E}">
        <p14:creationId xmlns:p14="http://schemas.microsoft.com/office/powerpoint/2010/main" val="183436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9/28/22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dirty="0"/>
          </a:p>
        </p:txBody>
      </p:sp>
    </p:spTree>
    <p:extLst>
      <p:ext uri="{BB962C8B-B14F-4D97-AF65-F5344CB8AC3E}">
        <p14:creationId xmlns:p14="http://schemas.microsoft.com/office/powerpoint/2010/main" val="3461918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9/28/22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dirty="0"/>
          </a:p>
        </p:txBody>
      </p:sp>
    </p:spTree>
    <p:extLst>
      <p:ext uri="{BB962C8B-B14F-4D97-AF65-F5344CB8AC3E}">
        <p14:creationId xmlns:p14="http://schemas.microsoft.com/office/powerpoint/2010/main" val="3065646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9/28/22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dirty="0"/>
          </a:p>
        </p:txBody>
      </p:sp>
    </p:spTree>
    <p:extLst>
      <p:ext uri="{BB962C8B-B14F-4D97-AF65-F5344CB8AC3E}">
        <p14:creationId xmlns:p14="http://schemas.microsoft.com/office/powerpoint/2010/main" val="861093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9/28/22</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dirty="0"/>
          </a:p>
        </p:txBody>
      </p:sp>
    </p:spTree>
    <p:extLst>
      <p:ext uri="{BB962C8B-B14F-4D97-AF65-F5344CB8AC3E}">
        <p14:creationId xmlns:p14="http://schemas.microsoft.com/office/powerpoint/2010/main" val="2813855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9/28/22</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dirty="0"/>
          </a:p>
        </p:txBody>
      </p:sp>
    </p:spTree>
    <p:extLst>
      <p:ext uri="{BB962C8B-B14F-4D97-AF65-F5344CB8AC3E}">
        <p14:creationId xmlns:p14="http://schemas.microsoft.com/office/powerpoint/2010/main" val="2392147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9/28/22</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dirty="0"/>
          </a:p>
        </p:txBody>
      </p:sp>
    </p:spTree>
    <p:extLst>
      <p:ext uri="{BB962C8B-B14F-4D97-AF65-F5344CB8AC3E}">
        <p14:creationId xmlns:p14="http://schemas.microsoft.com/office/powerpoint/2010/main" val="2060504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9/28/22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dirty="0"/>
          </a:p>
        </p:txBody>
      </p:sp>
    </p:spTree>
    <p:extLst>
      <p:ext uri="{BB962C8B-B14F-4D97-AF65-F5344CB8AC3E}">
        <p14:creationId xmlns:p14="http://schemas.microsoft.com/office/powerpoint/2010/main" val="3740688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5CDAC32-6C93-BA4A-92A9-E10176BE862C}" type="datetimeFigureOut">
              <a:rPr lang="en-US" smtClean="0"/>
              <a:t>9/28/22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70097E6-0A47-2F4C-B238-FC16BE496AAA}" type="slidenum">
              <a:rPr lang="en-US" smtClean="0"/>
              <a:t>‹#›</a:t>
            </a:fld>
            <a:endParaRPr lang="en-US" dirty="0"/>
          </a:p>
        </p:txBody>
      </p:sp>
    </p:spTree>
    <p:extLst>
      <p:ext uri="{BB962C8B-B14F-4D97-AF65-F5344CB8AC3E}">
        <p14:creationId xmlns:p14="http://schemas.microsoft.com/office/powerpoint/2010/main" val="700546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6261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660066"/>
          </a:solidFill>
          <a:latin typeface="Comic Sans MS"/>
          <a:ea typeface="+mj-ea"/>
          <a:cs typeface="Comic Sans MS"/>
        </a:defRPr>
      </a:lvl1pPr>
    </p:titleStyle>
    <p:bodyStyle>
      <a:lvl1pPr marL="342900" indent="-342900" algn="l" defTabSz="457200" rtl="0" eaLnBrk="1" latinLnBrk="0" hangingPunct="1">
        <a:spcBef>
          <a:spcPct val="20000"/>
        </a:spcBef>
        <a:buFont typeface="Arial"/>
        <a:buChar char="•"/>
        <a:defRPr sz="3200" kern="1200">
          <a:solidFill>
            <a:srgbClr val="660066"/>
          </a:solidFill>
          <a:latin typeface="Comic Sans MS"/>
          <a:ea typeface="+mn-ea"/>
          <a:cs typeface="Comic Sans MS"/>
        </a:defRPr>
      </a:lvl1pPr>
      <a:lvl2pPr marL="742950" indent="-285750" algn="l" defTabSz="457200" rtl="0" eaLnBrk="1" latinLnBrk="0" hangingPunct="1">
        <a:spcBef>
          <a:spcPct val="20000"/>
        </a:spcBef>
        <a:buFont typeface="Arial"/>
        <a:buChar char="–"/>
        <a:defRPr sz="2800" kern="1200">
          <a:solidFill>
            <a:srgbClr val="660066"/>
          </a:solidFill>
          <a:latin typeface="Comic Sans MS"/>
          <a:ea typeface="+mn-ea"/>
          <a:cs typeface="Comic Sans MS"/>
        </a:defRPr>
      </a:lvl2pPr>
      <a:lvl3pPr marL="1143000" indent="-228600" algn="l" defTabSz="457200" rtl="0" eaLnBrk="1" latinLnBrk="0" hangingPunct="1">
        <a:spcBef>
          <a:spcPct val="20000"/>
        </a:spcBef>
        <a:buFont typeface="Arial"/>
        <a:buChar char="•"/>
        <a:defRPr sz="2400" kern="1200">
          <a:solidFill>
            <a:srgbClr val="660066"/>
          </a:solidFill>
          <a:latin typeface="Comic Sans MS"/>
          <a:ea typeface="+mn-ea"/>
          <a:cs typeface="Comic Sans MS"/>
        </a:defRPr>
      </a:lvl3pPr>
      <a:lvl4pPr marL="1600200" indent="-228600" algn="l" defTabSz="457200" rtl="0" eaLnBrk="1" latinLnBrk="0" hangingPunct="1">
        <a:spcBef>
          <a:spcPct val="20000"/>
        </a:spcBef>
        <a:buFont typeface="Arial"/>
        <a:buChar char="–"/>
        <a:defRPr sz="2000" kern="1200">
          <a:solidFill>
            <a:srgbClr val="660066"/>
          </a:solidFill>
          <a:latin typeface="Comic Sans MS"/>
          <a:ea typeface="+mn-ea"/>
          <a:cs typeface="Comic Sans MS"/>
        </a:defRPr>
      </a:lvl4pPr>
      <a:lvl5pPr marL="2057400" indent="-228600" algn="l" defTabSz="457200" rtl="0" eaLnBrk="1" latinLnBrk="0" hangingPunct="1">
        <a:spcBef>
          <a:spcPct val="20000"/>
        </a:spcBef>
        <a:buFont typeface="Arial"/>
        <a:buChar char="»"/>
        <a:defRPr sz="2000" kern="1200">
          <a:solidFill>
            <a:srgbClr val="660066"/>
          </a:solidFill>
          <a:latin typeface="Comic Sans MS"/>
          <a:ea typeface="+mn-ea"/>
          <a:cs typeface="Comic Sans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ideo" Target="https://www.youtube.com/embed/2nMiVd0zo_Y?feature=oembed" TargetMode="Externa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ideo" Target="https://www.youtube.com/embed/ucEOAR6U2js?start=162&amp;feature=oembed" TargetMode="Externa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2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0.tiff"/></Relationships>
</file>

<file path=ppt/slides/_rels/slide4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370173"/>
            <a:ext cx="7772400" cy="1470025"/>
          </a:xfrm>
        </p:spPr>
        <p:txBody>
          <a:bodyPr/>
          <a:lstStyle/>
          <a:p>
            <a:r>
              <a:rPr lang="en-US" dirty="0">
                <a:latin typeface="Arial" panose="020B0604020202020204" pitchFamily="34" charset="0"/>
                <a:cs typeface="Arial" panose="020B0604020202020204" pitchFamily="34" charset="0"/>
              </a:rPr>
              <a:t>Alaska Earthquakes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&amp; Tsunami</a:t>
            </a:r>
          </a:p>
        </p:txBody>
      </p:sp>
      <p:sp>
        <p:nvSpPr>
          <p:cNvPr id="5" name="Subtitle 4"/>
          <p:cNvSpPr>
            <a:spLocks noGrp="1"/>
          </p:cNvSpPr>
          <p:nvPr>
            <p:ph type="subTitle" idx="1"/>
          </p:nvPr>
        </p:nvSpPr>
        <p:spPr>
          <a:xfrm>
            <a:off x="1371600" y="4125948"/>
            <a:ext cx="6400800" cy="1752600"/>
          </a:xfrm>
        </p:spPr>
        <p:txBody>
          <a:bodyPr>
            <a:normAutofit/>
          </a:bodyPr>
          <a:lstStyle/>
          <a:p>
            <a:r>
              <a:rPr lang="en-US" dirty="0">
                <a:latin typeface="Arial" panose="020B0604020202020204" pitchFamily="34" charset="0"/>
                <a:cs typeface="Arial" panose="020B0604020202020204" pitchFamily="34" charset="0"/>
              </a:rPr>
              <a:t>ANGLE Project</a:t>
            </a:r>
          </a:p>
          <a:p>
            <a:r>
              <a:rPr lang="en-US" sz="2200" dirty="0">
                <a:latin typeface="Arial" panose="020B0604020202020204" pitchFamily="34" charset="0"/>
                <a:cs typeface="Arial" panose="020B0604020202020204" pitchFamily="34" charset="0"/>
              </a:rPr>
              <a:t>https://</a:t>
            </a:r>
            <a:r>
              <a:rPr lang="en-US" sz="2200" dirty="0" err="1">
                <a:latin typeface="Arial" panose="020B0604020202020204" pitchFamily="34" charset="0"/>
                <a:cs typeface="Arial" panose="020B0604020202020204" pitchFamily="34" charset="0"/>
              </a:rPr>
              <a:t>serc.carleton.edu</a:t>
            </a:r>
            <a:r>
              <a:rPr lang="en-US" sz="2200" dirty="0">
                <a:latin typeface="Arial" panose="020B0604020202020204" pitchFamily="34" charset="0"/>
                <a:cs typeface="Arial" panose="020B0604020202020204" pitchFamily="34" charset="0"/>
              </a:rPr>
              <a:t>/ANGLE</a:t>
            </a:r>
          </a:p>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6056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ABF2-D6A6-F948-8A20-45A50F68D29B}"/>
              </a:ext>
            </a:extLst>
          </p:cNvPr>
          <p:cNvSpPr>
            <a:spLocks noGrp="1"/>
          </p:cNvSpPr>
          <p:nvPr>
            <p:ph type="title"/>
          </p:nvPr>
        </p:nvSpPr>
        <p:spPr>
          <a:xfrm>
            <a:off x="228600" y="0"/>
            <a:ext cx="8686800" cy="552994"/>
          </a:xfrm>
        </p:spPr>
        <p:txBody>
          <a:bodyPr>
            <a:normAutofit fontScale="90000"/>
          </a:bodyPr>
          <a:lstStyle/>
          <a:p>
            <a:r>
              <a:rPr lang="en-US" sz="3200" dirty="0">
                <a:latin typeface="Arial" panose="020B0604020202020204" pitchFamily="34" charset="0"/>
                <a:cs typeface="Arial" panose="020B0604020202020204" pitchFamily="34" charset="0"/>
              </a:rPr>
              <a:t>Cross Section Through Anchorage</a:t>
            </a:r>
          </a:p>
        </p:txBody>
      </p:sp>
      <p:pic>
        <p:nvPicPr>
          <p:cNvPr id="5" name="Picture 4">
            <a:extLst>
              <a:ext uri="{FF2B5EF4-FFF2-40B4-BE49-F238E27FC236}">
                <a16:creationId xmlns:a16="http://schemas.microsoft.com/office/drawing/2014/main" id="{556CC1D8-567C-154C-9A4B-9FC2051C0669}"/>
              </a:ext>
            </a:extLst>
          </p:cNvPr>
          <p:cNvPicPr>
            <a:picLocks noChangeAspect="1"/>
          </p:cNvPicPr>
          <p:nvPr/>
        </p:nvPicPr>
        <p:blipFill rotWithShape="1">
          <a:blip r:embed="rId3"/>
          <a:srcRect l="11577" t="12744" r="10006" b="16377"/>
          <a:stretch/>
        </p:blipFill>
        <p:spPr>
          <a:xfrm>
            <a:off x="457200" y="634128"/>
            <a:ext cx="8236085" cy="4572000"/>
          </a:xfrm>
          <a:prstGeom prst="rect">
            <a:avLst/>
          </a:prstGeom>
          <a:ln w="28575">
            <a:solidFill>
              <a:srgbClr val="7030A0"/>
            </a:solidFill>
          </a:ln>
          <a:effectLst>
            <a:outerShdw blurRad="50800" dist="38100" dir="2700000" algn="tl" rotWithShape="0">
              <a:prstClr val="black">
                <a:alpha val="40000"/>
              </a:prstClr>
            </a:outerShdw>
          </a:effectLst>
        </p:spPr>
      </p:pic>
      <p:sp>
        <p:nvSpPr>
          <p:cNvPr id="6" name="5-Point Star 5">
            <a:extLst>
              <a:ext uri="{FF2B5EF4-FFF2-40B4-BE49-F238E27FC236}">
                <a16:creationId xmlns:a16="http://schemas.microsoft.com/office/drawing/2014/main" id="{0EC86C45-560B-4546-AD5F-E277E805FEEC}"/>
              </a:ext>
            </a:extLst>
          </p:cNvPr>
          <p:cNvSpPr/>
          <p:nvPr/>
        </p:nvSpPr>
        <p:spPr>
          <a:xfrm>
            <a:off x="1930401" y="3638586"/>
            <a:ext cx="420914" cy="377372"/>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2EF2B80-F0ED-2746-BAC2-5456F4B6666A}"/>
              </a:ext>
            </a:extLst>
          </p:cNvPr>
          <p:cNvSpPr txBox="1"/>
          <p:nvPr/>
        </p:nvSpPr>
        <p:spPr>
          <a:xfrm>
            <a:off x="1377536" y="4161100"/>
            <a:ext cx="3642536" cy="461665"/>
          </a:xfrm>
          <a:prstGeom prst="rect">
            <a:avLst/>
          </a:prstGeom>
          <a:solidFill>
            <a:schemeClr val="bg1">
              <a:alpha val="20000"/>
            </a:schemeClr>
          </a:solidFill>
        </p:spPr>
        <p:txBody>
          <a:bodyPr wrap="none" rtlCol="0">
            <a:spAutoFit/>
          </a:bodyPr>
          <a:lstStyle/>
          <a:p>
            <a:r>
              <a:rPr lang="en-US" sz="2400" dirty="0">
                <a:solidFill>
                  <a:srgbClr val="FF0000"/>
                </a:solidFill>
              </a:rPr>
              <a:t>M7.1 Pedro Bay Earthquake</a:t>
            </a:r>
          </a:p>
        </p:txBody>
      </p:sp>
      <p:sp>
        <p:nvSpPr>
          <p:cNvPr id="8" name="Title 1">
            <a:extLst>
              <a:ext uri="{FF2B5EF4-FFF2-40B4-BE49-F238E27FC236}">
                <a16:creationId xmlns:a16="http://schemas.microsoft.com/office/drawing/2014/main" id="{AB23A1AA-4C31-2749-AC79-2FF78FF388E2}"/>
              </a:ext>
            </a:extLst>
          </p:cNvPr>
          <p:cNvSpPr txBox="1">
            <a:spLocks/>
          </p:cNvSpPr>
          <p:nvPr/>
        </p:nvSpPr>
        <p:spPr>
          <a:xfrm>
            <a:off x="145143" y="5351270"/>
            <a:ext cx="8882743" cy="8273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pPr>
              <a:lnSpc>
                <a:spcPts val="3000"/>
              </a:lnSpc>
            </a:pPr>
            <a:r>
              <a:rPr lang="en-US" sz="2000" dirty="0">
                <a:latin typeface="Arial" panose="020B0604020202020204" pitchFamily="34" charset="0"/>
                <a:cs typeface="Arial" panose="020B0604020202020204" pitchFamily="34" charset="0"/>
              </a:rPr>
              <a:t>Iniskin earthquake occurred </a:t>
            </a:r>
            <a:r>
              <a:rPr lang="en-US" sz="2000" u="sng" dirty="0">
                <a:latin typeface="Arial" panose="020B0604020202020204" pitchFamily="34" charset="0"/>
                <a:cs typeface="Arial" panose="020B0604020202020204" pitchFamily="34" charset="0"/>
              </a:rPr>
              <a:t>within</a:t>
            </a:r>
            <a:r>
              <a:rPr lang="en-US" sz="2000" dirty="0">
                <a:latin typeface="Arial" panose="020B0604020202020204" pitchFamily="34" charset="0"/>
                <a:cs typeface="Arial" panose="020B0604020202020204" pitchFamily="34" charset="0"/>
              </a:rPr>
              <a:t> Pacific Plate at 128 km depth.</a:t>
            </a:r>
          </a:p>
          <a:p>
            <a:pPr>
              <a:lnSpc>
                <a:spcPts val="3000"/>
              </a:lnSpc>
            </a:pPr>
            <a:r>
              <a:rPr lang="en-US" sz="2000" dirty="0">
                <a:latin typeface="Arial" panose="020B0604020202020204" pitchFamily="34" charset="0"/>
                <a:cs typeface="Arial" panose="020B0604020202020204" pitchFamily="34" charset="0"/>
              </a:rPr>
              <a:t>Caused by bending and shearing of Pacific Plate during subduction. </a:t>
            </a:r>
          </a:p>
        </p:txBody>
      </p:sp>
    </p:spTree>
    <p:extLst>
      <p:ext uri="{BB962C8B-B14F-4D97-AF65-F5344CB8AC3E}">
        <p14:creationId xmlns:p14="http://schemas.microsoft.com/office/powerpoint/2010/main" val="2965886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1594-845C-A549-9E82-C0B803CBAD6D}"/>
              </a:ext>
            </a:extLst>
          </p:cNvPr>
          <p:cNvSpPr>
            <a:spLocks noGrp="1"/>
          </p:cNvSpPr>
          <p:nvPr>
            <p:ph type="title"/>
          </p:nvPr>
        </p:nvSpPr>
        <p:spPr>
          <a:xfrm>
            <a:off x="0" y="0"/>
            <a:ext cx="9144000" cy="688530"/>
          </a:xfrm>
        </p:spPr>
        <p:txBody>
          <a:bodyPr>
            <a:normAutofit/>
          </a:bodyPr>
          <a:lstStyle/>
          <a:p>
            <a:r>
              <a:rPr lang="en-US" sz="3600" dirty="0">
                <a:latin typeface="Arial" panose="020B0604020202020204" pitchFamily="34" charset="0"/>
                <a:cs typeface="Arial" panose="020B0604020202020204" pitchFamily="34" charset="0"/>
              </a:rPr>
              <a:t>Denali 2002 Crustal Fault Earthquake</a:t>
            </a:r>
          </a:p>
        </p:txBody>
      </p:sp>
      <p:grpSp>
        <p:nvGrpSpPr>
          <p:cNvPr id="8" name="Group 7">
            <a:extLst>
              <a:ext uri="{FF2B5EF4-FFF2-40B4-BE49-F238E27FC236}">
                <a16:creationId xmlns:a16="http://schemas.microsoft.com/office/drawing/2014/main" id="{EE3B8021-E5BF-CA46-8CF4-A228D0AB3236}"/>
              </a:ext>
            </a:extLst>
          </p:cNvPr>
          <p:cNvGrpSpPr/>
          <p:nvPr/>
        </p:nvGrpSpPr>
        <p:grpSpPr>
          <a:xfrm>
            <a:off x="2958084" y="688530"/>
            <a:ext cx="5943600" cy="6035486"/>
            <a:chOff x="1604772" y="688530"/>
            <a:chExt cx="5943600" cy="6035486"/>
          </a:xfrm>
          <a:effectLst>
            <a:outerShdw blurRad="50800" dist="38100" dir="2700000" algn="tl" rotWithShape="0">
              <a:prstClr val="black">
                <a:alpha val="40000"/>
              </a:prstClr>
            </a:outerShdw>
          </a:effectLst>
        </p:grpSpPr>
        <p:pic>
          <p:nvPicPr>
            <p:cNvPr id="5" name="Picture 4">
              <a:extLst>
                <a:ext uri="{FF2B5EF4-FFF2-40B4-BE49-F238E27FC236}">
                  <a16:creationId xmlns:a16="http://schemas.microsoft.com/office/drawing/2014/main" id="{F1B4DC0A-2658-C541-B575-61AA0F74B6EC}"/>
                </a:ext>
              </a:extLst>
            </p:cNvPr>
            <p:cNvPicPr>
              <a:picLocks noChangeAspect="1"/>
            </p:cNvPicPr>
            <p:nvPr/>
          </p:nvPicPr>
          <p:blipFill>
            <a:blip r:embed="rId3"/>
            <a:stretch>
              <a:fillRect/>
            </a:stretch>
          </p:blipFill>
          <p:spPr>
            <a:xfrm>
              <a:off x="1604772" y="688530"/>
              <a:ext cx="5943600" cy="4894168"/>
            </a:xfrm>
            <a:prstGeom prst="rect">
              <a:avLst/>
            </a:prstGeom>
            <a:ln w="28575">
              <a:solidFill>
                <a:srgbClr val="7030A0"/>
              </a:solidFill>
            </a:ln>
          </p:spPr>
        </p:pic>
        <p:pic>
          <p:nvPicPr>
            <p:cNvPr id="7" name="Picture 6">
              <a:extLst>
                <a:ext uri="{FF2B5EF4-FFF2-40B4-BE49-F238E27FC236}">
                  <a16:creationId xmlns:a16="http://schemas.microsoft.com/office/drawing/2014/main" id="{0919EEC4-040C-8748-92FA-A66D13147F39}"/>
                </a:ext>
              </a:extLst>
            </p:cNvPr>
            <p:cNvPicPr>
              <a:picLocks noChangeAspect="1"/>
            </p:cNvPicPr>
            <p:nvPr/>
          </p:nvPicPr>
          <p:blipFill rotWithShape="1">
            <a:blip r:embed="rId4"/>
            <a:srcRect l="8219" t="81979" r="8673" b="4796"/>
            <a:stretch/>
          </p:blipFill>
          <p:spPr>
            <a:xfrm>
              <a:off x="1604772" y="5620510"/>
              <a:ext cx="5943600" cy="1103506"/>
            </a:xfrm>
            <a:prstGeom prst="rect">
              <a:avLst/>
            </a:prstGeom>
            <a:ln w="28575">
              <a:solidFill>
                <a:srgbClr val="7030A0"/>
              </a:solidFill>
            </a:ln>
          </p:spPr>
        </p:pic>
      </p:grpSp>
      <p:sp>
        <p:nvSpPr>
          <p:cNvPr id="9" name="Title 1">
            <a:extLst>
              <a:ext uri="{FF2B5EF4-FFF2-40B4-BE49-F238E27FC236}">
                <a16:creationId xmlns:a16="http://schemas.microsoft.com/office/drawing/2014/main" id="{649AAC71-4636-6B45-923E-ACB1EA287A8D}"/>
              </a:ext>
            </a:extLst>
          </p:cNvPr>
          <p:cNvSpPr txBox="1">
            <a:spLocks/>
          </p:cNvSpPr>
          <p:nvPr/>
        </p:nvSpPr>
        <p:spPr>
          <a:xfrm>
            <a:off x="131826" y="711708"/>
            <a:ext cx="2694432" cy="551078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pPr algn="l"/>
            <a:r>
              <a:rPr lang="en-US" sz="2400" dirty="0">
                <a:latin typeface="Arial" panose="020B0604020202020204" pitchFamily="34" charset="0"/>
                <a:cs typeface="Arial" panose="020B0604020202020204" pitchFamily="34" charset="0"/>
              </a:rPr>
              <a:t>Nov 3, 2002</a:t>
            </a:r>
          </a:p>
          <a:p>
            <a:pPr algn="l"/>
            <a:endParaRPr lang="en-US" sz="2400" dirty="0">
              <a:latin typeface="Arial" panose="020B0604020202020204" pitchFamily="34" charset="0"/>
              <a:cs typeface="Arial" panose="020B0604020202020204" pitchFamily="34" charset="0"/>
            </a:endParaRPr>
          </a:p>
          <a:p>
            <a:pPr algn="l"/>
            <a:r>
              <a:rPr lang="en-US" sz="2400" dirty="0">
                <a:latin typeface="Arial" panose="020B0604020202020204" pitchFamily="34" charset="0"/>
                <a:cs typeface="Arial" panose="020B0604020202020204" pitchFamily="34" charset="0"/>
              </a:rPr>
              <a:t>M7.9</a:t>
            </a:r>
          </a:p>
          <a:p>
            <a:pPr algn="l"/>
            <a:endParaRPr lang="en-US" sz="2400" dirty="0">
              <a:latin typeface="Arial" panose="020B0604020202020204" pitchFamily="34" charset="0"/>
              <a:cs typeface="Arial" panose="020B0604020202020204" pitchFamily="34" charset="0"/>
            </a:endParaRPr>
          </a:p>
          <a:p>
            <a:pPr algn="l"/>
            <a:r>
              <a:rPr lang="en-US" sz="2400" dirty="0">
                <a:latin typeface="Arial" panose="020B0604020202020204" pitchFamily="34" charset="0"/>
                <a:cs typeface="Arial" panose="020B0604020202020204" pitchFamily="34" charset="0"/>
              </a:rPr>
              <a:t>Depth = 5 km</a:t>
            </a:r>
          </a:p>
          <a:p>
            <a:pPr algn="l"/>
            <a:endParaRPr lang="en-US" sz="2400" dirty="0">
              <a:latin typeface="Arial" panose="020B0604020202020204" pitchFamily="34" charset="0"/>
              <a:cs typeface="Arial" panose="020B0604020202020204" pitchFamily="34" charset="0"/>
            </a:endParaRPr>
          </a:p>
          <a:p>
            <a:pPr algn="l"/>
            <a:r>
              <a:rPr lang="en-US" sz="2400" dirty="0">
                <a:latin typeface="Arial" panose="020B0604020202020204" pitchFamily="34" charset="0"/>
                <a:cs typeface="Arial" panose="020B0604020202020204" pitchFamily="34" charset="0"/>
              </a:rPr>
              <a:t>90 second rupture interval.</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Largest inland earthquake in North America in almost 150 years.</a:t>
            </a:r>
          </a:p>
        </p:txBody>
      </p:sp>
    </p:spTree>
    <p:extLst>
      <p:ext uri="{BB962C8B-B14F-4D97-AF65-F5344CB8AC3E}">
        <p14:creationId xmlns:p14="http://schemas.microsoft.com/office/powerpoint/2010/main" val="2173523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CD409-3A0B-6040-88F5-E97FE4A41374}"/>
              </a:ext>
            </a:extLst>
          </p:cNvPr>
          <p:cNvSpPr>
            <a:spLocks noGrp="1"/>
          </p:cNvSpPr>
          <p:nvPr>
            <p:ph type="title"/>
          </p:nvPr>
        </p:nvSpPr>
        <p:spPr>
          <a:xfrm>
            <a:off x="0" y="1"/>
            <a:ext cx="9144000" cy="534067"/>
          </a:xfrm>
        </p:spPr>
        <p:txBody>
          <a:bodyPr>
            <a:noAutofit/>
          </a:bodyPr>
          <a:lstStyle/>
          <a:p>
            <a:r>
              <a:rPr lang="en-US" sz="3000" dirty="0">
                <a:latin typeface="Arial" panose="020B0604020202020204" pitchFamily="34" charset="0"/>
                <a:cs typeface="Arial" panose="020B0604020202020204" pitchFamily="34" charset="0"/>
              </a:rPr>
              <a:t>Denali 2002 Foreshock, Mainshock, Aftershocks</a:t>
            </a:r>
          </a:p>
        </p:txBody>
      </p:sp>
      <p:pic>
        <p:nvPicPr>
          <p:cNvPr id="5" name="Picture 4">
            <a:extLst>
              <a:ext uri="{FF2B5EF4-FFF2-40B4-BE49-F238E27FC236}">
                <a16:creationId xmlns:a16="http://schemas.microsoft.com/office/drawing/2014/main" id="{160B814A-90B2-E04A-8E23-C357265B1A0C}"/>
              </a:ext>
            </a:extLst>
          </p:cNvPr>
          <p:cNvPicPr>
            <a:picLocks noChangeAspect="1"/>
          </p:cNvPicPr>
          <p:nvPr/>
        </p:nvPicPr>
        <p:blipFill>
          <a:blip r:embed="rId3"/>
          <a:stretch>
            <a:fillRect/>
          </a:stretch>
        </p:blipFill>
        <p:spPr>
          <a:xfrm>
            <a:off x="1799767" y="573486"/>
            <a:ext cx="7344229" cy="5970147"/>
          </a:xfrm>
          <a:prstGeom prst="rect">
            <a:avLst/>
          </a:prstGeom>
        </p:spPr>
      </p:pic>
      <p:pic>
        <p:nvPicPr>
          <p:cNvPr id="7" name="Picture 6">
            <a:extLst>
              <a:ext uri="{FF2B5EF4-FFF2-40B4-BE49-F238E27FC236}">
                <a16:creationId xmlns:a16="http://schemas.microsoft.com/office/drawing/2014/main" id="{C29A7F3C-8E82-DC4A-9E88-8679F9805F6F}"/>
              </a:ext>
            </a:extLst>
          </p:cNvPr>
          <p:cNvPicPr>
            <a:picLocks noChangeAspect="1"/>
          </p:cNvPicPr>
          <p:nvPr/>
        </p:nvPicPr>
        <p:blipFill rotWithShape="1">
          <a:blip r:embed="rId4"/>
          <a:srcRect l="18073" r="18529" b="17391"/>
          <a:stretch/>
        </p:blipFill>
        <p:spPr>
          <a:xfrm>
            <a:off x="6728086" y="399956"/>
            <a:ext cx="2231290" cy="2286000"/>
          </a:xfrm>
          <a:prstGeom prst="rect">
            <a:avLst/>
          </a:prstGeom>
        </p:spPr>
      </p:pic>
      <p:sp>
        <p:nvSpPr>
          <p:cNvPr id="8" name="TextBox 7">
            <a:extLst>
              <a:ext uri="{FF2B5EF4-FFF2-40B4-BE49-F238E27FC236}">
                <a16:creationId xmlns:a16="http://schemas.microsoft.com/office/drawing/2014/main" id="{EB927BBB-364F-3443-9701-09B88BFD49CF}"/>
              </a:ext>
            </a:extLst>
          </p:cNvPr>
          <p:cNvSpPr txBox="1"/>
          <p:nvPr/>
        </p:nvSpPr>
        <p:spPr>
          <a:xfrm>
            <a:off x="134112" y="4973974"/>
            <a:ext cx="4934858" cy="1569660"/>
          </a:xfrm>
          <a:prstGeom prst="rect">
            <a:avLst/>
          </a:prstGeom>
          <a:noFill/>
        </p:spPr>
        <p:txBody>
          <a:bodyPr wrap="square" rtlCol="0">
            <a:spAutoFit/>
          </a:bodyPr>
          <a:lstStyle/>
          <a:p>
            <a:r>
              <a:rPr lang="en-US" sz="2400" dirty="0">
                <a:solidFill>
                  <a:srgbClr val="7030A0"/>
                </a:solidFill>
                <a:latin typeface="Arial" panose="020B0604020202020204" pitchFamily="34" charset="0"/>
                <a:cs typeface="Arial" panose="020B0604020202020204" pitchFamily="34" charset="0"/>
              </a:rPr>
              <a:t>Maximum displacement &gt; 8 m (~30 feet).  Pipeline was designed to withstand ground shaking and offset by earthquakes.  It did. </a:t>
            </a:r>
          </a:p>
        </p:txBody>
      </p:sp>
    </p:spTree>
    <p:extLst>
      <p:ext uri="{BB962C8B-B14F-4D97-AF65-F5344CB8AC3E}">
        <p14:creationId xmlns:p14="http://schemas.microsoft.com/office/powerpoint/2010/main" val="3543101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CD409-3A0B-6040-88F5-E97FE4A41374}"/>
              </a:ext>
            </a:extLst>
          </p:cNvPr>
          <p:cNvSpPr>
            <a:spLocks noGrp="1"/>
          </p:cNvSpPr>
          <p:nvPr>
            <p:ph type="title"/>
          </p:nvPr>
        </p:nvSpPr>
        <p:spPr>
          <a:xfrm>
            <a:off x="0" y="1"/>
            <a:ext cx="9144000" cy="719790"/>
          </a:xfrm>
        </p:spPr>
        <p:txBody>
          <a:bodyPr>
            <a:noAutofit/>
          </a:bodyPr>
          <a:lstStyle/>
          <a:p>
            <a:r>
              <a:rPr lang="en-US" sz="3200" dirty="0">
                <a:latin typeface="Arial" panose="020B0604020202020204" pitchFamily="34" charset="0"/>
                <a:cs typeface="Arial" panose="020B0604020202020204" pitchFamily="34" charset="0"/>
              </a:rPr>
              <a:t>Denali 2002 Earthquake Effects</a:t>
            </a:r>
          </a:p>
        </p:txBody>
      </p:sp>
      <p:pic>
        <p:nvPicPr>
          <p:cNvPr id="4" name="Picture 3">
            <a:extLst>
              <a:ext uri="{FF2B5EF4-FFF2-40B4-BE49-F238E27FC236}">
                <a16:creationId xmlns:a16="http://schemas.microsoft.com/office/drawing/2014/main" id="{F105F397-7B8A-F940-8523-2F4BD9275E7D}"/>
              </a:ext>
            </a:extLst>
          </p:cNvPr>
          <p:cNvPicPr>
            <a:picLocks noChangeAspect="1"/>
          </p:cNvPicPr>
          <p:nvPr/>
        </p:nvPicPr>
        <p:blipFill>
          <a:blip r:embed="rId3"/>
          <a:stretch>
            <a:fillRect/>
          </a:stretch>
        </p:blipFill>
        <p:spPr>
          <a:xfrm>
            <a:off x="1183496" y="719791"/>
            <a:ext cx="7067293" cy="4994220"/>
          </a:xfrm>
          <a:prstGeom prst="rect">
            <a:avLst/>
          </a:prstGeom>
        </p:spPr>
      </p:pic>
      <p:sp>
        <p:nvSpPr>
          <p:cNvPr id="9" name="Title 1">
            <a:extLst>
              <a:ext uri="{FF2B5EF4-FFF2-40B4-BE49-F238E27FC236}">
                <a16:creationId xmlns:a16="http://schemas.microsoft.com/office/drawing/2014/main" id="{C7587B39-A7DF-194C-BECE-EC964C5C2841}"/>
              </a:ext>
            </a:extLst>
          </p:cNvPr>
          <p:cNvSpPr txBox="1">
            <a:spLocks/>
          </p:cNvSpPr>
          <p:nvPr/>
        </p:nvSpPr>
        <p:spPr>
          <a:xfrm>
            <a:off x="-21771" y="5714010"/>
            <a:ext cx="9107714" cy="114398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r>
              <a:rPr lang="en-US" sz="3200" dirty="0">
                <a:latin typeface="Arial" panose="020B0604020202020204" pitchFamily="34" charset="0"/>
                <a:cs typeface="Arial" panose="020B0604020202020204" pitchFamily="34" charset="0"/>
              </a:rPr>
              <a:t>Seismic Landslides, Liquefaction, Triggered EQs in Yellowstone &amp; CA, Seiche in Lake Union. </a:t>
            </a:r>
          </a:p>
        </p:txBody>
      </p:sp>
    </p:spTree>
    <p:extLst>
      <p:ext uri="{BB962C8B-B14F-4D97-AF65-F5344CB8AC3E}">
        <p14:creationId xmlns:p14="http://schemas.microsoft.com/office/powerpoint/2010/main" val="1510005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9">
            <a:extLst>
              <a:ext uri="{FF2B5EF4-FFF2-40B4-BE49-F238E27FC236}">
                <a16:creationId xmlns:a16="http://schemas.microsoft.com/office/drawing/2014/main" id="{19B665AF-B33E-BE4C-A3B3-79914C1B6F2B}"/>
              </a:ext>
            </a:extLst>
          </p:cNvPr>
          <p:cNvSpPr>
            <a:spLocks noChangeArrowheads="1"/>
          </p:cNvSpPr>
          <p:nvPr/>
        </p:nvSpPr>
        <p:spPr bwMode="auto">
          <a:xfrm>
            <a:off x="160338" y="75002"/>
            <a:ext cx="9144000" cy="6839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lnSpc>
                <a:spcPct val="85000"/>
              </a:lnSpc>
            </a:pPr>
            <a:r>
              <a:rPr lang="en-US" sz="2800" dirty="0">
                <a:solidFill>
                  <a:srgbClr val="660066"/>
                </a:solidFill>
                <a:latin typeface="Arial" panose="020B0604020202020204" pitchFamily="34" charset="0"/>
                <a:cs typeface="Arial" panose="020B0604020202020204" pitchFamily="34" charset="0"/>
              </a:rPr>
              <a:t>Alaska Tectonics &amp; Earthquakes Animation</a:t>
            </a:r>
          </a:p>
        </p:txBody>
      </p:sp>
      <p:pic>
        <p:nvPicPr>
          <p:cNvPr id="2" name="Online Media 1" descr="Alaska—Regional Tectonics and Earthquakes">
            <a:hlinkClick r:id="" action="ppaction://media"/>
            <a:extLst>
              <a:ext uri="{FF2B5EF4-FFF2-40B4-BE49-F238E27FC236}">
                <a16:creationId xmlns:a16="http://schemas.microsoft.com/office/drawing/2014/main" id="{A84445AC-7A63-DD3E-76BB-ACEB1C6E2537}"/>
              </a:ext>
            </a:extLst>
          </p:cNvPr>
          <p:cNvPicPr>
            <a:picLocks noRot="1" noChangeAspect="1"/>
          </p:cNvPicPr>
          <p:nvPr>
            <a:videoFile r:link="rId1"/>
          </p:nvPr>
        </p:nvPicPr>
        <p:blipFill>
          <a:blip r:embed="rId4"/>
          <a:stretch>
            <a:fillRect/>
          </a:stretch>
        </p:blipFill>
        <p:spPr>
          <a:xfrm>
            <a:off x="851095" y="875713"/>
            <a:ext cx="7441810" cy="5581358"/>
          </a:xfrm>
          <a:prstGeom prst="rect">
            <a:avLst/>
          </a:prstGeom>
        </p:spPr>
      </p:pic>
    </p:spTree>
    <p:extLst>
      <p:ext uri="{BB962C8B-B14F-4D97-AF65-F5344CB8AC3E}">
        <p14:creationId xmlns:p14="http://schemas.microsoft.com/office/powerpoint/2010/main" val="48000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7162D-8753-D04E-8564-3C2DF6F06C60}"/>
              </a:ext>
            </a:extLst>
          </p:cNvPr>
          <p:cNvSpPr>
            <a:spLocks noGrp="1"/>
          </p:cNvSpPr>
          <p:nvPr>
            <p:ph type="title"/>
          </p:nvPr>
        </p:nvSpPr>
        <p:spPr>
          <a:xfrm>
            <a:off x="457200" y="0"/>
            <a:ext cx="8229600" cy="725106"/>
          </a:xfrm>
        </p:spPr>
        <p:txBody>
          <a:bodyPr>
            <a:normAutofit/>
          </a:bodyPr>
          <a:lstStyle/>
          <a:p>
            <a:r>
              <a:rPr lang="en-US" sz="3600" dirty="0">
                <a:latin typeface="Arial" panose="020B0604020202020204" pitchFamily="34" charset="0"/>
                <a:cs typeface="Arial" panose="020B0604020202020204" pitchFamily="34" charset="0"/>
              </a:rPr>
              <a:t>Alaska Earthquake Hazard Map</a:t>
            </a:r>
          </a:p>
        </p:txBody>
      </p:sp>
      <p:pic>
        <p:nvPicPr>
          <p:cNvPr id="5" name="Picture 4">
            <a:extLst>
              <a:ext uri="{FF2B5EF4-FFF2-40B4-BE49-F238E27FC236}">
                <a16:creationId xmlns:a16="http://schemas.microsoft.com/office/drawing/2014/main" id="{87D89E89-5EDF-7447-A214-9E20A2F8A146}"/>
              </a:ext>
            </a:extLst>
          </p:cNvPr>
          <p:cNvPicPr>
            <a:picLocks noChangeAspect="1"/>
          </p:cNvPicPr>
          <p:nvPr/>
        </p:nvPicPr>
        <p:blipFill rotWithShape="1">
          <a:blip r:embed="rId3"/>
          <a:srcRect l="2915" t="15319" r="5391" b="5057"/>
          <a:stretch/>
        </p:blipFill>
        <p:spPr>
          <a:xfrm>
            <a:off x="377952" y="697158"/>
            <a:ext cx="8363712" cy="5437632"/>
          </a:xfrm>
          <a:prstGeom prst="rect">
            <a:avLst/>
          </a:prstGeom>
          <a:ln w="28575">
            <a:solidFill>
              <a:srgbClr val="7030A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37170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29"/>
          <p:cNvSpPr>
            <a:spLocks noChangeArrowheads="1"/>
          </p:cNvSpPr>
          <p:nvPr/>
        </p:nvSpPr>
        <p:spPr bwMode="auto">
          <a:xfrm>
            <a:off x="0" y="-4310"/>
            <a:ext cx="9144000" cy="6839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lnSpc>
                <a:spcPct val="85000"/>
              </a:lnSpc>
            </a:pPr>
            <a:r>
              <a:rPr lang="en-US" sz="2800" dirty="0">
                <a:solidFill>
                  <a:srgbClr val="660066"/>
                </a:solidFill>
                <a:latin typeface="Arial" panose="020B0604020202020204" pitchFamily="34" charset="0"/>
                <a:cs typeface="Arial" panose="020B0604020202020204" pitchFamily="34" charset="0"/>
              </a:rPr>
              <a:t>Alaska–Aleutian Subduction Zone</a:t>
            </a:r>
          </a:p>
        </p:txBody>
      </p:sp>
      <p:sp>
        <p:nvSpPr>
          <p:cNvPr id="92165" name="Rectangle 1029"/>
          <p:cNvSpPr>
            <a:spLocks noGrp="1" noChangeArrowheads="1"/>
          </p:cNvSpPr>
          <p:nvPr>
            <p:ph type="subTitle" idx="1"/>
          </p:nvPr>
        </p:nvSpPr>
        <p:spPr>
          <a:xfrm>
            <a:off x="426721" y="5567945"/>
            <a:ext cx="8381999" cy="581770"/>
          </a:xfrm>
          <a:noFill/>
          <a:effectLst>
            <a:outerShdw blurRad="63500" dist="25399" dir="16200000" algn="ctr" rotWithShape="0">
              <a:srgbClr val="FFFFFF">
                <a:alpha val="75000"/>
              </a:srgbClr>
            </a:outerShdw>
          </a:effectLst>
        </p:spPr>
        <p:txBody>
          <a:bodyPr>
            <a:normAutofit/>
          </a:bodyPr>
          <a:lstStyle/>
          <a:p>
            <a:pPr algn="l">
              <a:lnSpc>
                <a:spcPct val="120000"/>
              </a:lnSpc>
              <a:spcBef>
                <a:spcPct val="0"/>
              </a:spcBef>
              <a:buClrTx/>
              <a:buFontTx/>
              <a:buNone/>
            </a:pPr>
            <a:r>
              <a:rPr lang="en-US" sz="2000" dirty="0">
                <a:solidFill>
                  <a:srgbClr val="660066"/>
                </a:solidFill>
                <a:latin typeface="Arial" panose="020B0604020202020204" pitchFamily="34" charset="0"/>
                <a:cs typeface="Arial" panose="020B0604020202020204" pitchFamily="34" charset="0"/>
              </a:rPr>
              <a:t>In most locations, the shallow plate boundary is “locked and loading”.</a:t>
            </a:r>
          </a:p>
        </p:txBody>
      </p:sp>
      <p:pic>
        <p:nvPicPr>
          <p:cNvPr id="17" name="Picture 13" descr="Plates&amp;Rates.tiff">
            <a:extLst>
              <a:ext uri="{FF2B5EF4-FFF2-40B4-BE49-F238E27FC236}">
                <a16:creationId xmlns:a16="http://schemas.microsoft.com/office/drawing/2014/main" id="{94708A6D-4BA8-6949-B457-399193012DA7}"/>
              </a:ext>
            </a:extLst>
          </p:cNvPr>
          <p:cNvPicPr>
            <a:picLocks noChangeAspect="1"/>
          </p:cNvPicPr>
          <p:nvPr/>
        </p:nvPicPr>
        <p:blipFill>
          <a:blip r:embed="rId3">
            <a:extLst>
              <a:ext uri="{28A0092B-C50C-407E-A947-70E740481C1C}">
                <a14:useLocalDpi xmlns:a14="http://schemas.microsoft.com/office/drawing/2010/main" val="0"/>
              </a:ext>
            </a:extLst>
          </a:blip>
          <a:srcRect l="1402" t="1855" r="1018" b="1945"/>
          <a:stretch>
            <a:fillRect/>
          </a:stretch>
        </p:blipFill>
        <p:spPr bwMode="auto">
          <a:xfrm>
            <a:off x="914400" y="542521"/>
            <a:ext cx="7315200" cy="4976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4" descr="PlatesLegen.tiff">
            <a:extLst>
              <a:ext uri="{FF2B5EF4-FFF2-40B4-BE49-F238E27FC236}">
                <a16:creationId xmlns:a16="http://schemas.microsoft.com/office/drawing/2014/main" id="{DA9118DB-90D8-6648-AFC6-98C63DC052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642696"/>
            <a:ext cx="1828800" cy="124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5">
            <a:extLst>
              <a:ext uri="{FF2B5EF4-FFF2-40B4-BE49-F238E27FC236}">
                <a16:creationId xmlns:a16="http://schemas.microsoft.com/office/drawing/2014/main" id="{7DA6CDBA-621C-7245-83A1-C2A8EEA3A5EF}"/>
              </a:ext>
            </a:extLst>
          </p:cNvPr>
          <p:cNvSpPr txBox="1">
            <a:spLocks noChangeArrowheads="1"/>
          </p:cNvSpPr>
          <p:nvPr/>
        </p:nvSpPr>
        <p:spPr bwMode="auto">
          <a:xfrm>
            <a:off x="5991427" y="4937168"/>
            <a:ext cx="19288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dirty="0">
                <a:solidFill>
                  <a:schemeClr val="bg1"/>
                </a:solidFill>
                <a:latin typeface="Arial" panose="020B0604020202020204" pitchFamily="34" charset="0"/>
              </a:rPr>
              <a:t>Pacific Plate</a:t>
            </a:r>
          </a:p>
        </p:txBody>
      </p:sp>
      <p:sp>
        <p:nvSpPr>
          <p:cNvPr id="13" name="TextBox 16">
            <a:extLst>
              <a:ext uri="{FF2B5EF4-FFF2-40B4-BE49-F238E27FC236}">
                <a16:creationId xmlns:a16="http://schemas.microsoft.com/office/drawing/2014/main" id="{66F1F554-3EE0-1B4C-BE5E-CA1C7507CDD7}"/>
              </a:ext>
            </a:extLst>
          </p:cNvPr>
          <p:cNvSpPr txBox="1">
            <a:spLocks noChangeArrowheads="1"/>
          </p:cNvSpPr>
          <p:nvPr/>
        </p:nvSpPr>
        <p:spPr bwMode="auto">
          <a:xfrm>
            <a:off x="1336362" y="1861016"/>
            <a:ext cx="35179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dirty="0">
                <a:solidFill>
                  <a:schemeClr val="bg1"/>
                </a:solidFill>
                <a:latin typeface="Arial" panose="020B0604020202020204" pitchFamily="34" charset="0"/>
              </a:rPr>
              <a:t>North American Plate</a:t>
            </a:r>
          </a:p>
        </p:txBody>
      </p:sp>
    </p:spTree>
    <p:extLst>
      <p:ext uri="{BB962C8B-B14F-4D97-AF65-F5344CB8AC3E}">
        <p14:creationId xmlns:p14="http://schemas.microsoft.com/office/powerpoint/2010/main" val="767096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534" t="7070" r="24267" b="3367"/>
          <a:stretch/>
        </p:blipFill>
        <p:spPr>
          <a:xfrm>
            <a:off x="1300273" y="652272"/>
            <a:ext cx="6543454" cy="5852160"/>
          </a:xfrm>
          <a:prstGeom prst="rect">
            <a:avLst/>
          </a:prstGeom>
          <a:ln w="28575">
            <a:solidFill>
              <a:srgbClr val="7030A0"/>
            </a:solidFill>
          </a:ln>
          <a:effectLst>
            <a:outerShdw blurRad="50800" dist="38100" dir="2700000" algn="tl" rotWithShape="0">
              <a:prstClr val="black">
                <a:alpha val="40000"/>
              </a:prstClr>
            </a:outerShdw>
          </a:effectLst>
        </p:spPr>
      </p:pic>
      <p:sp>
        <p:nvSpPr>
          <p:cNvPr id="8" name="Rectangle 6">
            <a:extLst>
              <a:ext uri="{FF2B5EF4-FFF2-40B4-BE49-F238E27FC236}">
                <a16:creationId xmlns:a16="http://schemas.microsoft.com/office/drawing/2014/main" id="{EDDEA23F-FDD9-2745-8DBE-31A79732332B}"/>
              </a:ext>
            </a:extLst>
          </p:cNvPr>
          <p:cNvSpPr>
            <a:spLocks noChangeArrowheads="1"/>
          </p:cNvSpPr>
          <p:nvPr/>
        </p:nvSpPr>
        <p:spPr bwMode="auto">
          <a:xfrm>
            <a:off x="1070113" y="19448"/>
            <a:ext cx="5476461" cy="762000"/>
          </a:xfrm>
          <a:prstGeom prst="rect">
            <a:avLst/>
          </a:prstGeom>
          <a:noFill/>
          <a:ln w="9525">
            <a:noFill/>
            <a:miter lim="800000"/>
            <a:headEnd/>
            <a:tailEnd/>
          </a:ln>
        </p:spPr>
        <p:txBody>
          <a:bodyPr>
            <a:prstTxWarp prst="textNoShape">
              <a:avLst/>
            </a:prstTxWarp>
          </a:bodyPr>
          <a:lstStyle/>
          <a:p>
            <a:pPr algn="ctr">
              <a:lnSpc>
                <a:spcPts val="4000"/>
              </a:lnSpc>
            </a:pPr>
            <a:r>
              <a:rPr lang="en-US" sz="3600" dirty="0">
                <a:solidFill>
                  <a:srgbClr val="660066"/>
                </a:solidFill>
                <a:latin typeface="Arial" panose="020B0604020202020204" pitchFamily="34" charset="0"/>
                <a:ea typeface="Comic Sans MS" pitchFamily="-110" charset="0"/>
                <a:cs typeface="Arial" panose="020B0604020202020204" pitchFamily="34" charset="0"/>
              </a:rPr>
              <a:t>GPS Stations in Alaska</a:t>
            </a:r>
          </a:p>
        </p:txBody>
      </p:sp>
    </p:spTree>
    <p:extLst>
      <p:ext uri="{BB962C8B-B14F-4D97-AF65-F5344CB8AC3E}">
        <p14:creationId xmlns:p14="http://schemas.microsoft.com/office/powerpoint/2010/main" val="4099126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5993F-54C3-DC49-B797-AFF87071B851}"/>
              </a:ext>
            </a:extLst>
          </p:cNvPr>
          <p:cNvSpPr>
            <a:spLocks noGrp="1"/>
          </p:cNvSpPr>
          <p:nvPr>
            <p:ph type="title"/>
          </p:nvPr>
        </p:nvSpPr>
        <p:spPr>
          <a:xfrm>
            <a:off x="457200" y="0"/>
            <a:ext cx="8229600" cy="640080"/>
          </a:xfrm>
        </p:spPr>
        <p:txBody>
          <a:bodyPr>
            <a:normAutofit/>
          </a:bodyPr>
          <a:lstStyle/>
          <a:p>
            <a:r>
              <a:rPr lang="en-US" sz="3600" dirty="0"/>
              <a:t>Alaska GPS Challenges</a:t>
            </a:r>
          </a:p>
        </p:txBody>
      </p:sp>
      <p:pic>
        <p:nvPicPr>
          <p:cNvPr id="5" name="Picture 4">
            <a:extLst>
              <a:ext uri="{FF2B5EF4-FFF2-40B4-BE49-F238E27FC236}">
                <a16:creationId xmlns:a16="http://schemas.microsoft.com/office/drawing/2014/main" id="{78658651-3B4F-994E-B6EC-E1716FC2CE94}"/>
              </a:ext>
            </a:extLst>
          </p:cNvPr>
          <p:cNvPicPr>
            <a:picLocks noChangeAspect="1"/>
          </p:cNvPicPr>
          <p:nvPr/>
        </p:nvPicPr>
        <p:blipFill rotWithShape="1">
          <a:blip r:embed="rId3"/>
          <a:srcRect r="23735" b="9091"/>
          <a:stretch/>
        </p:blipFill>
        <p:spPr>
          <a:xfrm>
            <a:off x="4841968" y="3819313"/>
            <a:ext cx="3682099" cy="2926080"/>
          </a:xfrm>
          <a:prstGeom prst="rect">
            <a:avLst/>
          </a:prstGeom>
          <a:ln w="28575">
            <a:solidFill>
              <a:srgbClr val="7030A0"/>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CB05516-D448-C042-BB5C-786B89B4A590}"/>
              </a:ext>
            </a:extLst>
          </p:cNvPr>
          <p:cNvPicPr>
            <a:picLocks noChangeAspect="1"/>
          </p:cNvPicPr>
          <p:nvPr/>
        </p:nvPicPr>
        <p:blipFill>
          <a:blip r:embed="rId4"/>
          <a:stretch>
            <a:fillRect/>
          </a:stretch>
        </p:blipFill>
        <p:spPr>
          <a:xfrm>
            <a:off x="457200" y="3819313"/>
            <a:ext cx="3901440" cy="2926080"/>
          </a:xfrm>
          <a:prstGeom prst="rect">
            <a:avLst/>
          </a:prstGeom>
          <a:ln w="28575">
            <a:solidFill>
              <a:srgbClr val="7030A0"/>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489A0A11-1863-7445-99F3-DAD0BD0B0F1F}"/>
              </a:ext>
            </a:extLst>
          </p:cNvPr>
          <p:cNvPicPr>
            <a:picLocks noChangeAspect="1"/>
          </p:cNvPicPr>
          <p:nvPr/>
        </p:nvPicPr>
        <p:blipFill>
          <a:blip r:embed="rId5"/>
          <a:stretch>
            <a:fillRect/>
          </a:stretch>
        </p:blipFill>
        <p:spPr>
          <a:xfrm>
            <a:off x="4724401" y="692332"/>
            <a:ext cx="3900443" cy="2926080"/>
          </a:xfrm>
          <a:prstGeom prst="rect">
            <a:avLst/>
          </a:prstGeom>
          <a:ln w="28575">
            <a:solidFill>
              <a:srgbClr val="7030A0"/>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A813B536-3C14-7642-84A5-F734B6DFD692}"/>
              </a:ext>
            </a:extLst>
          </p:cNvPr>
          <p:cNvPicPr>
            <a:picLocks noChangeAspect="1"/>
          </p:cNvPicPr>
          <p:nvPr/>
        </p:nvPicPr>
        <p:blipFill>
          <a:blip r:embed="rId6"/>
          <a:stretch>
            <a:fillRect/>
          </a:stretch>
        </p:blipFill>
        <p:spPr>
          <a:xfrm>
            <a:off x="457200" y="692332"/>
            <a:ext cx="3901440" cy="2926080"/>
          </a:xfrm>
          <a:prstGeom prst="rect">
            <a:avLst/>
          </a:prstGeom>
          <a:ln w="28575">
            <a:solidFill>
              <a:srgbClr val="7030A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769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961" y="60324"/>
            <a:ext cx="8790039" cy="871167"/>
          </a:xfrm>
        </p:spPr>
        <p:txBody>
          <a:bodyPr>
            <a:normAutofit/>
          </a:bodyPr>
          <a:lstStyle/>
          <a:p>
            <a:r>
              <a:rPr lang="en-US" sz="3600" dirty="0">
                <a:solidFill>
                  <a:srgbClr val="660066"/>
                </a:solidFill>
                <a:latin typeface="Arial" panose="020B0604020202020204" pitchFamily="34" charset="0"/>
                <a:cs typeface="Arial" panose="020B0604020202020204" pitchFamily="34" charset="0"/>
              </a:rPr>
              <a:t>How GPS location is determined</a:t>
            </a:r>
          </a:p>
        </p:txBody>
      </p:sp>
      <p:sp>
        <p:nvSpPr>
          <p:cNvPr id="3" name="Content Placeholder 2"/>
          <p:cNvSpPr>
            <a:spLocks noGrp="1"/>
          </p:cNvSpPr>
          <p:nvPr>
            <p:ph idx="1"/>
          </p:nvPr>
        </p:nvSpPr>
        <p:spPr>
          <a:xfrm>
            <a:off x="353961" y="5258855"/>
            <a:ext cx="8450826" cy="1466410"/>
          </a:xfrm>
        </p:spPr>
        <p:txBody>
          <a:bodyPr>
            <a:normAutofit/>
          </a:bodyPr>
          <a:lstStyle/>
          <a:p>
            <a:pPr marL="0" indent="0">
              <a:buNone/>
            </a:pPr>
            <a:r>
              <a:rPr lang="en-US" sz="2800" dirty="0">
                <a:solidFill>
                  <a:srgbClr val="660066"/>
                </a:solidFill>
                <a:latin typeface="Arial" panose="020B0604020202020204" pitchFamily="34" charset="0"/>
                <a:cs typeface="Arial" panose="020B0604020202020204" pitchFamily="34" charset="0"/>
              </a:rPr>
              <a:t>Antenna position is determined by calculating the distances to at least </a:t>
            </a:r>
            <a:r>
              <a:rPr lang="en-US" sz="2800" u="sng" dirty="0">
                <a:solidFill>
                  <a:srgbClr val="660066"/>
                </a:solidFill>
                <a:latin typeface="Arial" panose="020B0604020202020204" pitchFamily="34" charset="0"/>
                <a:cs typeface="Arial" panose="020B0604020202020204" pitchFamily="34" charset="0"/>
              </a:rPr>
              <a:t>4 satellites</a:t>
            </a:r>
            <a:r>
              <a:rPr lang="en-US" sz="2800" dirty="0">
                <a:solidFill>
                  <a:srgbClr val="660066"/>
                </a:solidFill>
                <a:latin typeface="Arial" panose="020B0604020202020204" pitchFamily="34" charset="0"/>
                <a:cs typeface="Arial" panose="020B0604020202020204" pitchFamily="34" charset="0"/>
              </a:rPr>
              <a:t>. This enables the solving for 4 variables: </a:t>
            </a:r>
            <a:r>
              <a:rPr lang="en-US" sz="2800" i="1" u="sng" dirty="0">
                <a:solidFill>
                  <a:srgbClr val="660066"/>
                </a:solidFill>
                <a:latin typeface="Arial" panose="020B0604020202020204" pitchFamily="34" charset="0"/>
                <a:cs typeface="Arial" panose="020B0604020202020204" pitchFamily="34" charset="0"/>
              </a:rPr>
              <a:t>x, y, z </a:t>
            </a:r>
            <a:r>
              <a:rPr lang="en-US" sz="2800" u="sng" dirty="0">
                <a:solidFill>
                  <a:srgbClr val="660066"/>
                </a:solidFill>
                <a:latin typeface="Arial" panose="020B0604020202020204" pitchFamily="34" charset="0"/>
                <a:cs typeface="Arial" panose="020B0604020202020204" pitchFamily="34" charset="0"/>
              </a:rPr>
              <a:t>and time</a:t>
            </a:r>
            <a:r>
              <a:rPr lang="en-US" sz="2800" dirty="0">
                <a:solidFill>
                  <a:srgbClr val="660066"/>
                </a:solidFill>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3"/>
          <a:stretch>
            <a:fillRect/>
          </a:stretch>
        </p:blipFill>
        <p:spPr>
          <a:xfrm>
            <a:off x="155585" y="1143000"/>
            <a:ext cx="3483399" cy="3969969"/>
          </a:xfrm>
          <a:prstGeom prst="rect">
            <a:avLst/>
          </a:prstGeom>
        </p:spPr>
      </p:pic>
      <p:pic>
        <p:nvPicPr>
          <p:cNvPr id="5" name="Picture 4"/>
          <p:cNvPicPr>
            <a:picLocks noChangeAspect="1"/>
          </p:cNvPicPr>
          <p:nvPr/>
        </p:nvPicPr>
        <p:blipFill>
          <a:blip r:embed="rId4"/>
          <a:stretch>
            <a:fillRect/>
          </a:stretch>
        </p:blipFill>
        <p:spPr>
          <a:xfrm>
            <a:off x="3788403" y="2036778"/>
            <a:ext cx="5355597" cy="2202558"/>
          </a:xfrm>
          <a:prstGeom prst="rect">
            <a:avLst/>
          </a:prstGeom>
        </p:spPr>
      </p:pic>
    </p:spTree>
    <p:extLst>
      <p:ext uri="{BB962C8B-B14F-4D97-AF65-F5344CB8AC3E}">
        <p14:creationId xmlns:p14="http://schemas.microsoft.com/office/powerpoint/2010/main" val="3269360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eatEQs.tiff"/>
          <p:cNvPicPr>
            <a:picLocks noChangeAspect="1"/>
          </p:cNvPicPr>
          <p:nvPr/>
        </p:nvPicPr>
        <p:blipFill rotWithShape="1">
          <a:blip r:embed="rId3" cstate="screen">
            <a:extLst>
              <a:ext uri="{28A0092B-C50C-407E-A947-70E740481C1C}">
                <a14:useLocalDpi xmlns:a14="http://schemas.microsoft.com/office/drawing/2010/main"/>
              </a:ext>
            </a:extLst>
          </a:blip>
          <a:srcRect l="1542" t="3140" r="1406" b="2253"/>
          <a:stretch/>
        </p:blipFill>
        <p:spPr>
          <a:xfrm>
            <a:off x="824226" y="556795"/>
            <a:ext cx="7772400" cy="5225989"/>
          </a:xfrm>
          <a:prstGeom prst="rect">
            <a:avLst/>
          </a:prstGeom>
          <a:ln w="28575">
            <a:solidFill>
              <a:srgbClr val="874E9C"/>
            </a:solidFill>
          </a:ln>
          <a:effectLst>
            <a:outerShdw blurRad="50800" dist="38100" dir="2700000" algn="tl" rotWithShape="0">
              <a:prstClr val="black">
                <a:alpha val="40000"/>
              </a:prstClr>
            </a:outerShdw>
          </a:effectLst>
        </p:spPr>
      </p:pic>
      <p:sp>
        <p:nvSpPr>
          <p:cNvPr id="7" name="Rectangle 29">
            <a:extLst>
              <a:ext uri="{FF2B5EF4-FFF2-40B4-BE49-F238E27FC236}">
                <a16:creationId xmlns:a16="http://schemas.microsoft.com/office/drawing/2014/main" id="{0ACC0490-2DED-3044-BA05-B10E35966DEE}"/>
              </a:ext>
            </a:extLst>
          </p:cNvPr>
          <p:cNvSpPr>
            <a:spLocks noChangeArrowheads="1"/>
          </p:cNvSpPr>
          <p:nvPr/>
        </p:nvSpPr>
        <p:spPr bwMode="auto">
          <a:xfrm>
            <a:off x="824226" y="-17010"/>
            <a:ext cx="7772400" cy="6839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lnSpc>
                <a:spcPct val="85000"/>
              </a:lnSpc>
            </a:pPr>
            <a:r>
              <a:rPr lang="en-US" sz="2800" dirty="0">
                <a:solidFill>
                  <a:srgbClr val="660066"/>
                </a:solidFill>
                <a:latin typeface="Arial" panose="020B0604020202020204" pitchFamily="34" charset="0"/>
                <a:cs typeface="Arial" panose="020B0604020202020204" pitchFamily="34" charset="0"/>
              </a:rPr>
              <a:t>Great (M </a:t>
            </a:r>
            <a:r>
              <a:rPr lang="en-US" sz="2800" u="sng" dirty="0">
                <a:solidFill>
                  <a:srgbClr val="660066"/>
                </a:solidFill>
                <a:latin typeface="Arial" panose="020B0604020202020204" pitchFamily="34" charset="0"/>
                <a:cs typeface="Arial" panose="020B0604020202020204" pitchFamily="34" charset="0"/>
              </a:rPr>
              <a:t>&gt;</a:t>
            </a:r>
            <a:r>
              <a:rPr lang="en-US" sz="2800" dirty="0">
                <a:solidFill>
                  <a:srgbClr val="660066"/>
                </a:solidFill>
                <a:latin typeface="Arial" panose="020B0604020202020204" pitchFamily="34" charset="0"/>
                <a:cs typeface="Arial" panose="020B0604020202020204" pitchFamily="34" charset="0"/>
              </a:rPr>
              <a:t> 8) Alaska Earthquakes</a:t>
            </a:r>
          </a:p>
        </p:txBody>
      </p:sp>
      <p:sp>
        <p:nvSpPr>
          <p:cNvPr id="4" name="Rectangle 29">
            <a:extLst>
              <a:ext uri="{FF2B5EF4-FFF2-40B4-BE49-F238E27FC236}">
                <a16:creationId xmlns:a16="http://schemas.microsoft.com/office/drawing/2014/main" id="{676A4C2E-62CC-A045-9AB4-F6A6784FBC98}"/>
              </a:ext>
            </a:extLst>
          </p:cNvPr>
          <p:cNvSpPr>
            <a:spLocks noChangeArrowheads="1"/>
          </p:cNvSpPr>
          <p:nvPr/>
        </p:nvSpPr>
        <p:spPr bwMode="auto">
          <a:xfrm>
            <a:off x="83130" y="5802337"/>
            <a:ext cx="9060870" cy="1097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85000"/>
              </a:lnSpc>
            </a:pPr>
            <a:r>
              <a:rPr lang="en-US" sz="2400" dirty="0">
                <a:solidFill>
                  <a:srgbClr val="660066"/>
                </a:solidFill>
                <a:latin typeface="Arial" panose="020B0604020202020204" pitchFamily="34" charset="0"/>
                <a:cs typeface="Arial" panose="020B0604020202020204" pitchFamily="34" charset="0"/>
              </a:rPr>
              <a:t>In 27 years from 1938 to 1965, a series of great earthquakes ruptured almost the entire length of the subduction zone.</a:t>
            </a:r>
          </a:p>
          <a:p>
            <a:pPr>
              <a:lnSpc>
                <a:spcPct val="85000"/>
              </a:lnSpc>
            </a:pPr>
            <a:r>
              <a:rPr lang="en-US" sz="2400" dirty="0">
                <a:solidFill>
                  <a:srgbClr val="660066"/>
                </a:solidFill>
                <a:latin typeface="Arial" panose="020B0604020202020204" pitchFamily="34" charset="0"/>
                <a:cs typeface="Arial" panose="020B0604020202020204" pitchFamily="34" charset="0"/>
              </a:rPr>
              <a:t>How often do great earthquakes occur in eastern portion?</a:t>
            </a:r>
          </a:p>
        </p:txBody>
      </p:sp>
    </p:spTree>
    <p:extLst>
      <p:ext uri="{BB962C8B-B14F-4D97-AF65-F5344CB8AC3E}">
        <p14:creationId xmlns:p14="http://schemas.microsoft.com/office/powerpoint/2010/main" val="20345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0" y="0"/>
            <a:ext cx="9116067" cy="609999"/>
          </a:xfrm>
        </p:spPr>
        <p:txBody>
          <a:bodyPr>
            <a:noAutofit/>
          </a:bodyPr>
          <a:lstStyle/>
          <a:p>
            <a:r>
              <a:rPr lang="en-US" sz="3200" dirty="0">
                <a:latin typeface="Arial" panose="020B0604020202020204" pitchFamily="34" charset="0"/>
                <a:cs typeface="Arial" panose="020B0604020202020204" pitchFamily="34" charset="0"/>
              </a:rPr>
              <a:t>Demonstration: Locating Receiver With GPS</a:t>
            </a:r>
          </a:p>
        </p:txBody>
      </p:sp>
      <p:grpSp>
        <p:nvGrpSpPr>
          <p:cNvPr id="46082" name="Group 27"/>
          <p:cNvGrpSpPr>
            <a:grpSpLocks/>
          </p:cNvGrpSpPr>
          <p:nvPr/>
        </p:nvGrpSpPr>
        <p:grpSpPr bwMode="auto">
          <a:xfrm>
            <a:off x="4665663" y="4703763"/>
            <a:ext cx="1368425" cy="1927225"/>
            <a:chOff x="5896220" y="2917067"/>
            <a:chExt cx="2186920" cy="3079373"/>
          </a:xfrm>
        </p:grpSpPr>
        <p:cxnSp>
          <p:nvCxnSpPr>
            <p:cNvPr id="19" name="Straight Connector 18"/>
            <p:cNvCxnSpPr/>
            <p:nvPr/>
          </p:nvCxnSpPr>
          <p:spPr>
            <a:xfrm flipV="1">
              <a:off x="5974867" y="3472571"/>
              <a:ext cx="1022424" cy="2358992"/>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flipV="1">
              <a:off x="6982069" y="3508083"/>
              <a:ext cx="1022422" cy="2358992"/>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6634495" y="3637448"/>
              <a:ext cx="309518" cy="1765440"/>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6956699" y="3546132"/>
              <a:ext cx="2536" cy="1882121"/>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896220" y="5714882"/>
              <a:ext cx="182666"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9" name="Oval 28"/>
            <p:cNvSpPr/>
            <p:nvPr/>
          </p:nvSpPr>
          <p:spPr>
            <a:xfrm>
              <a:off x="7900474" y="5788443"/>
              <a:ext cx="182666"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0" name="Oval 29"/>
            <p:cNvSpPr/>
            <p:nvPr/>
          </p:nvSpPr>
          <p:spPr>
            <a:xfrm>
              <a:off x="6538088" y="5293815"/>
              <a:ext cx="180130"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Chord 5"/>
            <p:cNvSpPr/>
            <p:nvPr/>
          </p:nvSpPr>
          <p:spPr>
            <a:xfrm rot="6777333">
              <a:off x="6186859" y="2875057"/>
              <a:ext cx="1572662" cy="1656680"/>
            </a:xfrm>
            <a:prstGeom prst="chord">
              <a:avLst>
                <a:gd name="adj1" fmla="val 2700000"/>
                <a:gd name="adj2" fmla="val 16193263"/>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nvGrpSpPr>
          <p:cNvPr id="46083" name="Group 25607"/>
          <p:cNvGrpSpPr>
            <a:grpSpLocks/>
          </p:cNvGrpSpPr>
          <p:nvPr/>
        </p:nvGrpSpPr>
        <p:grpSpPr bwMode="auto">
          <a:xfrm>
            <a:off x="2112963" y="1385888"/>
            <a:ext cx="1177925" cy="2592387"/>
            <a:chOff x="725689" y="1619745"/>
            <a:chExt cx="1179244" cy="2591592"/>
          </a:xfrm>
        </p:grpSpPr>
        <p:sp>
          <p:nvSpPr>
            <p:cNvPr id="4" name="Freeform 25603"/>
            <p:cNvSpPr/>
            <p:nvPr/>
          </p:nvSpPr>
          <p:spPr>
            <a:xfrm>
              <a:off x="725689" y="3679688"/>
              <a:ext cx="1153816" cy="285662"/>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Freeform 25604"/>
            <p:cNvSpPr/>
            <p:nvPr/>
          </p:nvSpPr>
          <p:spPr>
            <a:xfrm>
              <a:off x="725689" y="3732059"/>
              <a:ext cx="1179244" cy="479278"/>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cxnSp>
          <p:nvCxnSpPr>
            <p:cNvPr id="25600" name="Straight Connector 25599"/>
            <p:cNvCxnSpPr/>
            <p:nvPr/>
          </p:nvCxnSpPr>
          <p:spPr>
            <a:xfrm>
              <a:off x="1231079" y="1619745"/>
              <a:ext cx="0" cy="220277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6084" name="Group 25606"/>
          <p:cNvGrpSpPr>
            <a:grpSpLocks/>
          </p:cNvGrpSpPr>
          <p:nvPr/>
        </p:nvGrpSpPr>
        <p:grpSpPr bwMode="auto">
          <a:xfrm>
            <a:off x="7202488" y="1474788"/>
            <a:ext cx="1177925" cy="2590800"/>
            <a:chOff x="7201947" y="1474112"/>
            <a:chExt cx="1179244" cy="2591592"/>
          </a:xfrm>
        </p:grpSpPr>
        <p:sp>
          <p:nvSpPr>
            <p:cNvPr id="38" name="Freeform 37"/>
            <p:cNvSpPr/>
            <p:nvPr/>
          </p:nvSpPr>
          <p:spPr>
            <a:xfrm>
              <a:off x="7201947" y="3533728"/>
              <a:ext cx="1153816" cy="285837"/>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9" name="Freeform 38"/>
            <p:cNvSpPr/>
            <p:nvPr/>
          </p:nvSpPr>
          <p:spPr>
            <a:xfrm>
              <a:off x="7201947" y="3586132"/>
              <a:ext cx="1179244" cy="479572"/>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cxnSp>
          <p:nvCxnSpPr>
            <p:cNvPr id="40" name="Straight Connector 39"/>
            <p:cNvCxnSpPr/>
            <p:nvPr/>
          </p:nvCxnSpPr>
          <p:spPr>
            <a:xfrm>
              <a:off x="7707337" y="1474112"/>
              <a:ext cx="0" cy="220253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6085" name="Group 25605"/>
          <p:cNvGrpSpPr>
            <a:grpSpLocks/>
          </p:cNvGrpSpPr>
          <p:nvPr/>
        </p:nvGrpSpPr>
        <p:grpSpPr bwMode="auto">
          <a:xfrm>
            <a:off x="473075" y="4327525"/>
            <a:ext cx="1179513" cy="2374900"/>
            <a:chOff x="2818794" y="4007536"/>
            <a:chExt cx="1179244" cy="2374547"/>
          </a:xfrm>
        </p:grpSpPr>
        <p:sp>
          <p:nvSpPr>
            <p:cNvPr id="41" name="Freeform 40"/>
            <p:cNvSpPr/>
            <p:nvPr/>
          </p:nvSpPr>
          <p:spPr>
            <a:xfrm>
              <a:off x="2844188" y="5837652"/>
              <a:ext cx="1153850" cy="285708"/>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42" name="Straight Connector 41"/>
            <p:cNvCxnSpPr/>
            <p:nvPr/>
          </p:nvCxnSpPr>
          <p:spPr>
            <a:xfrm>
              <a:off x="3317155" y="4007536"/>
              <a:ext cx="33330" cy="197297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3" name="Freeform 42"/>
            <p:cNvSpPr/>
            <p:nvPr/>
          </p:nvSpPr>
          <p:spPr>
            <a:xfrm>
              <a:off x="2818794" y="5902729"/>
              <a:ext cx="1179244" cy="479354"/>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grpSp>
      <p:grpSp>
        <p:nvGrpSpPr>
          <p:cNvPr id="46086" name="Group 3"/>
          <p:cNvGrpSpPr>
            <a:grpSpLocks/>
          </p:cNvGrpSpPr>
          <p:nvPr/>
        </p:nvGrpSpPr>
        <p:grpSpPr bwMode="auto">
          <a:xfrm rot="-1070820">
            <a:off x="1247775" y="866775"/>
            <a:ext cx="2620963" cy="777875"/>
            <a:chOff x="262572" y="1553383"/>
            <a:chExt cx="2620724" cy="777523"/>
          </a:xfrm>
        </p:grpSpPr>
        <p:sp>
          <p:nvSpPr>
            <p:cNvPr id="3" name="Right Triangle 2"/>
            <p:cNvSpPr/>
            <p:nvPr/>
          </p:nvSpPr>
          <p:spPr>
            <a:xfrm rot="2990141">
              <a:off x="2144208" y="1558874"/>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ight Triangle 4"/>
            <p:cNvSpPr/>
            <p:nvPr/>
          </p:nvSpPr>
          <p:spPr>
            <a:xfrm rot="18609859" flipH="1">
              <a:off x="226287" y="1577545"/>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Rounded Rectangle 1"/>
            <p:cNvSpPr/>
            <p:nvPr/>
          </p:nvSpPr>
          <p:spPr>
            <a:xfrm>
              <a:off x="912619" y="1584580"/>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nvGrpSpPr>
          <p:cNvPr id="46087" name="Group 8"/>
          <p:cNvGrpSpPr>
            <a:grpSpLocks/>
          </p:cNvGrpSpPr>
          <p:nvPr/>
        </p:nvGrpSpPr>
        <p:grpSpPr bwMode="auto">
          <a:xfrm rot="1315461">
            <a:off x="6467475" y="1122363"/>
            <a:ext cx="2620963" cy="777875"/>
            <a:chOff x="262572" y="1553383"/>
            <a:chExt cx="2620724" cy="777523"/>
          </a:xfrm>
        </p:grpSpPr>
        <p:sp>
          <p:nvSpPr>
            <p:cNvPr id="10" name="Right Triangle 9"/>
            <p:cNvSpPr/>
            <p:nvPr/>
          </p:nvSpPr>
          <p:spPr>
            <a:xfrm rot="2990141">
              <a:off x="2129479" y="1583461"/>
              <a:ext cx="777523" cy="712723"/>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Right Triangle 10"/>
            <p:cNvSpPr/>
            <p:nvPr/>
          </p:nvSpPr>
          <p:spPr>
            <a:xfrm rot="18609859" flipH="1">
              <a:off x="223339" y="1564419"/>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 name="Rounded Rectangle 11"/>
            <p:cNvSpPr/>
            <p:nvPr/>
          </p:nvSpPr>
          <p:spPr>
            <a:xfrm>
              <a:off x="910030" y="1589564"/>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nvGrpSpPr>
          <p:cNvPr id="46088" name="Group 12"/>
          <p:cNvGrpSpPr>
            <a:grpSpLocks/>
          </p:cNvGrpSpPr>
          <p:nvPr/>
        </p:nvGrpSpPr>
        <p:grpSpPr bwMode="auto">
          <a:xfrm rot="807766">
            <a:off x="-242888" y="4067175"/>
            <a:ext cx="2620963" cy="777875"/>
            <a:chOff x="262572" y="1553383"/>
            <a:chExt cx="2620724" cy="777523"/>
          </a:xfrm>
        </p:grpSpPr>
        <p:sp>
          <p:nvSpPr>
            <p:cNvPr id="14" name="Right Triangle 13"/>
            <p:cNvSpPr/>
            <p:nvPr/>
          </p:nvSpPr>
          <p:spPr>
            <a:xfrm rot="2990141">
              <a:off x="2134801" y="1581825"/>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 name="Right Triangle 14"/>
            <p:cNvSpPr/>
            <p:nvPr/>
          </p:nvSpPr>
          <p:spPr>
            <a:xfrm rot="18609859" flipH="1">
              <a:off x="222109" y="1559031"/>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6" name="Rounded Rectangle 15"/>
            <p:cNvSpPr/>
            <p:nvPr/>
          </p:nvSpPr>
          <p:spPr>
            <a:xfrm>
              <a:off x="899828" y="1577505"/>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cxnSp>
        <p:nvCxnSpPr>
          <p:cNvPr id="25611" name="Straight Connector 25610"/>
          <p:cNvCxnSpPr/>
          <p:nvPr/>
        </p:nvCxnSpPr>
        <p:spPr>
          <a:xfrm>
            <a:off x="1154113" y="4367213"/>
            <a:ext cx="4146550" cy="712787"/>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536825" y="1227138"/>
            <a:ext cx="2736850" cy="3840162"/>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5248275" y="1425575"/>
            <a:ext cx="2552700" cy="3589338"/>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5448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EDDEA23F-FDD9-2745-8DBE-31A79732332B}"/>
              </a:ext>
            </a:extLst>
          </p:cNvPr>
          <p:cNvSpPr>
            <a:spLocks noChangeArrowheads="1"/>
          </p:cNvSpPr>
          <p:nvPr/>
        </p:nvSpPr>
        <p:spPr bwMode="auto">
          <a:xfrm>
            <a:off x="751458" y="652272"/>
            <a:ext cx="8198578" cy="762000"/>
          </a:xfrm>
          <a:prstGeom prst="rect">
            <a:avLst/>
          </a:prstGeom>
          <a:noFill/>
          <a:ln w="9525">
            <a:noFill/>
            <a:miter lim="800000"/>
            <a:headEnd/>
            <a:tailEnd/>
          </a:ln>
        </p:spPr>
        <p:txBody>
          <a:bodyPr>
            <a:prstTxWarp prst="textNoShape">
              <a:avLst/>
            </a:prstTxWarp>
          </a:bodyPr>
          <a:lstStyle/>
          <a:p>
            <a:pPr>
              <a:lnSpc>
                <a:spcPts val="4000"/>
              </a:lnSpc>
            </a:pPr>
            <a:r>
              <a:rPr lang="en-US" sz="3600" dirty="0">
                <a:solidFill>
                  <a:srgbClr val="660066"/>
                </a:solidFill>
                <a:latin typeface="Arial" panose="020B0604020202020204" pitchFamily="34" charset="0"/>
                <a:ea typeface="Comic Sans MS" pitchFamily="-110" charset="0"/>
                <a:cs typeface="Arial" panose="020B0604020202020204" pitchFamily="34" charset="0"/>
              </a:rPr>
              <a:t>How GPS Measures Plate Motions</a:t>
            </a:r>
          </a:p>
        </p:txBody>
      </p:sp>
      <p:sp>
        <p:nvSpPr>
          <p:cNvPr id="5" name="Rectangle 3">
            <a:extLst>
              <a:ext uri="{FF2B5EF4-FFF2-40B4-BE49-F238E27FC236}">
                <a16:creationId xmlns:a16="http://schemas.microsoft.com/office/drawing/2014/main" id="{C993BD26-4518-1845-A344-9B9F47181B3D}"/>
              </a:ext>
            </a:extLst>
          </p:cNvPr>
          <p:cNvSpPr txBox="1">
            <a:spLocks noChangeArrowheads="1"/>
          </p:cNvSpPr>
          <p:nvPr/>
        </p:nvSpPr>
        <p:spPr bwMode="auto">
          <a:xfrm>
            <a:off x="3966327" y="118041"/>
            <a:ext cx="5387535" cy="436141"/>
          </a:xfrm>
          <a:prstGeom prst="rect">
            <a:avLst/>
          </a:prstGeom>
          <a:noFill/>
          <a:ln w="9525">
            <a:noFill/>
            <a:miter lim="800000"/>
            <a:headEnd/>
            <a:tailEnd/>
          </a:ln>
        </p:spPr>
        <p:txBody>
          <a:bodyPr/>
          <a:lstStyle/>
          <a:p>
            <a:pPr>
              <a:spcBef>
                <a:spcPct val="60000"/>
              </a:spcBef>
              <a:buClr>
                <a:schemeClr val="tx1"/>
              </a:buClr>
              <a:buFontTx/>
              <a:buNone/>
              <a:defRPr/>
            </a:pPr>
            <a:r>
              <a:rPr lang="en-US" sz="2000" b="1" i="1" kern="0" dirty="0">
                <a:solidFill>
                  <a:srgbClr val="660066"/>
                </a:solidFill>
                <a:latin typeface="Comic Sans MS" pitchFamily="-105" charset="0"/>
                <a:ea typeface="ＭＳ Ｐゴシック" pitchFamily="-105" charset="-128"/>
                <a:cs typeface="ＭＳ Ｐゴシック" pitchFamily="-105" charset="-128"/>
              </a:rPr>
              <a:t>Exploring Plate Motions with GPS (p.207)</a:t>
            </a:r>
            <a:endParaRPr kumimoji="0" lang="en-US" sz="2000" b="1" i="1" kern="0" dirty="0">
              <a:solidFill>
                <a:srgbClr val="660066"/>
              </a:solidFill>
              <a:latin typeface="Comic Sans MS" pitchFamily="-105" charset="0"/>
              <a:ea typeface="ＭＳ Ｐゴシック" pitchFamily="-105" charset="-128"/>
              <a:cs typeface="ＭＳ Ｐゴシック" pitchFamily="-105" charset="-128"/>
            </a:endParaRPr>
          </a:p>
        </p:txBody>
      </p:sp>
      <p:pic>
        <p:nvPicPr>
          <p:cNvPr id="6" name="Online Media 5" descr="How GPS Measures Ground Motion">
            <a:hlinkClick r:id="" action="ppaction://media"/>
            <a:extLst>
              <a:ext uri="{FF2B5EF4-FFF2-40B4-BE49-F238E27FC236}">
                <a16:creationId xmlns:a16="http://schemas.microsoft.com/office/drawing/2014/main" id="{136A89E9-76C5-72F5-C207-3423BE84AB27}"/>
              </a:ext>
            </a:extLst>
          </p:cNvPr>
          <p:cNvPicPr>
            <a:picLocks noRot="1" noChangeAspect="1"/>
          </p:cNvPicPr>
          <p:nvPr>
            <a:videoFile r:link="rId1"/>
          </p:nvPr>
        </p:nvPicPr>
        <p:blipFill>
          <a:blip r:embed="rId4"/>
          <a:stretch>
            <a:fillRect/>
          </a:stretch>
        </p:blipFill>
        <p:spPr>
          <a:xfrm>
            <a:off x="575025" y="1512362"/>
            <a:ext cx="7993950" cy="4516582"/>
          </a:xfrm>
          <a:prstGeom prst="rect">
            <a:avLst/>
          </a:prstGeom>
        </p:spPr>
      </p:pic>
    </p:spTree>
    <p:extLst>
      <p:ext uri="{BB962C8B-B14F-4D97-AF65-F5344CB8AC3E}">
        <p14:creationId xmlns:p14="http://schemas.microsoft.com/office/powerpoint/2010/main" val="238461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666" t="10852" r="24400" b="16539"/>
          <a:stretch/>
        </p:blipFill>
        <p:spPr>
          <a:xfrm>
            <a:off x="790956" y="587313"/>
            <a:ext cx="7498080" cy="5637654"/>
          </a:xfrm>
          <a:prstGeom prst="rect">
            <a:avLst/>
          </a:prstGeom>
          <a:ln w="28575">
            <a:solidFill>
              <a:srgbClr val="7030A0"/>
            </a:solidFill>
          </a:ln>
          <a:effectLst>
            <a:outerShdw blurRad="50800" dist="38100" dir="2700000" algn="tl" rotWithShape="0">
              <a:prstClr val="black">
                <a:alpha val="40000"/>
              </a:prstClr>
            </a:outerShdw>
          </a:effectLst>
        </p:spPr>
      </p:pic>
      <p:cxnSp>
        <p:nvCxnSpPr>
          <p:cNvPr id="20" name="Straight Connector 19"/>
          <p:cNvCxnSpPr>
            <a:cxnSpLocks/>
          </p:cNvCxnSpPr>
          <p:nvPr/>
        </p:nvCxnSpPr>
        <p:spPr>
          <a:xfrm flipH="1" flipV="1">
            <a:off x="4072128" y="2720808"/>
            <a:ext cx="2112264" cy="2032743"/>
          </a:xfrm>
          <a:prstGeom prst="line">
            <a:avLst/>
          </a:prstGeom>
          <a:ln w="69850">
            <a:solidFill>
              <a:srgbClr val="FF0000">
                <a:alpha val="50000"/>
              </a:srgbClr>
            </a:solidFill>
            <a:prstDash val="dash"/>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D0E94D81-A681-974C-AA51-7A4C07C400BD}"/>
              </a:ext>
            </a:extLst>
          </p:cNvPr>
          <p:cNvGrpSpPr/>
          <p:nvPr/>
        </p:nvGrpSpPr>
        <p:grpSpPr>
          <a:xfrm>
            <a:off x="4014822" y="4108704"/>
            <a:ext cx="2047650" cy="801351"/>
            <a:chOff x="4270854" y="4169664"/>
            <a:chExt cx="2047650" cy="801351"/>
          </a:xfrm>
        </p:grpSpPr>
        <p:sp>
          <p:nvSpPr>
            <p:cNvPr id="12" name="Oval 11"/>
            <p:cNvSpPr/>
            <p:nvPr/>
          </p:nvSpPr>
          <p:spPr>
            <a:xfrm>
              <a:off x="5835084" y="4169664"/>
              <a:ext cx="483420" cy="4834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itle 1">
              <a:extLst>
                <a:ext uri="{FF2B5EF4-FFF2-40B4-BE49-F238E27FC236}">
                  <a16:creationId xmlns:a16="http://schemas.microsoft.com/office/drawing/2014/main" id="{70A4FE85-78DA-B64A-98FC-E31470BE9992}"/>
                </a:ext>
              </a:extLst>
            </p:cNvPr>
            <p:cNvSpPr txBox="1">
              <a:spLocks/>
            </p:cNvSpPr>
            <p:nvPr/>
          </p:nvSpPr>
          <p:spPr>
            <a:xfrm>
              <a:off x="4270854" y="4309844"/>
              <a:ext cx="1506924" cy="661171"/>
            </a:xfrm>
            <a:prstGeom prst="rect">
              <a:avLst/>
            </a:prstGeom>
            <a:solidFill>
              <a:schemeClr val="bg1">
                <a:alpha val="80000"/>
              </a:schemeClr>
            </a:solidFill>
            <a:ln w="19050">
              <a:solidFill>
                <a:srgbClr val="7030A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r>
                <a:rPr lang="en-US" sz="1600" dirty="0">
                  <a:latin typeface="Comic Sans MS" panose="030F0902030302020204" pitchFamily="66" charset="0"/>
                </a:rPr>
                <a:t>AC 79 </a:t>
              </a:r>
              <a:br>
                <a:rPr lang="en-US" sz="1600" dirty="0">
                  <a:latin typeface="Comic Sans MS" panose="030F0902030302020204" pitchFamily="66" charset="0"/>
                </a:rPr>
              </a:br>
              <a:r>
                <a:rPr lang="en-US" sz="1600" dirty="0">
                  <a:latin typeface="Comic Sans MS" panose="030F0902030302020204" pitchFamily="66" charset="0"/>
                </a:rPr>
                <a:t>Montague Is.</a:t>
              </a:r>
            </a:p>
          </p:txBody>
        </p:sp>
      </p:grpSp>
      <p:grpSp>
        <p:nvGrpSpPr>
          <p:cNvPr id="23" name="Group 22">
            <a:extLst>
              <a:ext uri="{FF2B5EF4-FFF2-40B4-BE49-F238E27FC236}">
                <a16:creationId xmlns:a16="http://schemas.microsoft.com/office/drawing/2014/main" id="{CF8D6E14-87E7-2040-ADF2-75222EEFAA7C}"/>
              </a:ext>
            </a:extLst>
          </p:cNvPr>
          <p:cNvGrpSpPr/>
          <p:nvPr/>
        </p:nvGrpSpPr>
        <p:grpSpPr>
          <a:xfrm>
            <a:off x="3483249" y="3358896"/>
            <a:ext cx="1768455" cy="799685"/>
            <a:chOff x="3739281" y="3419856"/>
            <a:chExt cx="1768455" cy="799685"/>
          </a:xfrm>
        </p:grpSpPr>
        <p:sp>
          <p:nvSpPr>
            <p:cNvPr id="28" name="Oval 27">
              <a:extLst>
                <a:ext uri="{FF2B5EF4-FFF2-40B4-BE49-F238E27FC236}">
                  <a16:creationId xmlns:a16="http://schemas.microsoft.com/office/drawing/2014/main" id="{8A309D08-E477-9749-9405-AE528DA62B50}"/>
                </a:ext>
              </a:extLst>
            </p:cNvPr>
            <p:cNvSpPr/>
            <p:nvPr/>
          </p:nvSpPr>
          <p:spPr>
            <a:xfrm>
              <a:off x="5024316" y="3419856"/>
              <a:ext cx="483420" cy="4834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itle 1">
              <a:extLst>
                <a:ext uri="{FF2B5EF4-FFF2-40B4-BE49-F238E27FC236}">
                  <a16:creationId xmlns:a16="http://schemas.microsoft.com/office/drawing/2014/main" id="{8BCAD9C0-728B-D74D-A7B3-A18FB3D26CE0}"/>
                </a:ext>
              </a:extLst>
            </p:cNvPr>
            <p:cNvSpPr txBox="1">
              <a:spLocks/>
            </p:cNvSpPr>
            <p:nvPr/>
          </p:nvSpPr>
          <p:spPr>
            <a:xfrm>
              <a:off x="3739281" y="3558370"/>
              <a:ext cx="1177758" cy="661171"/>
            </a:xfrm>
            <a:prstGeom prst="rect">
              <a:avLst/>
            </a:prstGeom>
            <a:solidFill>
              <a:schemeClr val="bg1">
                <a:alpha val="80000"/>
              </a:schemeClr>
            </a:solidFill>
            <a:ln w="19050">
              <a:solidFill>
                <a:srgbClr val="7030A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r>
                <a:rPr lang="en-US" sz="1600" dirty="0">
                  <a:latin typeface="Comic Sans MS" panose="030F0902030302020204" pitchFamily="66" charset="0"/>
                </a:rPr>
                <a:t>AC 20 </a:t>
              </a:r>
              <a:br>
                <a:rPr lang="en-US" sz="1600" dirty="0">
                  <a:latin typeface="Comic Sans MS" panose="030F0902030302020204" pitchFamily="66" charset="0"/>
                </a:rPr>
              </a:br>
              <a:r>
                <a:rPr lang="en-US" sz="1600" dirty="0">
                  <a:latin typeface="Comic Sans MS" panose="030F0902030302020204" pitchFamily="66" charset="0"/>
                </a:rPr>
                <a:t>Girdwood</a:t>
              </a:r>
            </a:p>
          </p:txBody>
        </p:sp>
      </p:grpSp>
      <p:grpSp>
        <p:nvGrpSpPr>
          <p:cNvPr id="24" name="Group 23">
            <a:extLst>
              <a:ext uri="{FF2B5EF4-FFF2-40B4-BE49-F238E27FC236}">
                <a16:creationId xmlns:a16="http://schemas.microsoft.com/office/drawing/2014/main" id="{CCE8DB40-29B7-D541-847C-7F37CE81CE5D}"/>
              </a:ext>
            </a:extLst>
          </p:cNvPr>
          <p:cNvGrpSpPr/>
          <p:nvPr/>
        </p:nvGrpSpPr>
        <p:grpSpPr>
          <a:xfrm>
            <a:off x="2815113" y="2787548"/>
            <a:ext cx="1857471" cy="661171"/>
            <a:chOff x="3071145" y="2848508"/>
            <a:chExt cx="1857471" cy="661171"/>
          </a:xfrm>
        </p:grpSpPr>
        <p:sp>
          <p:nvSpPr>
            <p:cNvPr id="29" name="Oval 28">
              <a:extLst>
                <a:ext uri="{FF2B5EF4-FFF2-40B4-BE49-F238E27FC236}">
                  <a16:creationId xmlns:a16="http://schemas.microsoft.com/office/drawing/2014/main" id="{B0EE8B62-082F-7143-9DEF-AF59C7B7021F}"/>
                </a:ext>
              </a:extLst>
            </p:cNvPr>
            <p:cNvSpPr/>
            <p:nvPr/>
          </p:nvSpPr>
          <p:spPr>
            <a:xfrm>
              <a:off x="4445196" y="2938272"/>
              <a:ext cx="483420" cy="4834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1">
              <a:extLst>
                <a:ext uri="{FF2B5EF4-FFF2-40B4-BE49-F238E27FC236}">
                  <a16:creationId xmlns:a16="http://schemas.microsoft.com/office/drawing/2014/main" id="{7A468517-1BFF-0644-AB1E-0D57463A8B92}"/>
                </a:ext>
              </a:extLst>
            </p:cNvPr>
            <p:cNvSpPr txBox="1">
              <a:spLocks/>
            </p:cNvSpPr>
            <p:nvPr/>
          </p:nvSpPr>
          <p:spPr>
            <a:xfrm>
              <a:off x="3071145" y="2848508"/>
              <a:ext cx="1292352" cy="661171"/>
            </a:xfrm>
            <a:prstGeom prst="rect">
              <a:avLst/>
            </a:prstGeom>
            <a:solidFill>
              <a:schemeClr val="bg1">
                <a:alpha val="80000"/>
              </a:schemeClr>
            </a:solidFill>
            <a:ln w="19050">
              <a:solidFill>
                <a:srgbClr val="7030A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r>
                <a:rPr lang="en-US" sz="1600" dirty="0">
                  <a:latin typeface="Comic Sans MS" panose="030F0902030302020204" pitchFamily="66" charset="0"/>
                </a:rPr>
                <a:t>AC 32 </a:t>
              </a:r>
              <a:br>
                <a:rPr lang="en-US" sz="1600" dirty="0">
                  <a:latin typeface="Comic Sans MS" panose="030F0902030302020204" pitchFamily="66" charset="0"/>
                </a:rPr>
              </a:br>
              <a:r>
                <a:rPr lang="en-US" sz="1600" dirty="0">
                  <a:latin typeface="Comic Sans MS" panose="030F0902030302020204" pitchFamily="66" charset="0"/>
                </a:rPr>
                <a:t>Mt. Susitna</a:t>
              </a:r>
            </a:p>
          </p:txBody>
        </p:sp>
      </p:grpSp>
      <p:sp>
        <p:nvSpPr>
          <p:cNvPr id="36" name="Title 1">
            <a:extLst>
              <a:ext uri="{FF2B5EF4-FFF2-40B4-BE49-F238E27FC236}">
                <a16:creationId xmlns:a16="http://schemas.microsoft.com/office/drawing/2014/main" id="{593AE84C-0C6E-6F45-807B-3B4B651F3189}"/>
              </a:ext>
            </a:extLst>
          </p:cNvPr>
          <p:cNvSpPr txBox="1">
            <a:spLocks/>
          </p:cNvSpPr>
          <p:nvPr/>
        </p:nvSpPr>
        <p:spPr>
          <a:xfrm>
            <a:off x="0" y="0"/>
            <a:ext cx="9116067" cy="6099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r>
              <a:rPr lang="en-US" sz="3200" dirty="0">
                <a:latin typeface="Arial" panose="020B0604020202020204" pitchFamily="34" charset="0"/>
                <a:cs typeface="Arial" panose="020B0604020202020204" pitchFamily="34" charset="0"/>
              </a:rPr>
              <a:t>Transect Across Prince William Sound</a:t>
            </a:r>
          </a:p>
        </p:txBody>
      </p:sp>
    </p:spTree>
    <p:extLst>
      <p:ext uri="{BB962C8B-B14F-4D97-AF65-F5344CB8AC3E}">
        <p14:creationId xmlns:p14="http://schemas.microsoft.com/office/powerpoint/2010/main" val="235618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1000"/>
                                        <p:tgtEl>
                                          <p:spTgt spid="24"/>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80D12822-E572-BCAD-170C-1B4733B7F46F}"/>
              </a:ext>
            </a:extLst>
          </p:cNvPr>
          <p:cNvPicPr>
            <a:picLocks noChangeAspect="1"/>
          </p:cNvPicPr>
          <p:nvPr/>
        </p:nvPicPr>
        <p:blipFill rotWithShape="1">
          <a:blip r:embed="rId3"/>
          <a:srcRect b="34638"/>
          <a:stretch/>
        </p:blipFill>
        <p:spPr>
          <a:xfrm>
            <a:off x="635706" y="1856579"/>
            <a:ext cx="4095785" cy="3434316"/>
          </a:xfrm>
          <a:prstGeom prst="rect">
            <a:avLst/>
          </a:prstGeom>
        </p:spPr>
      </p:pic>
      <p:pic>
        <p:nvPicPr>
          <p:cNvPr id="7" name="Picture 6" descr="Chart, line chart&#10;&#10;Description automatically generated">
            <a:extLst>
              <a:ext uri="{FF2B5EF4-FFF2-40B4-BE49-F238E27FC236}">
                <a16:creationId xmlns:a16="http://schemas.microsoft.com/office/drawing/2014/main" id="{D222DF8D-D942-0894-6A53-2338393EB128}"/>
              </a:ext>
            </a:extLst>
          </p:cNvPr>
          <p:cNvPicPr>
            <a:picLocks noChangeAspect="1"/>
          </p:cNvPicPr>
          <p:nvPr/>
        </p:nvPicPr>
        <p:blipFill rotWithShape="1">
          <a:blip r:embed="rId4"/>
          <a:srcRect b="34638"/>
          <a:stretch/>
        </p:blipFill>
        <p:spPr>
          <a:xfrm>
            <a:off x="5039848" y="1856577"/>
            <a:ext cx="4095785" cy="3434317"/>
          </a:xfrm>
          <a:prstGeom prst="rect">
            <a:avLst/>
          </a:prstGeom>
        </p:spPr>
      </p:pic>
      <p:pic>
        <p:nvPicPr>
          <p:cNvPr id="8" name="Picture 7" descr="Chart, line chart&#10;&#10;Description automatically generated">
            <a:extLst>
              <a:ext uri="{FF2B5EF4-FFF2-40B4-BE49-F238E27FC236}">
                <a16:creationId xmlns:a16="http://schemas.microsoft.com/office/drawing/2014/main" id="{A89EF417-09DD-1E56-D33C-9ACA5F10A92C}"/>
              </a:ext>
            </a:extLst>
          </p:cNvPr>
          <p:cNvPicPr>
            <a:picLocks noChangeAspect="1"/>
          </p:cNvPicPr>
          <p:nvPr/>
        </p:nvPicPr>
        <p:blipFill rotWithShape="1">
          <a:blip r:embed="rId3"/>
          <a:srcRect t="90051" b="7319"/>
          <a:stretch/>
        </p:blipFill>
        <p:spPr>
          <a:xfrm>
            <a:off x="752669" y="5221781"/>
            <a:ext cx="4095785" cy="138225"/>
          </a:xfrm>
          <a:prstGeom prst="rect">
            <a:avLst/>
          </a:prstGeom>
        </p:spPr>
      </p:pic>
      <p:pic>
        <p:nvPicPr>
          <p:cNvPr id="9" name="Picture 8" descr="Chart, line chart&#10;&#10;Description automatically generated">
            <a:extLst>
              <a:ext uri="{FF2B5EF4-FFF2-40B4-BE49-F238E27FC236}">
                <a16:creationId xmlns:a16="http://schemas.microsoft.com/office/drawing/2014/main" id="{C4CC8D6F-0141-F0EC-121A-A56D9FFCC2BE}"/>
              </a:ext>
            </a:extLst>
          </p:cNvPr>
          <p:cNvPicPr>
            <a:picLocks noChangeAspect="1"/>
          </p:cNvPicPr>
          <p:nvPr/>
        </p:nvPicPr>
        <p:blipFill rotWithShape="1">
          <a:blip r:embed="rId4"/>
          <a:srcRect t="89680" b="7689"/>
          <a:stretch/>
        </p:blipFill>
        <p:spPr>
          <a:xfrm>
            <a:off x="5209968" y="5221781"/>
            <a:ext cx="4095785" cy="138225"/>
          </a:xfrm>
          <a:prstGeom prst="rect">
            <a:avLst/>
          </a:prstGeom>
        </p:spPr>
      </p:pic>
      <p:sp>
        <p:nvSpPr>
          <p:cNvPr id="10" name="TextBox 9">
            <a:extLst>
              <a:ext uri="{FF2B5EF4-FFF2-40B4-BE49-F238E27FC236}">
                <a16:creationId xmlns:a16="http://schemas.microsoft.com/office/drawing/2014/main" id="{9A7B086E-B295-4FEF-7F19-A2BA93B9F07D}"/>
              </a:ext>
            </a:extLst>
          </p:cNvPr>
          <p:cNvSpPr txBox="1"/>
          <p:nvPr/>
        </p:nvSpPr>
        <p:spPr>
          <a:xfrm>
            <a:off x="1052630" y="5652401"/>
            <a:ext cx="756938" cy="338554"/>
          </a:xfrm>
          <a:prstGeom prst="rect">
            <a:avLst/>
          </a:prstGeom>
          <a:noFill/>
          <a:ln>
            <a:noFill/>
          </a:ln>
        </p:spPr>
        <p:txBody>
          <a:bodyPr wrap="none" rtlCol="0">
            <a:spAutoFit/>
          </a:bodyPr>
          <a:lstStyle/>
          <a:p>
            <a:r>
              <a:rPr lang="en-US" sz="1600" dirty="0">
                <a:solidFill>
                  <a:srgbClr val="C00000"/>
                </a:solidFill>
              </a:rPr>
              <a:t>2005.5</a:t>
            </a:r>
          </a:p>
        </p:txBody>
      </p:sp>
      <p:sp>
        <p:nvSpPr>
          <p:cNvPr id="11" name="TextBox 10">
            <a:extLst>
              <a:ext uri="{FF2B5EF4-FFF2-40B4-BE49-F238E27FC236}">
                <a16:creationId xmlns:a16="http://schemas.microsoft.com/office/drawing/2014/main" id="{57F9BE9F-63C3-E6C6-92A1-8FEBEF8C6397}"/>
              </a:ext>
            </a:extLst>
          </p:cNvPr>
          <p:cNvSpPr txBox="1"/>
          <p:nvPr/>
        </p:nvSpPr>
        <p:spPr>
          <a:xfrm>
            <a:off x="3778109" y="5652401"/>
            <a:ext cx="756938" cy="338554"/>
          </a:xfrm>
          <a:prstGeom prst="rect">
            <a:avLst/>
          </a:prstGeom>
          <a:noFill/>
          <a:ln>
            <a:noFill/>
          </a:ln>
        </p:spPr>
        <p:txBody>
          <a:bodyPr wrap="none" rtlCol="0">
            <a:spAutoFit/>
          </a:bodyPr>
          <a:lstStyle/>
          <a:p>
            <a:r>
              <a:rPr lang="en-US" sz="1600" dirty="0">
                <a:solidFill>
                  <a:srgbClr val="C00000"/>
                </a:solidFill>
              </a:rPr>
              <a:t>2022.5</a:t>
            </a:r>
          </a:p>
        </p:txBody>
      </p:sp>
      <p:sp>
        <p:nvSpPr>
          <p:cNvPr id="12" name="TextBox 11">
            <a:extLst>
              <a:ext uri="{FF2B5EF4-FFF2-40B4-BE49-F238E27FC236}">
                <a16:creationId xmlns:a16="http://schemas.microsoft.com/office/drawing/2014/main" id="{A5EA845E-E1E3-5341-145B-22CC12753542}"/>
              </a:ext>
            </a:extLst>
          </p:cNvPr>
          <p:cNvSpPr txBox="1"/>
          <p:nvPr/>
        </p:nvSpPr>
        <p:spPr>
          <a:xfrm>
            <a:off x="8363933" y="5652401"/>
            <a:ext cx="756938" cy="338554"/>
          </a:xfrm>
          <a:prstGeom prst="rect">
            <a:avLst/>
          </a:prstGeom>
          <a:noFill/>
          <a:ln>
            <a:noFill/>
          </a:ln>
        </p:spPr>
        <p:txBody>
          <a:bodyPr wrap="none" rtlCol="0">
            <a:spAutoFit/>
          </a:bodyPr>
          <a:lstStyle/>
          <a:p>
            <a:r>
              <a:rPr lang="en-US" sz="1600" dirty="0">
                <a:solidFill>
                  <a:srgbClr val="C00000"/>
                </a:solidFill>
              </a:rPr>
              <a:t>2022.5</a:t>
            </a:r>
          </a:p>
        </p:txBody>
      </p:sp>
      <p:sp>
        <p:nvSpPr>
          <p:cNvPr id="13" name="TextBox 12">
            <a:extLst>
              <a:ext uri="{FF2B5EF4-FFF2-40B4-BE49-F238E27FC236}">
                <a16:creationId xmlns:a16="http://schemas.microsoft.com/office/drawing/2014/main" id="{C1890119-C73A-B685-5CE2-509C44F3CBEE}"/>
              </a:ext>
            </a:extLst>
          </p:cNvPr>
          <p:cNvSpPr txBox="1"/>
          <p:nvPr/>
        </p:nvSpPr>
        <p:spPr>
          <a:xfrm>
            <a:off x="6377232" y="5652401"/>
            <a:ext cx="756938" cy="338554"/>
          </a:xfrm>
          <a:prstGeom prst="rect">
            <a:avLst/>
          </a:prstGeom>
          <a:noFill/>
          <a:ln>
            <a:noFill/>
          </a:ln>
        </p:spPr>
        <p:txBody>
          <a:bodyPr wrap="none" rtlCol="0">
            <a:spAutoFit/>
          </a:bodyPr>
          <a:lstStyle/>
          <a:p>
            <a:r>
              <a:rPr lang="en-US" sz="1600" dirty="0">
                <a:solidFill>
                  <a:srgbClr val="C00000"/>
                </a:solidFill>
              </a:rPr>
              <a:t>2010.5</a:t>
            </a:r>
          </a:p>
        </p:txBody>
      </p:sp>
      <p:cxnSp>
        <p:nvCxnSpPr>
          <p:cNvPr id="16" name="Straight Arrow Connector 15">
            <a:extLst>
              <a:ext uri="{FF2B5EF4-FFF2-40B4-BE49-F238E27FC236}">
                <a16:creationId xmlns:a16="http://schemas.microsoft.com/office/drawing/2014/main" id="{35E9B48E-7E85-8F9D-DEC0-CC242A67CC1D}"/>
              </a:ext>
            </a:extLst>
          </p:cNvPr>
          <p:cNvCxnSpPr/>
          <p:nvPr/>
        </p:nvCxnSpPr>
        <p:spPr>
          <a:xfrm flipH="1" flipV="1">
            <a:off x="4266271" y="5332170"/>
            <a:ext cx="1" cy="29239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B1DA0B9-317C-5650-6F0D-0023E04889F6}"/>
              </a:ext>
            </a:extLst>
          </p:cNvPr>
          <p:cNvCxnSpPr/>
          <p:nvPr/>
        </p:nvCxnSpPr>
        <p:spPr>
          <a:xfrm flipH="1" flipV="1">
            <a:off x="6789418" y="5344942"/>
            <a:ext cx="1" cy="29239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4128C7D0-E959-6BA5-AA5E-1E6BD6CE7C5E}"/>
              </a:ext>
            </a:extLst>
          </p:cNvPr>
          <p:cNvCxnSpPr/>
          <p:nvPr/>
        </p:nvCxnSpPr>
        <p:spPr>
          <a:xfrm flipH="1" flipV="1">
            <a:off x="8668159" y="5349373"/>
            <a:ext cx="1" cy="29239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8F145ABB-875E-AEA3-1C56-926E214CCB78}"/>
              </a:ext>
            </a:extLst>
          </p:cNvPr>
          <p:cNvCxnSpPr>
            <a:cxnSpLocks/>
          </p:cNvCxnSpPr>
          <p:nvPr/>
        </p:nvCxnSpPr>
        <p:spPr>
          <a:xfrm>
            <a:off x="380519" y="4068150"/>
            <a:ext cx="416924"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6B6761DD-028F-2F62-EE37-9A5C2AF2F421}"/>
              </a:ext>
            </a:extLst>
          </p:cNvPr>
          <p:cNvCxnSpPr>
            <a:cxnSpLocks/>
          </p:cNvCxnSpPr>
          <p:nvPr/>
        </p:nvCxnSpPr>
        <p:spPr>
          <a:xfrm>
            <a:off x="380519" y="4964829"/>
            <a:ext cx="416924"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A25E9DF3-0A56-46AC-A4C5-ADCB96E7DFC8}"/>
              </a:ext>
            </a:extLst>
          </p:cNvPr>
          <p:cNvCxnSpPr>
            <a:cxnSpLocks/>
          </p:cNvCxnSpPr>
          <p:nvPr/>
        </p:nvCxnSpPr>
        <p:spPr>
          <a:xfrm>
            <a:off x="380519" y="3619811"/>
            <a:ext cx="416924"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3A9F5F11-5194-E68F-F16D-7DD1A42C3321}"/>
              </a:ext>
            </a:extLst>
          </p:cNvPr>
          <p:cNvCxnSpPr>
            <a:cxnSpLocks/>
          </p:cNvCxnSpPr>
          <p:nvPr/>
        </p:nvCxnSpPr>
        <p:spPr>
          <a:xfrm>
            <a:off x="380519" y="2517576"/>
            <a:ext cx="416924"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AFD8FBDF-5087-41F5-9D09-B91FA9294BB8}"/>
              </a:ext>
            </a:extLst>
          </p:cNvPr>
          <p:cNvCxnSpPr>
            <a:cxnSpLocks/>
          </p:cNvCxnSpPr>
          <p:nvPr/>
        </p:nvCxnSpPr>
        <p:spPr>
          <a:xfrm>
            <a:off x="4934808" y="4271946"/>
            <a:ext cx="416924"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312C159-B3E1-3A62-DFB9-046FF8EBC4B8}"/>
              </a:ext>
            </a:extLst>
          </p:cNvPr>
          <p:cNvCxnSpPr>
            <a:cxnSpLocks/>
          </p:cNvCxnSpPr>
          <p:nvPr/>
        </p:nvCxnSpPr>
        <p:spPr>
          <a:xfrm>
            <a:off x="4722153" y="4711408"/>
            <a:ext cx="416924"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04499AE6-CC30-67E7-E875-7418BECC4A0A}"/>
              </a:ext>
            </a:extLst>
          </p:cNvPr>
          <p:cNvCxnSpPr>
            <a:cxnSpLocks/>
          </p:cNvCxnSpPr>
          <p:nvPr/>
        </p:nvCxnSpPr>
        <p:spPr>
          <a:xfrm>
            <a:off x="4860381" y="3653481"/>
            <a:ext cx="416924"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572D332E-7D73-E68C-06AE-1F379D280DFE}"/>
              </a:ext>
            </a:extLst>
          </p:cNvPr>
          <p:cNvCxnSpPr>
            <a:cxnSpLocks/>
          </p:cNvCxnSpPr>
          <p:nvPr/>
        </p:nvCxnSpPr>
        <p:spPr>
          <a:xfrm>
            <a:off x="4828478" y="2508714"/>
            <a:ext cx="416924"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C460BAB4-2DA2-EDD6-2CDE-9FDBB673DAD9}"/>
              </a:ext>
            </a:extLst>
          </p:cNvPr>
          <p:cNvSpPr txBox="1"/>
          <p:nvPr/>
        </p:nvSpPr>
        <p:spPr>
          <a:xfrm>
            <a:off x="13254" y="2209799"/>
            <a:ext cx="784189" cy="307777"/>
          </a:xfrm>
          <a:prstGeom prst="rect">
            <a:avLst/>
          </a:prstGeom>
          <a:noFill/>
        </p:spPr>
        <p:txBody>
          <a:bodyPr wrap="none" rtlCol="0">
            <a:spAutoFit/>
          </a:bodyPr>
          <a:lstStyle/>
          <a:p>
            <a:r>
              <a:rPr lang="en-US" sz="1400" dirty="0">
                <a:solidFill>
                  <a:srgbClr val="C00000"/>
                </a:solidFill>
              </a:rPr>
              <a:t>210 mm</a:t>
            </a:r>
          </a:p>
        </p:txBody>
      </p:sp>
      <p:sp>
        <p:nvSpPr>
          <p:cNvPr id="29" name="TextBox 28">
            <a:extLst>
              <a:ext uri="{FF2B5EF4-FFF2-40B4-BE49-F238E27FC236}">
                <a16:creationId xmlns:a16="http://schemas.microsoft.com/office/drawing/2014/main" id="{2C1A2BEE-122B-DD3C-10CF-13638FBFB1DA}"/>
              </a:ext>
            </a:extLst>
          </p:cNvPr>
          <p:cNvSpPr txBox="1"/>
          <p:nvPr/>
        </p:nvSpPr>
        <p:spPr>
          <a:xfrm>
            <a:off x="50975" y="3312034"/>
            <a:ext cx="601447" cy="307777"/>
          </a:xfrm>
          <a:prstGeom prst="rect">
            <a:avLst/>
          </a:prstGeom>
          <a:noFill/>
        </p:spPr>
        <p:txBody>
          <a:bodyPr wrap="none" rtlCol="0">
            <a:spAutoFit/>
          </a:bodyPr>
          <a:lstStyle/>
          <a:p>
            <a:r>
              <a:rPr lang="en-US" sz="1400" dirty="0">
                <a:solidFill>
                  <a:srgbClr val="C00000"/>
                </a:solidFill>
              </a:rPr>
              <a:t>0 mm</a:t>
            </a:r>
          </a:p>
        </p:txBody>
      </p:sp>
      <p:sp>
        <p:nvSpPr>
          <p:cNvPr id="30" name="TextBox 29">
            <a:extLst>
              <a:ext uri="{FF2B5EF4-FFF2-40B4-BE49-F238E27FC236}">
                <a16:creationId xmlns:a16="http://schemas.microsoft.com/office/drawing/2014/main" id="{0A4F5961-4836-7870-03F2-99D023AAD3B1}"/>
              </a:ext>
            </a:extLst>
          </p:cNvPr>
          <p:cNvSpPr txBox="1"/>
          <p:nvPr/>
        </p:nvSpPr>
        <p:spPr>
          <a:xfrm>
            <a:off x="4507138" y="3366970"/>
            <a:ext cx="601447" cy="307777"/>
          </a:xfrm>
          <a:prstGeom prst="rect">
            <a:avLst/>
          </a:prstGeom>
          <a:noFill/>
        </p:spPr>
        <p:txBody>
          <a:bodyPr wrap="none" rtlCol="0">
            <a:spAutoFit/>
          </a:bodyPr>
          <a:lstStyle/>
          <a:p>
            <a:r>
              <a:rPr lang="en-US" sz="1400" dirty="0">
                <a:solidFill>
                  <a:srgbClr val="C00000"/>
                </a:solidFill>
              </a:rPr>
              <a:t>0 mm</a:t>
            </a:r>
          </a:p>
        </p:txBody>
      </p:sp>
      <p:sp>
        <p:nvSpPr>
          <p:cNvPr id="31" name="TextBox 30">
            <a:extLst>
              <a:ext uri="{FF2B5EF4-FFF2-40B4-BE49-F238E27FC236}">
                <a16:creationId xmlns:a16="http://schemas.microsoft.com/office/drawing/2014/main" id="{F810ABF2-88A1-064A-F423-1A5092823D09}"/>
              </a:ext>
            </a:extLst>
          </p:cNvPr>
          <p:cNvSpPr txBox="1"/>
          <p:nvPr/>
        </p:nvSpPr>
        <p:spPr>
          <a:xfrm>
            <a:off x="104624" y="3777527"/>
            <a:ext cx="601447" cy="307777"/>
          </a:xfrm>
          <a:prstGeom prst="rect">
            <a:avLst/>
          </a:prstGeom>
          <a:noFill/>
        </p:spPr>
        <p:txBody>
          <a:bodyPr wrap="none" rtlCol="0">
            <a:spAutoFit/>
          </a:bodyPr>
          <a:lstStyle/>
          <a:p>
            <a:r>
              <a:rPr lang="en-US" sz="1400" dirty="0">
                <a:solidFill>
                  <a:srgbClr val="C00000"/>
                </a:solidFill>
              </a:rPr>
              <a:t>0 mm</a:t>
            </a:r>
          </a:p>
        </p:txBody>
      </p:sp>
      <p:sp>
        <p:nvSpPr>
          <p:cNvPr id="32" name="TextBox 31">
            <a:extLst>
              <a:ext uri="{FF2B5EF4-FFF2-40B4-BE49-F238E27FC236}">
                <a16:creationId xmlns:a16="http://schemas.microsoft.com/office/drawing/2014/main" id="{54C69C9D-1541-7AFD-8B15-896F85662C8B}"/>
              </a:ext>
            </a:extLst>
          </p:cNvPr>
          <p:cNvSpPr txBox="1"/>
          <p:nvPr/>
        </p:nvSpPr>
        <p:spPr>
          <a:xfrm>
            <a:off x="77814" y="4668254"/>
            <a:ext cx="838691" cy="307777"/>
          </a:xfrm>
          <a:prstGeom prst="rect">
            <a:avLst/>
          </a:prstGeom>
          <a:noFill/>
        </p:spPr>
        <p:txBody>
          <a:bodyPr wrap="none" rtlCol="0">
            <a:spAutoFit/>
          </a:bodyPr>
          <a:lstStyle/>
          <a:p>
            <a:r>
              <a:rPr lang="en-US" sz="1400" dirty="0">
                <a:solidFill>
                  <a:srgbClr val="C00000"/>
                </a:solidFill>
              </a:rPr>
              <a:t>-160 mm</a:t>
            </a:r>
          </a:p>
        </p:txBody>
      </p:sp>
      <p:sp>
        <p:nvSpPr>
          <p:cNvPr id="33" name="TextBox 32">
            <a:extLst>
              <a:ext uri="{FF2B5EF4-FFF2-40B4-BE49-F238E27FC236}">
                <a16:creationId xmlns:a16="http://schemas.microsoft.com/office/drawing/2014/main" id="{DC8095F7-2BF7-2280-8B60-118D944329FF}"/>
              </a:ext>
            </a:extLst>
          </p:cNvPr>
          <p:cNvSpPr txBox="1"/>
          <p:nvPr/>
        </p:nvSpPr>
        <p:spPr>
          <a:xfrm>
            <a:off x="4572877" y="3997840"/>
            <a:ext cx="601447" cy="307777"/>
          </a:xfrm>
          <a:prstGeom prst="rect">
            <a:avLst/>
          </a:prstGeom>
          <a:noFill/>
        </p:spPr>
        <p:txBody>
          <a:bodyPr wrap="none" rtlCol="0">
            <a:spAutoFit/>
          </a:bodyPr>
          <a:lstStyle/>
          <a:p>
            <a:r>
              <a:rPr lang="en-US" sz="1400" dirty="0">
                <a:solidFill>
                  <a:srgbClr val="C00000"/>
                </a:solidFill>
              </a:rPr>
              <a:t>0 mm</a:t>
            </a:r>
          </a:p>
        </p:txBody>
      </p:sp>
      <p:sp>
        <p:nvSpPr>
          <p:cNvPr id="34" name="TextBox 33">
            <a:extLst>
              <a:ext uri="{FF2B5EF4-FFF2-40B4-BE49-F238E27FC236}">
                <a16:creationId xmlns:a16="http://schemas.microsoft.com/office/drawing/2014/main" id="{385BE73E-AF9F-BCA7-C902-688A8D60464D}"/>
              </a:ext>
            </a:extLst>
          </p:cNvPr>
          <p:cNvSpPr txBox="1"/>
          <p:nvPr/>
        </p:nvSpPr>
        <p:spPr>
          <a:xfrm>
            <a:off x="4432829" y="2241981"/>
            <a:ext cx="784189" cy="307777"/>
          </a:xfrm>
          <a:prstGeom prst="rect">
            <a:avLst/>
          </a:prstGeom>
          <a:noFill/>
        </p:spPr>
        <p:txBody>
          <a:bodyPr wrap="none" rtlCol="0">
            <a:spAutoFit/>
          </a:bodyPr>
          <a:lstStyle/>
          <a:p>
            <a:r>
              <a:rPr lang="en-US" sz="1400" dirty="0">
                <a:solidFill>
                  <a:srgbClr val="C00000"/>
                </a:solidFill>
              </a:rPr>
              <a:t>500 mm</a:t>
            </a:r>
          </a:p>
        </p:txBody>
      </p:sp>
      <p:sp>
        <p:nvSpPr>
          <p:cNvPr id="35" name="TextBox 34">
            <a:extLst>
              <a:ext uri="{FF2B5EF4-FFF2-40B4-BE49-F238E27FC236}">
                <a16:creationId xmlns:a16="http://schemas.microsoft.com/office/drawing/2014/main" id="{EFAB0226-D183-D760-5D74-418E17EA8F16}"/>
              </a:ext>
            </a:extLst>
          </p:cNvPr>
          <p:cNvSpPr txBox="1"/>
          <p:nvPr/>
        </p:nvSpPr>
        <p:spPr>
          <a:xfrm>
            <a:off x="4312145" y="4436740"/>
            <a:ext cx="838691" cy="307777"/>
          </a:xfrm>
          <a:prstGeom prst="rect">
            <a:avLst/>
          </a:prstGeom>
          <a:noFill/>
        </p:spPr>
        <p:txBody>
          <a:bodyPr wrap="none" rtlCol="0">
            <a:spAutoFit/>
          </a:bodyPr>
          <a:lstStyle/>
          <a:p>
            <a:r>
              <a:rPr lang="en-US" sz="1400" dirty="0">
                <a:solidFill>
                  <a:srgbClr val="C00000"/>
                </a:solidFill>
              </a:rPr>
              <a:t>-200 mm</a:t>
            </a:r>
          </a:p>
        </p:txBody>
      </p:sp>
      <p:sp>
        <p:nvSpPr>
          <p:cNvPr id="37" name="TextBox 36">
            <a:extLst>
              <a:ext uri="{FF2B5EF4-FFF2-40B4-BE49-F238E27FC236}">
                <a16:creationId xmlns:a16="http://schemas.microsoft.com/office/drawing/2014/main" id="{A89C48D8-4C94-D147-CF0D-FD27C66B5187}"/>
              </a:ext>
            </a:extLst>
          </p:cNvPr>
          <p:cNvSpPr txBox="1"/>
          <p:nvPr/>
        </p:nvSpPr>
        <p:spPr>
          <a:xfrm>
            <a:off x="1105800" y="2508714"/>
            <a:ext cx="2656496" cy="307777"/>
          </a:xfrm>
          <a:prstGeom prst="rect">
            <a:avLst/>
          </a:prstGeom>
          <a:noFill/>
        </p:spPr>
        <p:txBody>
          <a:bodyPr wrap="none" rtlCol="0">
            <a:spAutoFit/>
          </a:bodyPr>
          <a:lstStyle/>
          <a:p>
            <a:r>
              <a:rPr lang="en-US" sz="1400" b="1" dirty="0">
                <a:solidFill>
                  <a:srgbClr val="C00000"/>
                </a:solidFill>
              </a:rPr>
              <a:t>North</a:t>
            </a:r>
            <a:r>
              <a:rPr lang="en-US" sz="1400" dirty="0">
                <a:solidFill>
                  <a:srgbClr val="C00000"/>
                </a:solidFill>
              </a:rPr>
              <a:t>: 210 mm – 0 mm = </a:t>
            </a:r>
            <a:r>
              <a:rPr lang="en-US" sz="1400" b="1" dirty="0">
                <a:solidFill>
                  <a:srgbClr val="C00000"/>
                </a:solidFill>
              </a:rPr>
              <a:t>210 mm</a:t>
            </a:r>
          </a:p>
        </p:txBody>
      </p:sp>
      <p:sp>
        <p:nvSpPr>
          <p:cNvPr id="39" name="TextBox 38">
            <a:extLst>
              <a:ext uri="{FF2B5EF4-FFF2-40B4-BE49-F238E27FC236}">
                <a16:creationId xmlns:a16="http://schemas.microsoft.com/office/drawing/2014/main" id="{8F2C6956-EDCE-D66A-19BD-11C0E7C19A4C}"/>
              </a:ext>
            </a:extLst>
          </p:cNvPr>
          <p:cNvSpPr txBox="1"/>
          <p:nvPr/>
        </p:nvSpPr>
        <p:spPr>
          <a:xfrm>
            <a:off x="5553759" y="2462079"/>
            <a:ext cx="2656496" cy="307777"/>
          </a:xfrm>
          <a:prstGeom prst="rect">
            <a:avLst/>
          </a:prstGeom>
          <a:noFill/>
        </p:spPr>
        <p:txBody>
          <a:bodyPr wrap="none" rtlCol="0">
            <a:spAutoFit/>
          </a:bodyPr>
          <a:lstStyle/>
          <a:p>
            <a:r>
              <a:rPr lang="en-US" sz="1400" b="1" dirty="0">
                <a:solidFill>
                  <a:srgbClr val="C00000"/>
                </a:solidFill>
              </a:rPr>
              <a:t>North</a:t>
            </a:r>
            <a:r>
              <a:rPr lang="en-US" sz="1400" dirty="0">
                <a:solidFill>
                  <a:srgbClr val="C00000"/>
                </a:solidFill>
              </a:rPr>
              <a:t>: 500 mm – 0 mm = </a:t>
            </a:r>
            <a:r>
              <a:rPr lang="en-US" sz="1400" b="1" dirty="0">
                <a:solidFill>
                  <a:srgbClr val="C00000"/>
                </a:solidFill>
              </a:rPr>
              <a:t>500 mm</a:t>
            </a:r>
          </a:p>
        </p:txBody>
      </p:sp>
      <p:sp>
        <p:nvSpPr>
          <p:cNvPr id="40" name="TextBox 39">
            <a:extLst>
              <a:ext uri="{FF2B5EF4-FFF2-40B4-BE49-F238E27FC236}">
                <a16:creationId xmlns:a16="http://schemas.microsoft.com/office/drawing/2014/main" id="{9C24ECBF-86D0-BBC4-36FC-0FF1F1D90679}"/>
              </a:ext>
            </a:extLst>
          </p:cNvPr>
          <p:cNvSpPr txBox="1"/>
          <p:nvPr/>
        </p:nvSpPr>
        <p:spPr>
          <a:xfrm>
            <a:off x="1655649" y="3890331"/>
            <a:ext cx="2741904" cy="307777"/>
          </a:xfrm>
          <a:prstGeom prst="rect">
            <a:avLst/>
          </a:prstGeom>
          <a:noFill/>
        </p:spPr>
        <p:txBody>
          <a:bodyPr wrap="none" rtlCol="0">
            <a:spAutoFit/>
          </a:bodyPr>
          <a:lstStyle/>
          <a:p>
            <a:r>
              <a:rPr lang="en-US" sz="1400" b="1" dirty="0">
                <a:solidFill>
                  <a:srgbClr val="C00000"/>
                </a:solidFill>
              </a:rPr>
              <a:t>East</a:t>
            </a:r>
            <a:r>
              <a:rPr lang="en-US" sz="1400" dirty="0">
                <a:solidFill>
                  <a:srgbClr val="C00000"/>
                </a:solidFill>
              </a:rPr>
              <a:t>: -160 mm – 0 mm = </a:t>
            </a:r>
            <a:r>
              <a:rPr lang="en-US" sz="1400" b="1" dirty="0">
                <a:solidFill>
                  <a:srgbClr val="C00000"/>
                </a:solidFill>
              </a:rPr>
              <a:t>-160 mm</a:t>
            </a:r>
          </a:p>
        </p:txBody>
      </p:sp>
      <p:sp>
        <p:nvSpPr>
          <p:cNvPr id="41" name="TextBox 40">
            <a:extLst>
              <a:ext uri="{FF2B5EF4-FFF2-40B4-BE49-F238E27FC236}">
                <a16:creationId xmlns:a16="http://schemas.microsoft.com/office/drawing/2014/main" id="{652FE4AE-662C-180B-AB1E-3B771F839691}"/>
              </a:ext>
            </a:extLst>
          </p:cNvPr>
          <p:cNvSpPr txBox="1"/>
          <p:nvPr/>
        </p:nvSpPr>
        <p:spPr>
          <a:xfrm>
            <a:off x="5553759" y="3902731"/>
            <a:ext cx="2650534" cy="307777"/>
          </a:xfrm>
          <a:prstGeom prst="rect">
            <a:avLst/>
          </a:prstGeom>
          <a:noFill/>
        </p:spPr>
        <p:txBody>
          <a:bodyPr wrap="none" rtlCol="0">
            <a:spAutoFit/>
          </a:bodyPr>
          <a:lstStyle/>
          <a:p>
            <a:r>
              <a:rPr lang="en-US" sz="1400" b="1" dirty="0">
                <a:solidFill>
                  <a:srgbClr val="C00000"/>
                </a:solidFill>
              </a:rPr>
              <a:t>East</a:t>
            </a:r>
            <a:r>
              <a:rPr lang="en-US" sz="1400" dirty="0">
                <a:solidFill>
                  <a:srgbClr val="C00000"/>
                </a:solidFill>
              </a:rPr>
              <a:t>: -200 mm – 0 mm = </a:t>
            </a:r>
            <a:r>
              <a:rPr lang="en-US" sz="1400" b="1" dirty="0">
                <a:solidFill>
                  <a:srgbClr val="C00000"/>
                </a:solidFill>
              </a:rPr>
              <a:t>-200 mm</a:t>
            </a:r>
          </a:p>
        </p:txBody>
      </p:sp>
      <p:sp>
        <p:nvSpPr>
          <p:cNvPr id="44" name="TextBox 43">
            <a:extLst>
              <a:ext uri="{FF2B5EF4-FFF2-40B4-BE49-F238E27FC236}">
                <a16:creationId xmlns:a16="http://schemas.microsoft.com/office/drawing/2014/main" id="{322F4741-2F86-EC23-3649-7B769AC75B13}"/>
              </a:ext>
            </a:extLst>
          </p:cNvPr>
          <p:cNvSpPr txBox="1"/>
          <p:nvPr/>
        </p:nvSpPr>
        <p:spPr>
          <a:xfrm>
            <a:off x="1177825" y="2759844"/>
            <a:ext cx="1293944" cy="338554"/>
          </a:xfrm>
          <a:prstGeom prst="rect">
            <a:avLst/>
          </a:prstGeom>
          <a:noFill/>
        </p:spPr>
        <p:txBody>
          <a:bodyPr wrap="none" rtlCol="0">
            <a:spAutoFit/>
          </a:bodyPr>
          <a:lstStyle/>
          <a:p>
            <a:r>
              <a:rPr lang="en-US" sz="1600" b="1" dirty="0">
                <a:solidFill>
                  <a:srgbClr val="C00000"/>
                </a:solidFill>
              </a:rPr>
              <a:t>=12.4 mm/</a:t>
            </a:r>
            <a:r>
              <a:rPr lang="en-US" sz="1600" b="1" dirty="0" err="1">
                <a:solidFill>
                  <a:srgbClr val="C00000"/>
                </a:solidFill>
              </a:rPr>
              <a:t>yr</a:t>
            </a:r>
            <a:endParaRPr lang="en-US" sz="1600" b="1" dirty="0">
              <a:solidFill>
                <a:srgbClr val="C00000"/>
              </a:solidFill>
            </a:endParaRPr>
          </a:p>
        </p:txBody>
      </p:sp>
      <p:sp>
        <p:nvSpPr>
          <p:cNvPr id="45" name="TextBox 44">
            <a:extLst>
              <a:ext uri="{FF2B5EF4-FFF2-40B4-BE49-F238E27FC236}">
                <a16:creationId xmlns:a16="http://schemas.microsoft.com/office/drawing/2014/main" id="{99A9EF5F-DF82-9428-652B-21F8C1F08CFC}"/>
              </a:ext>
            </a:extLst>
          </p:cNvPr>
          <p:cNvSpPr txBox="1"/>
          <p:nvPr/>
        </p:nvSpPr>
        <p:spPr>
          <a:xfrm>
            <a:off x="3003235" y="4143622"/>
            <a:ext cx="1252266" cy="338554"/>
          </a:xfrm>
          <a:prstGeom prst="rect">
            <a:avLst/>
          </a:prstGeom>
          <a:noFill/>
        </p:spPr>
        <p:txBody>
          <a:bodyPr wrap="none" rtlCol="0">
            <a:spAutoFit/>
          </a:bodyPr>
          <a:lstStyle/>
          <a:p>
            <a:r>
              <a:rPr lang="en-US" sz="1600" b="1" dirty="0">
                <a:solidFill>
                  <a:srgbClr val="C00000"/>
                </a:solidFill>
              </a:rPr>
              <a:t>=-9.4 mm/</a:t>
            </a:r>
            <a:r>
              <a:rPr lang="en-US" sz="1600" b="1" dirty="0" err="1">
                <a:solidFill>
                  <a:srgbClr val="C00000"/>
                </a:solidFill>
              </a:rPr>
              <a:t>yr</a:t>
            </a:r>
            <a:endParaRPr lang="en-US" sz="1600" b="1" dirty="0">
              <a:solidFill>
                <a:srgbClr val="C00000"/>
              </a:solidFill>
            </a:endParaRPr>
          </a:p>
        </p:txBody>
      </p:sp>
      <p:cxnSp>
        <p:nvCxnSpPr>
          <p:cNvPr id="47" name="Straight Arrow Connector 46">
            <a:extLst>
              <a:ext uri="{FF2B5EF4-FFF2-40B4-BE49-F238E27FC236}">
                <a16:creationId xmlns:a16="http://schemas.microsoft.com/office/drawing/2014/main" id="{E524BCB3-8C2D-9474-197D-FAE835148D89}"/>
              </a:ext>
            </a:extLst>
          </p:cNvPr>
          <p:cNvCxnSpPr>
            <a:cxnSpLocks/>
            <a:endCxn id="12" idx="1"/>
          </p:cNvCxnSpPr>
          <p:nvPr/>
        </p:nvCxnSpPr>
        <p:spPr>
          <a:xfrm flipV="1">
            <a:off x="7157759" y="5821678"/>
            <a:ext cx="1206174" cy="4518"/>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8A204E85-5969-4830-C93B-C2D3D7FC400D}"/>
              </a:ext>
            </a:extLst>
          </p:cNvPr>
          <p:cNvSpPr txBox="1"/>
          <p:nvPr/>
        </p:nvSpPr>
        <p:spPr>
          <a:xfrm>
            <a:off x="7323112" y="5637337"/>
            <a:ext cx="879151" cy="338554"/>
          </a:xfrm>
          <a:prstGeom prst="rect">
            <a:avLst/>
          </a:prstGeom>
          <a:solidFill>
            <a:schemeClr val="bg1"/>
          </a:solidFill>
        </p:spPr>
        <p:txBody>
          <a:bodyPr wrap="none" rtlCol="0">
            <a:spAutoFit/>
          </a:bodyPr>
          <a:lstStyle/>
          <a:p>
            <a:r>
              <a:rPr lang="en-US" sz="1600" dirty="0"/>
              <a:t>12 years</a:t>
            </a:r>
          </a:p>
        </p:txBody>
      </p:sp>
      <p:cxnSp>
        <p:nvCxnSpPr>
          <p:cNvPr id="49" name="Straight Arrow Connector 48">
            <a:extLst>
              <a:ext uri="{FF2B5EF4-FFF2-40B4-BE49-F238E27FC236}">
                <a16:creationId xmlns:a16="http://schemas.microsoft.com/office/drawing/2014/main" id="{43F7BAE4-A67C-529A-E579-FA75708DF316}"/>
              </a:ext>
            </a:extLst>
          </p:cNvPr>
          <p:cNvCxnSpPr>
            <a:cxnSpLocks/>
            <a:endCxn id="11" idx="1"/>
          </p:cNvCxnSpPr>
          <p:nvPr/>
        </p:nvCxnSpPr>
        <p:spPr>
          <a:xfrm flipV="1">
            <a:off x="1845362" y="5821678"/>
            <a:ext cx="1932747" cy="9953"/>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CBA4F67D-95EB-0A09-20E0-077D1C034AF6}"/>
              </a:ext>
            </a:extLst>
          </p:cNvPr>
          <p:cNvSpPr txBox="1"/>
          <p:nvPr/>
        </p:nvSpPr>
        <p:spPr>
          <a:xfrm>
            <a:off x="2363985" y="5627353"/>
            <a:ext cx="879151" cy="338554"/>
          </a:xfrm>
          <a:prstGeom prst="rect">
            <a:avLst/>
          </a:prstGeom>
          <a:solidFill>
            <a:schemeClr val="bg1"/>
          </a:solidFill>
        </p:spPr>
        <p:txBody>
          <a:bodyPr wrap="none" rtlCol="0">
            <a:spAutoFit/>
          </a:bodyPr>
          <a:lstStyle/>
          <a:p>
            <a:r>
              <a:rPr lang="en-US" sz="1600" dirty="0"/>
              <a:t>17 years</a:t>
            </a:r>
          </a:p>
        </p:txBody>
      </p:sp>
      <p:cxnSp>
        <p:nvCxnSpPr>
          <p:cNvPr id="52" name="Straight Arrow Connector 51">
            <a:extLst>
              <a:ext uri="{FF2B5EF4-FFF2-40B4-BE49-F238E27FC236}">
                <a16:creationId xmlns:a16="http://schemas.microsoft.com/office/drawing/2014/main" id="{B715CB8E-AE2B-656B-D8FF-90DD3DEC954C}"/>
              </a:ext>
            </a:extLst>
          </p:cNvPr>
          <p:cNvCxnSpPr/>
          <p:nvPr/>
        </p:nvCxnSpPr>
        <p:spPr>
          <a:xfrm flipH="1" flipV="1">
            <a:off x="1453697" y="5375533"/>
            <a:ext cx="1" cy="29239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BD04639D-9DDA-4D35-2B8E-3F5FAD40FD10}"/>
              </a:ext>
            </a:extLst>
          </p:cNvPr>
          <p:cNvSpPr txBox="1"/>
          <p:nvPr/>
        </p:nvSpPr>
        <p:spPr>
          <a:xfrm>
            <a:off x="5585082" y="2730918"/>
            <a:ext cx="1293944" cy="338554"/>
          </a:xfrm>
          <a:prstGeom prst="rect">
            <a:avLst/>
          </a:prstGeom>
          <a:noFill/>
        </p:spPr>
        <p:txBody>
          <a:bodyPr wrap="none" rtlCol="0">
            <a:spAutoFit/>
          </a:bodyPr>
          <a:lstStyle/>
          <a:p>
            <a:r>
              <a:rPr lang="en-US" sz="1600" b="1" dirty="0">
                <a:solidFill>
                  <a:srgbClr val="C00000"/>
                </a:solidFill>
              </a:rPr>
              <a:t>=41.7 mm/</a:t>
            </a:r>
            <a:r>
              <a:rPr lang="en-US" sz="1600" b="1" dirty="0" err="1">
                <a:solidFill>
                  <a:srgbClr val="C00000"/>
                </a:solidFill>
              </a:rPr>
              <a:t>yr</a:t>
            </a:r>
            <a:endParaRPr lang="en-US" sz="1600" b="1" dirty="0">
              <a:solidFill>
                <a:srgbClr val="C00000"/>
              </a:solidFill>
            </a:endParaRPr>
          </a:p>
        </p:txBody>
      </p:sp>
      <p:sp>
        <p:nvSpPr>
          <p:cNvPr id="54" name="TextBox 53">
            <a:extLst>
              <a:ext uri="{FF2B5EF4-FFF2-40B4-BE49-F238E27FC236}">
                <a16:creationId xmlns:a16="http://schemas.microsoft.com/office/drawing/2014/main" id="{EA8D9C04-3F1E-DD83-232E-7E0827D8004A}"/>
              </a:ext>
            </a:extLst>
          </p:cNvPr>
          <p:cNvSpPr txBox="1"/>
          <p:nvPr/>
        </p:nvSpPr>
        <p:spPr>
          <a:xfrm>
            <a:off x="7239082" y="4098186"/>
            <a:ext cx="1356462" cy="338554"/>
          </a:xfrm>
          <a:prstGeom prst="rect">
            <a:avLst/>
          </a:prstGeom>
          <a:noFill/>
        </p:spPr>
        <p:txBody>
          <a:bodyPr wrap="none" rtlCol="0">
            <a:spAutoFit/>
          </a:bodyPr>
          <a:lstStyle/>
          <a:p>
            <a:r>
              <a:rPr lang="en-US" sz="1600" b="1" dirty="0">
                <a:solidFill>
                  <a:srgbClr val="C00000"/>
                </a:solidFill>
              </a:rPr>
              <a:t>=-16.7 mm/</a:t>
            </a:r>
            <a:r>
              <a:rPr lang="en-US" sz="1600" b="1" dirty="0" err="1">
                <a:solidFill>
                  <a:srgbClr val="C00000"/>
                </a:solidFill>
              </a:rPr>
              <a:t>yr</a:t>
            </a:r>
            <a:endParaRPr lang="en-US" sz="1600" b="1" dirty="0">
              <a:solidFill>
                <a:srgbClr val="C00000"/>
              </a:solidFill>
            </a:endParaRPr>
          </a:p>
        </p:txBody>
      </p:sp>
      <p:sp>
        <p:nvSpPr>
          <p:cNvPr id="55" name="TextBox 54">
            <a:extLst>
              <a:ext uri="{FF2B5EF4-FFF2-40B4-BE49-F238E27FC236}">
                <a16:creationId xmlns:a16="http://schemas.microsoft.com/office/drawing/2014/main" id="{7C7F8E4E-C3BF-94D7-7FD2-9790E3A2206B}"/>
              </a:ext>
            </a:extLst>
          </p:cNvPr>
          <p:cNvSpPr txBox="1"/>
          <p:nvPr/>
        </p:nvSpPr>
        <p:spPr>
          <a:xfrm>
            <a:off x="1809568" y="6079278"/>
            <a:ext cx="1864613" cy="369332"/>
          </a:xfrm>
          <a:prstGeom prst="rect">
            <a:avLst/>
          </a:prstGeom>
          <a:solidFill>
            <a:schemeClr val="bg1">
              <a:lumMod val="95000"/>
            </a:schemeClr>
          </a:solidFill>
          <a:ln w="28575">
            <a:solidFill>
              <a:schemeClr val="accent4">
                <a:lumMod val="75000"/>
              </a:schemeClr>
            </a:solidFill>
          </a:ln>
        </p:spPr>
        <p:txBody>
          <a:bodyPr wrap="none" rtlCol="0">
            <a:spAutoFit/>
          </a:bodyPr>
          <a:lstStyle/>
          <a:p>
            <a:r>
              <a:rPr lang="en-US" dirty="0">
                <a:solidFill>
                  <a:schemeClr val="accent4">
                    <a:lumMod val="75000"/>
                  </a:schemeClr>
                </a:solidFill>
              </a:rPr>
              <a:t>= 15.6 mm/</a:t>
            </a:r>
            <a:r>
              <a:rPr lang="en-US" dirty="0" err="1">
                <a:solidFill>
                  <a:schemeClr val="accent4">
                    <a:lumMod val="75000"/>
                  </a:schemeClr>
                </a:solidFill>
              </a:rPr>
              <a:t>yr</a:t>
            </a:r>
            <a:r>
              <a:rPr lang="en-US" dirty="0">
                <a:solidFill>
                  <a:schemeClr val="accent4">
                    <a:lumMod val="75000"/>
                  </a:schemeClr>
                </a:solidFill>
              </a:rPr>
              <a:t> NW</a:t>
            </a:r>
          </a:p>
        </p:txBody>
      </p:sp>
      <p:sp>
        <p:nvSpPr>
          <p:cNvPr id="56" name="TextBox 55">
            <a:extLst>
              <a:ext uri="{FF2B5EF4-FFF2-40B4-BE49-F238E27FC236}">
                <a16:creationId xmlns:a16="http://schemas.microsoft.com/office/drawing/2014/main" id="{81CB7222-9BA3-D835-799F-79B3F6E689B0}"/>
              </a:ext>
            </a:extLst>
          </p:cNvPr>
          <p:cNvSpPr txBox="1"/>
          <p:nvPr/>
        </p:nvSpPr>
        <p:spPr>
          <a:xfrm>
            <a:off x="6499320" y="6070645"/>
            <a:ext cx="2013693" cy="369332"/>
          </a:xfrm>
          <a:prstGeom prst="rect">
            <a:avLst/>
          </a:prstGeom>
          <a:solidFill>
            <a:schemeClr val="bg1">
              <a:lumMod val="95000"/>
            </a:schemeClr>
          </a:solidFill>
          <a:ln w="28575">
            <a:solidFill>
              <a:schemeClr val="accent4">
                <a:lumMod val="75000"/>
              </a:schemeClr>
            </a:solidFill>
          </a:ln>
        </p:spPr>
        <p:txBody>
          <a:bodyPr wrap="none" rtlCol="0">
            <a:spAutoFit/>
          </a:bodyPr>
          <a:lstStyle/>
          <a:p>
            <a:r>
              <a:rPr lang="en-US" dirty="0">
                <a:solidFill>
                  <a:schemeClr val="accent4">
                    <a:lumMod val="75000"/>
                  </a:schemeClr>
                </a:solidFill>
              </a:rPr>
              <a:t>= 44.9 mm/</a:t>
            </a:r>
            <a:r>
              <a:rPr lang="en-US" dirty="0" err="1">
                <a:solidFill>
                  <a:schemeClr val="accent4">
                    <a:lumMod val="75000"/>
                  </a:schemeClr>
                </a:solidFill>
              </a:rPr>
              <a:t>yr</a:t>
            </a:r>
            <a:r>
              <a:rPr lang="en-US" dirty="0">
                <a:solidFill>
                  <a:schemeClr val="accent4">
                    <a:lumMod val="75000"/>
                  </a:schemeClr>
                </a:solidFill>
              </a:rPr>
              <a:t> NNW</a:t>
            </a:r>
          </a:p>
        </p:txBody>
      </p:sp>
      <p:sp>
        <p:nvSpPr>
          <p:cNvPr id="57" name="Title 1">
            <a:extLst>
              <a:ext uri="{FF2B5EF4-FFF2-40B4-BE49-F238E27FC236}">
                <a16:creationId xmlns:a16="http://schemas.microsoft.com/office/drawing/2014/main" id="{D11FAB5F-3CCF-23D0-CD79-4E15EAA6D145}"/>
              </a:ext>
            </a:extLst>
          </p:cNvPr>
          <p:cNvSpPr txBox="1">
            <a:spLocks/>
          </p:cNvSpPr>
          <p:nvPr/>
        </p:nvSpPr>
        <p:spPr>
          <a:xfrm>
            <a:off x="27933" y="938195"/>
            <a:ext cx="9116067" cy="6099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r>
              <a:rPr lang="en-US" sz="3200" dirty="0">
                <a:latin typeface="Arial" panose="020B0604020202020204" pitchFamily="34" charset="0"/>
                <a:cs typeface="Arial" panose="020B0604020202020204" pitchFamily="34" charset="0"/>
              </a:rPr>
              <a:t>Horizontal Rates of Motion - resolve GPS vectors</a:t>
            </a:r>
          </a:p>
        </p:txBody>
      </p:sp>
      <p:sp>
        <p:nvSpPr>
          <p:cNvPr id="2" name="Rectangle 3">
            <a:extLst>
              <a:ext uri="{FF2B5EF4-FFF2-40B4-BE49-F238E27FC236}">
                <a16:creationId xmlns:a16="http://schemas.microsoft.com/office/drawing/2014/main" id="{FD553325-2757-3EA8-734B-FE420B782314}"/>
              </a:ext>
            </a:extLst>
          </p:cNvPr>
          <p:cNvSpPr txBox="1">
            <a:spLocks noChangeArrowheads="1"/>
          </p:cNvSpPr>
          <p:nvPr/>
        </p:nvSpPr>
        <p:spPr bwMode="auto">
          <a:xfrm>
            <a:off x="5478492" y="104936"/>
            <a:ext cx="3558735" cy="436141"/>
          </a:xfrm>
          <a:prstGeom prst="rect">
            <a:avLst/>
          </a:prstGeom>
          <a:noFill/>
          <a:ln w="9525">
            <a:noFill/>
            <a:miter lim="800000"/>
            <a:headEnd/>
            <a:tailEnd/>
          </a:ln>
        </p:spPr>
        <p:txBody>
          <a:bodyPr/>
          <a:lstStyle/>
          <a:p>
            <a:pPr>
              <a:spcBef>
                <a:spcPct val="60000"/>
              </a:spcBef>
              <a:buClr>
                <a:schemeClr val="tx1"/>
              </a:buClr>
              <a:buFontTx/>
              <a:buNone/>
              <a:defRPr/>
            </a:pPr>
            <a:r>
              <a:rPr lang="en-US" sz="2000" b="1" i="1" kern="0" dirty="0">
                <a:solidFill>
                  <a:srgbClr val="660066"/>
                </a:solidFill>
                <a:latin typeface="Comic Sans MS" pitchFamily="-105" charset="0"/>
                <a:ea typeface="ＭＳ Ｐゴシック" pitchFamily="-105" charset="-128"/>
                <a:cs typeface="ＭＳ Ｐゴシック" pitchFamily="-105" charset="-128"/>
              </a:rPr>
              <a:t>Alaska GPS Analysis (p.187)</a:t>
            </a:r>
            <a:endParaRPr kumimoji="0" lang="en-US" sz="2000" b="1" i="1" kern="0" dirty="0">
              <a:solidFill>
                <a:srgbClr val="660066"/>
              </a:solidFill>
              <a:latin typeface="Comic Sans MS"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217434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28" grpId="0"/>
      <p:bldP spid="29" grpId="0"/>
      <p:bldP spid="30" grpId="0"/>
      <p:bldP spid="31" grpId="0"/>
      <p:bldP spid="32" grpId="0"/>
      <p:bldP spid="33" grpId="0"/>
      <p:bldP spid="34" grpId="0"/>
      <p:bldP spid="37" grpId="0"/>
      <p:bldP spid="39" grpId="0"/>
      <p:bldP spid="40" grpId="0"/>
      <p:bldP spid="41" grpId="0"/>
      <p:bldP spid="44" grpId="0"/>
      <p:bldP spid="45" grpId="0"/>
      <p:bldP spid="43" grpId="0" animBg="1"/>
      <p:bldP spid="42" grpId="0" animBg="1"/>
      <p:bldP spid="53" grpId="0"/>
      <p:bldP spid="54" grpId="0"/>
      <p:bldP spid="55" grpId="0" animBg="1"/>
      <p:bldP spid="5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5559440" y="1835535"/>
            <a:ext cx="3220766" cy="2677656"/>
          </a:xfrm>
          <a:prstGeom prst="rect">
            <a:avLst/>
          </a:prstGeom>
          <a:noFill/>
        </p:spPr>
        <p:txBody>
          <a:bodyPr wrap="square" rtlCol="0">
            <a:spAutoFit/>
          </a:bodyPr>
          <a:lstStyle/>
          <a:p>
            <a:r>
              <a:rPr lang="en-US" sz="2400" dirty="0">
                <a:solidFill>
                  <a:srgbClr val="7030A0"/>
                </a:solidFill>
                <a:latin typeface="Arial" panose="020B0604020202020204" pitchFamily="34" charset="0"/>
                <a:cs typeface="Arial" panose="020B0604020202020204" pitchFamily="34" charset="0"/>
              </a:rPr>
              <a:t>Horizontal velocities:</a:t>
            </a:r>
          </a:p>
          <a:p>
            <a:endParaRPr lang="en-US" sz="2400" dirty="0">
              <a:solidFill>
                <a:srgbClr val="7030A0"/>
              </a:solidFill>
              <a:latin typeface="Arial" panose="020B0604020202020204" pitchFamily="34" charset="0"/>
              <a:cs typeface="Arial" panose="020B0604020202020204" pitchFamily="34" charset="0"/>
            </a:endParaRPr>
          </a:p>
          <a:p>
            <a:r>
              <a:rPr lang="en-US" sz="2400" dirty="0">
                <a:solidFill>
                  <a:srgbClr val="7030A0"/>
                </a:solidFill>
                <a:latin typeface="Arial" panose="020B0604020202020204" pitchFamily="34" charset="0"/>
                <a:cs typeface="Arial" panose="020B0604020202020204" pitchFamily="34" charset="0"/>
              </a:rPr>
              <a:t>AC 79	 44.9 mm/yr</a:t>
            </a:r>
          </a:p>
          <a:p>
            <a:endParaRPr lang="en-US" sz="2400" dirty="0">
              <a:solidFill>
                <a:srgbClr val="7030A0"/>
              </a:solidFill>
              <a:latin typeface="Arial" panose="020B0604020202020204" pitchFamily="34" charset="0"/>
              <a:cs typeface="Arial" panose="020B0604020202020204" pitchFamily="34" charset="0"/>
            </a:endParaRPr>
          </a:p>
          <a:p>
            <a:r>
              <a:rPr lang="en-US" sz="2400" dirty="0">
                <a:solidFill>
                  <a:srgbClr val="7030A0"/>
                </a:solidFill>
                <a:latin typeface="Arial" panose="020B0604020202020204" pitchFamily="34" charset="0"/>
                <a:cs typeface="Arial" panose="020B0604020202020204" pitchFamily="34" charset="0"/>
              </a:rPr>
              <a:t>AC20	15.6 mm/yr</a:t>
            </a:r>
          </a:p>
          <a:p>
            <a:endParaRPr lang="en-US" sz="2400" dirty="0">
              <a:solidFill>
                <a:srgbClr val="7030A0"/>
              </a:solidFill>
              <a:latin typeface="Arial" panose="020B0604020202020204" pitchFamily="34" charset="0"/>
              <a:cs typeface="Arial" panose="020B0604020202020204" pitchFamily="34" charset="0"/>
            </a:endParaRPr>
          </a:p>
          <a:p>
            <a:r>
              <a:rPr lang="en-US" sz="2400" dirty="0">
                <a:solidFill>
                  <a:srgbClr val="7030A0"/>
                </a:solidFill>
                <a:latin typeface="Arial" panose="020B0604020202020204" pitchFamily="34" charset="0"/>
                <a:cs typeface="Arial" panose="020B0604020202020204" pitchFamily="34" charset="0"/>
              </a:rPr>
              <a:t>AC32	4.8 mm/yr</a:t>
            </a:r>
          </a:p>
        </p:txBody>
      </p:sp>
      <p:sp>
        <p:nvSpPr>
          <p:cNvPr id="97" name="Title 1">
            <a:extLst>
              <a:ext uri="{FF2B5EF4-FFF2-40B4-BE49-F238E27FC236}">
                <a16:creationId xmlns:a16="http://schemas.microsoft.com/office/drawing/2014/main" id="{527FF0B5-B7FF-BE40-9B80-8DEF1A4852BF}"/>
              </a:ext>
            </a:extLst>
          </p:cNvPr>
          <p:cNvSpPr txBox="1">
            <a:spLocks/>
          </p:cNvSpPr>
          <p:nvPr/>
        </p:nvSpPr>
        <p:spPr>
          <a:xfrm>
            <a:off x="0" y="0"/>
            <a:ext cx="9116067" cy="6099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r>
              <a:rPr lang="en-US" sz="3200" dirty="0">
                <a:latin typeface="Arial" panose="020B0604020202020204" pitchFamily="34" charset="0"/>
                <a:cs typeface="Arial" panose="020B0604020202020204" pitchFamily="34" charset="0"/>
              </a:rPr>
              <a:t>Transect Across Prince William Sound</a:t>
            </a:r>
          </a:p>
        </p:txBody>
      </p:sp>
      <p:grpSp>
        <p:nvGrpSpPr>
          <p:cNvPr id="99" name="Group 98">
            <a:extLst>
              <a:ext uri="{FF2B5EF4-FFF2-40B4-BE49-F238E27FC236}">
                <a16:creationId xmlns:a16="http://schemas.microsoft.com/office/drawing/2014/main" id="{30622067-CD0D-7840-AA78-34BD4E1B6131}"/>
              </a:ext>
            </a:extLst>
          </p:cNvPr>
          <p:cNvGrpSpPr/>
          <p:nvPr/>
        </p:nvGrpSpPr>
        <p:grpSpPr>
          <a:xfrm>
            <a:off x="1141397" y="723900"/>
            <a:ext cx="4267703" cy="5527606"/>
            <a:chOff x="1114775" y="824742"/>
            <a:chExt cx="4267703" cy="5527606"/>
          </a:xfrm>
        </p:grpSpPr>
        <p:cxnSp>
          <p:nvCxnSpPr>
            <p:cNvPr id="101" name="Straight Connector 100">
              <a:extLst>
                <a:ext uri="{FF2B5EF4-FFF2-40B4-BE49-F238E27FC236}">
                  <a16:creationId xmlns:a16="http://schemas.microsoft.com/office/drawing/2014/main" id="{BB73DF1B-1352-E349-8DCE-874F331FA8D2}"/>
                </a:ext>
              </a:extLst>
            </p:cNvPr>
            <p:cNvCxnSpPr/>
            <p:nvPr/>
          </p:nvCxnSpPr>
          <p:spPr>
            <a:xfrm>
              <a:off x="1686855" y="5157129"/>
              <a:ext cx="30961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C7EF615-89E5-4B4C-A12E-DF4BC5F73C83}"/>
                </a:ext>
              </a:extLst>
            </p:cNvPr>
            <p:cNvCxnSpPr/>
            <p:nvPr/>
          </p:nvCxnSpPr>
          <p:spPr>
            <a:xfrm flipV="1">
              <a:off x="3984735" y="1299972"/>
              <a:ext cx="0" cy="46405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A6FB2A7-0FB2-BA40-BD16-B5C2765F9D35}"/>
                </a:ext>
              </a:extLst>
            </p:cNvPr>
            <p:cNvCxnSpPr/>
            <p:nvPr/>
          </p:nvCxnSpPr>
          <p:spPr>
            <a:xfrm>
              <a:off x="1686855" y="4403603"/>
              <a:ext cx="30961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A467056-460F-134C-9E78-3E6F3FFA6FE3}"/>
                </a:ext>
              </a:extLst>
            </p:cNvPr>
            <p:cNvCxnSpPr/>
            <p:nvPr/>
          </p:nvCxnSpPr>
          <p:spPr>
            <a:xfrm>
              <a:off x="1686855" y="3664999"/>
              <a:ext cx="30961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25182F4-7A31-1146-84EB-FBCE4FB904E2}"/>
                </a:ext>
              </a:extLst>
            </p:cNvPr>
            <p:cNvCxnSpPr/>
            <p:nvPr/>
          </p:nvCxnSpPr>
          <p:spPr>
            <a:xfrm>
              <a:off x="1686855" y="2866709"/>
              <a:ext cx="30961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32AC57A-BDD6-CA43-BB20-51F33B984543}"/>
                </a:ext>
              </a:extLst>
            </p:cNvPr>
            <p:cNvCxnSpPr/>
            <p:nvPr/>
          </p:nvCxnSpPr>
          <p:spPr>
            <a:xfrm>
              <a:off x="1686855" y="2083340"/>
              <a:ext cx="30961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BAA7430-28B5-9E4F-AE34-BD366C2541FE}"/>
                </a:ext>
              </a:extLst>
            </p:cNvPr>
            <p:cNvCxnSpPr/>
            <p:nvPr/>
          </p:nvCxnSpPr>
          <p:spPr>
            <a:xfrm>
              <a:off x="1686855" y="1299972"/>
              <a:ext cx="30961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F354950-8CF5-A245-9A65-D9FAAB753FCC}"/>
                </a:ext>
              </a:extLst>
            </p:cNvPr>
            <p:cNvCxnSpPr/>
            <p:nvPr/>
          </p:nvCxnSpPr>
          <p:spPr>
            <a:xfrm>
              <a:off x="1686855" y="5940497"/>
              <a:ext cx="30961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47B4F0E-AE76-3F4B-977E-5394F0B12429}"/>
                </a:ext>
              </a:extLst>
            </p:cNvPr>
            <p:cNvCxnSpPr/>
            <p:nvPr/>
          </p:nvCxnSpPr>
          <p:spPr>
            <a:xfrm flipV="1">
              <a:off x="4783023" y="1299972"/>
              <a:ext cx="0" cy="46405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9124299C-AF84-C045-A3E8-591F3E48BBD8}"/>
                </a:ext>
              </a:extLst>
            </p:cNvPr>
            <p:cNvCxnSpPr/>
            <p:nvPr/>
          </p:nvCxnSpPr>
          <p:spPr>
            <a:xfrm flipV="1">
              <a:off x="3231209" y="1299972"/>
              <a:ext cx="0" cy="46405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4B65A0A-1F21-F847-B8F9-F0884FB0C0BF}"/>
                </a:ext>
              </a:extLst>
            </p:cNvPr>
            <p:cNvCxnSpPr/>
            <p:nvPr/>
          </p:nvCxnSpPr>
          <p:spPr>
            <a:xfrm flipV="1">
              <a:off x="1686855" y="1299973"/>
              <a:ext cx="1" cy="46405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0497699-0A58-2847-9A98-5B9967B56E56}"/>
                </a:ext>
              </a:extLst>
            </p:cNvPr>
            <p:cNvCxnSpPr/>
            <p:nvPr/>
          </p:nvCxnSpPr>
          <p:spPr>
            <a:xfrm flipV="1">
              <a:off x="2470222" y="1299972"/>
              <a:ext cx="0" cy="46405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5412DF41-EEDE-484C-BE3F-DC664243D49D}"/>
                </a:ext>
              </a:extLst>
            </p:cNvPr>
            <p:cNvCxnSpPr/>
            <p:nvPr/>
          </p:nvCxnSpPr>
          <p:spPr>
            <a:xfrm>
              <a:off x="1683125" y="1702847"/>
              <a:ext cx="30961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4933FFC-2591-3741-80F3-7BB76C98D3FE}"/>
                </a:ext>
              </a:extLst>
            </p:cNvPr>
            <p:cNvCxnSpPr/>
            <p:nvPr/>
          </p:nvCxnSpPr>
          <p:spPr>
            <a:xfrm>
              <a:off x="1683125" y="2471295"/>
              <a:ext cx="30961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E780832-4651-BC4D-AF98-9AEC70842823}"/>
                </a:ext>
              </a:extLst>
            </p:cNvPr>
            <p:cNvCxnSpPr/>
            <p:nvPr/>
          </p:nvCxnSpPr>
          <p:spPr>
            <a:xfrm>
              <a:off x="1683125" y="3247203"/>
              <a:ext cx="30961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67ADFFBF-529C-8045-966E-328BE8076467}"/>
                </a:ext>
              </a:extLst>
            </p:cNvPr>
            <p:cNvCxnSpPr/>
            <p:nvPr/>
          </p:nvCxnSpPr>
          <p:spPr>
            <a:xfrm>
              <a:off x="1683125" y="4023112"/>
              <a:ext cx="30961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13D808E-A56F-364C-A76E-9F3D26130A5E}"/>
                </a:ext>
              </a:extLst>
            </p:cNvPr>
            <p:cNvCxnSpPr/>
            <p:nvPr/>
          </p:nvCxnSpPr>
          <p:spPr>
            <a:xfrm>
              <a:off x="1683125" y="4799020"/>
              <a:ext cx="30961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196CC903-6B7B-F642-8E72-EAAAF45EEB04}"/>
                </a:ext>
              </a:extLst>
            </p:cNvPr>
            <p:cNvCxnSpPr/>
            <p:nvPr/>
          </p:nvCxnSpPr>
          <p:spPr>
            <a:xfrm>
              <a:off x="1683125" y="5574929"/>
              <a:ext cx="30961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5BFB00B6-BF03-0C41-AEFB-E63E1D98BD38}"/>
                </a:ext>
              </a:extLst>
            </p:cNvPr>
            <p:cNvCxnSpPr>
              <a:cxnSpLocks noChangeAspect="1"/>
              <a:stCxn id="138" idx="0"/>
            </p:cNvCxnSpPr>
            <p:nvPr/>
          </p:nvCxnSpPr>
          <p:spPr>
            <a:xfrm flipV="1">
              <a:off x="2061537" y="1299973"/>
              <a:ext cx="9542" cy="4739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92D1F31-5D65-B34C-92B8-D9275C5D1813}"/>
                </a:ext>
              </a:extLst>
            </p:cNvPr>
            <p:cNvCxnSpPr/>
            <p:nvPr/>
          </p:nvCxnSpPr>
          <p:spPr>
            <a:xfrm flipV="1">
              <a:off x="2832067" y="1299973"/>
              <a:ext cx="1" cy="46405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6F6AA76-047A-CB47-85DF-FB255F1BCFF1}"/>
                </a:ext>
              </a:extLst>
            </p:cNvPr>
            <p:cNvCxnSpPr/>
            <p:nvPr/>
          </p:nvCxnSpPr>
          <p:spPr>
            <a:xfrm flipV="1">
              <a:off x="3600859" y="1247936"/>
              <a:ext cx="1" cy="46405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D761E708-1CD1-F34F-BA13-754FE5E104EB}"/>
                </a:ext>
              </a:extLst>
            </p:cNvPr>
            <p:cNvCxnSpPr/>
            <p:nvPr/>
          </p:nvCxnSpPr>
          <p:spPr>
            <a:xfrm flipV="1">
              <a:off x="4354046" y="1299973"/>
              <a:ext cx="1" cy="46405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ECAF8334-FC49-8F49-B616-8234406B6989}"/>
                </a:ext>
              </a:extLst>
            </p:cNvPr>
            <p:cNvGrpSpPr/>
            <p:nvPr/>
          </p:nvGrpSpPr>
          <p:grpSpPr>
            <a:xfrm>
              <a:off x="1555794" y="5910654"/>
              <a:ext cx="3364823" cy="230526"/>
              <a:chOff x="1662357" y="6172200"/>
              <a:chExt cx="4043163" cy="276999"/>
            </a:xfrm>
          </p:grpSpPr>
          <p:sp>
            <p:nvSpPr>
              <p:cNvPr id="166" name="TextBox 165">
                <a:extLst>
                  <a:ext uri="{FF2B5EF4-FFF2-40B4-BE49-F238E27FC236}">
                    <a16:creationId xmlns:a16="http://schemas.microsoft.com/office/drawing/2014/main" id="{B5BD07A4-88AF-7541-9689-E3FDC5BFC290}"/>
                  </a:ext>
                </a:extLst>
              </p:cNvPr>
              <p:cNvSpPr txBox="1"/>
              <p:nvPr/>
            </p:nvSpPr>
            <p:spPr>
              <a:xfrm>
                <a:off x="4449360" y="6172200"/>
                <a:ext cx="263214" cy="276999"/>
              </a:xfrm>
              <a:prstGeom prst="rect">
                <a:avLst/>
              </a:prstGeom>
              <a:noFill/>
            </p:spPr>
            <p:txBody>
              <a:bodyPr wrap="none" rtlCol="0">
                <a:spAutoFit/>
              </a:bodyPr>
              <a:lstStyle/>
              <a:p>
                <a:r>
                  <a:rPr lang="en-US" sz="1200" dirty="0"/>
                  <a:t>0</a:t>
                </a:r>
              </a:p>
            </p:txBody>
          </p:sp>
          <p:sp>
            <p:nvSpPr>
              <p:cNvPr id="167" name="TextBox 166">
                <a:extLst>
                  <a:ext uri="{FF2B5EF4-FFF2-40B4-BE49-F238E27FC236}">
                    <a16:creationId xmlns:a16="http://schemas.microsoft.com/office/drawing/2014/main" id="{F8323624-7CA7-4240-AB44-9DE8E39BCB05}"/>
                  </a:ext>
                </a:extLst>
              </p:cNvPr>
              <p:cNvSpPr txBox="1"/>
              <p:nvPr/>
            </p:nvSpPr>
            <p:spPr>
              <a:xfrm>
                <a:off x="5363760" y="6172200"/>
                <a:ext cx="341760" cy="276999"/>
              </a:xfrm>
              <a:prstGeom prst="rect">
                <a:avLst/>
              </a:prstGeom>
              <a:noFill/>
            </p:spPr>
            <p:txBody>
              <a:bodyPr wrap="none" rtlCol="0">
                <a:spAutoFit/>
              </a:bodyPr>
              <a:lstStyle/>
              <a:p>
                <a:r>
                  <a:rPr lang="en-US" sz="1200" dirty="0"/>
                  <a:t>10</a:t>
                </a:r>
              </a:p>
            </p:txBody>
          </p:sp>
          <p:sp>
            <p:nvSpPr>
              <p:cNvPr id="168" name="TextBox 167">
                <a:extLst>
                  <a:ext uri="{FF2B5EF4-FFF2-40B4-BE49-F238E27FC236}">
                    <a16:creationId xmlns:a16="http://schemas.microsoft.com/office/drawing/2014/main" id="{85DFA307-A495-7D40-89B2-8C88E0F78FC6}"/>
                  </a:ext>
                </a:extLst>
              </p:cNvPr>
              <p:cNvSpPr txBox="1"/>
              <p:nvPr/>
            </p:nvSpPr>
            <p:spPr>
              <a:xfrm>
                <a:off x="3500205" y="6172200"/>
                <a:ext cx="341760" cy="276999"/>
              </a:xfrm>
              <a:prstGeom prst="rect">
                <a:avLst/>
              </a:prstGeom>
              <a:noFill/>
            </p:spPr>
            <p:txBody>
              <a:bodyPr wrap="none" rtlCol="0">
                <a:spAutoFit/>
              </a:bodyPr>
              <a:lstStyle/>
              <a:p>
                <a:r>
                  <a:rPr lang="en-US" sz="1200" dirty="0"/>
                  <a:t>10</a:t>
                </a:r>
              </a:p>
            </p:txBody>
          </p:sp>
          <p:sp>
            <p:nvSpPr>
              <p:cNvPr id="169" name="TextBox 168">
                <a:extLst>
                  <a:ext uri="{FF2B5EF4-FFF2-40B4-BE49-F238E27FC236}">
                    <a16:creationId xmlns:a16="http://schemas.microsoft.com/office/drawing/2014/main" id="{422C0473-BD95-1342-B0D8-3C006E43E684}"/>
                  </a:ext>
                </a:extLst>
              </p:cNvPr>
              <p:cNvSpPr txBox="1"/>
              <p:nvPr/>
            </p:nvSpPr>
            <p:spPr>
              <a:xfrm>
                <a:off x="2581281" y="6172200"/>
                <a:ext cx="341760" cy="276999"/>
              </a:xfrm>
              <a:prstGeom prst="rect">
                <a:avLst/>
              </a:prstGeom>
              <a:noFill/>
            </p:spPr>
            <p:txBody>
              <a:bodyPr wrap="none" rtlCol="0">
                <a:spAutoFit/>
              </a:bodyPr>
              <a:lstStyle/>
              <a:p>
                <a:r>
                  <a:rPr lang="en-US" sz="1200" dirty="0"/>
                  <a:t>20</a:t>
                </a:r>
              </a:p>
            </p:txBody>
          </p:sp>
          <p:sp>
            <p:nvSpPr>
              <p:cNvPr id="170" name="TextBox 169">
                <a:extLst>
                  <a:ext uri="{FF2B5EF4-FFF2-40B4-BE49-F238E27FC236}">
                    <a16:creationId xmlns:a16="http://schemas.microsoft.com/office/drawing/2014/main" id="{FED8BF43-6084-9C41-A324-EA80B7881ECA}"/>
                  </a:ext>
                </a:extLst>
              </p:cNvPr>
              <p:cNvSpPr txBox="1"/>
              <p:nvPr/>
            </p:nvSpPr>
            <p:spPr>
              <a:xfrm>
                <a:off x="1662357" y="6172200"/>
                <a:ext cx="341760" cy="276999"/>
              </a:xfrm>
              <a:prstGeom prst="rect">
                <a:avLst/>
              </a:prstGeom>
              <a:noFill/>
            </p:spPr>
            <p:txBody>
              <a:bodyPr wrap="none" rtlCol="0">
                <a:spAutoFit/>
              </a:bodyPr>
              <a:lstStyle/>
              <a:p>
                <a:r>
                  <a:rPr lang="en-US" sz="1200" dirty="0"/>
                  <a:t>30</a:t>
                </a:r>
              </a:p>
            </p:txBody>
          </p:sp>
        </p:grpSp>
        <p:grpSp>
          <p:nvGrpSpPr>
            <p:cNvPr id="128" name="Group 127">
              <a:extLst>
                <a:ext uri="{FF2B5EF4-FFF2-40B4-BE49-F238E27FC236}">
                  <a16:creationId xmlns:a16="http://schemas.microsoft.com/office/drawing/2014/main" id="{D2A809B9-B2A9-834D-A89B-CCB1153A9075}"/>
                </a:ext>
              </a:extLst>
            </p:cNvPr>
            <p:cNvGrpSpPr/>
            <p:nvPr/>
          </p:nvGrpSpPr>
          <p:grpSpPr>
            <a:xfrm>
              <a:off x="1413583" y="1184707"/>
              <a:ext cx="323173" cy="4875534"/>
              <a:chOff x="1491477" y="493512"/>
              <a:chExt cx="388324" cy="5858431"/>
            </a:xfrm>
          </p:grpSpPr>
          <p:sp>
            <p:nvSpPr>
              <p:cNvPr id="159" name="TextBox 158">
                <a:extLst>
                  <a:ext uri="{FF2B5EF4-FFF2-40B4-BE49-F238E27FC236}">
                    <a16:creationId xmlns:a16="http://schemas.microsoft.com/office/drawing/2014/main" id="{ACF21F4C-B49B-1C43-AC1A-FE02B0252B31}"/>
                  </a:ext>
                </a:extLst>
              </p:cNvPr>
              <p:cNvSpPr txBox="1"/>
              <p:nvPr/>
            </p:nvSpPr>
            <p:spPr>
              <a:xfrm>
                <a:off x="1554385" y="5122881"/>
                <a:ext cx="263214" cy="276999"/>
              </a:xfrm>
              <a:prstGeom prst="rect">
                <a:avLst/>
              </a:prstGeom>
              <a:noFill/>
            </p:spPr>
            <p:txBody>
              <a:bodyPr wrap="none" rtlCol="0">
                <a:spAutoFit/>
              </a:bodyPr>
              <a:lstStyle/>
              <a:p>
                <a:r>
                  <a:rPr lang="en-US" sz="1200" dirty="0"/>
                  <a:t>0</a:t>
                </a:r>
              </a:p>
            </p:txBody>
          </p:sp>
          <p:sp>
            <p:nvSpPr>
              <p:cNvPr id="160" name="TextBox 159">
                <a:extLst>
                  <a:ext uri="{FF2B5EF4-FFF2-40B4-BE49-F238E27FC236}">
                    <a16:creationId xmlns:a16="http://schemas.microsoft.com/office/drawing/2014/main" id="{FE0F190B-CA60-7949-87CD-E4515302C980}"/>
                  </a:ext>
                </a:extLst>
              </p:cNvPr>
              <p:cNvSpPr txBox="1"/>
              <p:nvPr/>
            </p:nvSpPr>
            <p:spPr>
              <a:xfrm>
                <a:off x="1491477" y="6074944"/>
                <a:ext cx="341760" cy="276999"/>
              </a:xfrm>
              <a:prstGeom prst="rect">
                <a:avLst/>
              </a:prstGeom>
              <a:noFill/>
            </p:spPr>
            <p:txBody>
              <a:bodyPr wrap="none" rtlCol="0">
                <a:spAutoFit/>
              </a:bodyPr>
              <a:lstStyle/>
              <a:p>
                <a:r>
                  <a:rPr lang="en-US" sz="1200" dirty="0"/>
                  <a:t>10</a:t>
                </a:r>
              </a:p>
            </p:txBody>
          </p:sp>
          <p:sp>
            <p:nvSpPr>
              <p:cNvPr id="161" name="TextBox 160">
                <a:extLst>
                  <a:ext uri="{FF2B5EF4-FFF2-40B4-BE49-F238E27FC236}">
                    <a16:creationId xmlns:a16="http://schemas.microsoft.com/office/drawing/2014/main" id="{65DB528E-4B48-CD48-8ED7-F224E4F7B451}"/>
                  </a:ext>
                </a:extLst>
              </p:cNvPr>
              <p:cNvSpPr txBox="1"/>
              <p:nvPr/>
            </p:nvSpPr>
            <p:spPr>
              <a:xfrm>
                <a:off x="1517823" y="4223725"/>
                <a:ext cx="341760" cy="276999"/>
              </a:xfrm>
              <a:prstGeom prst="rect">
                <a:avLst/>
              </a:prstGeom>
              <a:noFill/>
            </p:spPr>
            <p:txBody>
              <a:bodyPr wrap="none" rtlCol="0">
                <a:spAutoFit/>
              </a:bodyPr>
              <a:lstStyle/>
              <a:p>
                <a:r>
                  <a:rPr lang="en-US" sz="1200" dirty="0"/>
                  <a:t>10</a:t>
                </a:r>
              </a:p>
            </p:txBody>
          </p:sp>
          <p:sp>
            <p:nvSpPr>
              <p:cNvPr id="162" name="TextBox 161">
                <a:extLst>
                  <a:ext uri="{FF2B5EF4-FFF2-40B4-BE49-F238E27FC236}">
                    <a16:creationId xmlns:a16="http://schemas.microsoft.com/office/drawing/2014/main" id="{B2E24DA1-D18A-7146-9659-D8ED0CCFFF8B}"/>
                  </a:ext>
                </a:extLst>
              </p:cNvPr>
              <p:cNvSpPr txBox="1"/>
              <p:nvPr/>
            </p:nvSpPr>
            <p:spPr>
              <a:xfrm>
                <a:off x="1529076" y="3334871"/>
                <a:ext cx="341760" cy="276999"/>
              </a:xfrm>
              <a:prstGeom prst="rect">
                <a:avLst/>
              </a:prstGeom>
              <a:noFill/>
            </p:spPr>
            <p:txBody>
              <a:bodyPr wrap="none" rtlCol="0">
                <a:spAutoFit/>
              </a:bodyPr>
              <a:lstStyle/>
              <a:p>
                <a:r>
                  <a:rPr lang="en-US" sz="1200" dirty="0"/>
                  <a:t>20</a:t>
                </a:r>
              </a:p>
            </p:txBody>
          </p:sp>
          <p:sp>
            <p:nvSpPr>
              <p:cNvPr id="163" name="TextBox 162">
                <a:extLst>
                  <a:ext uri="{FF2B5EF4-FFF2-40B4-BE49-F238E27FC236}">
                    <a16:creationId xmlns:a16="http://schemas.microsoft.com/office/drawing/2014/main" id="{34196619-1C0E-8A4C-80CB-56BAD940A98A}"/>
                  </a:ext>
                </a:extLst>
              </p:cNvPr>
              <p:cNvSpPr txBox="1"/>
              <p:nvPr/>
            </p:nvSpPr>
            <p:spPr>
              <a:xfrm>
                <a:off x="1538041" y="2375213"/>
                <a:ext cx="341760" cy="276999"/>
              </a:xfrm>
              <a:prstGeom prst="rect">
                <a:avLst/>
              </a:prstGeom>
              <a:noFill/>
            </p:spPr>
            <p:txBody>
              <a:bodyPr wrap="none" rtlCol="0">
                <a:spAutoFit/>
              </a:bodyPr>
              <a:lstStyle/>
              <a:p>
                <a:r>
                  <a:rPr lang="en-US" sz="1200" dirty="0"/>
                  <a:t>30</a:t>
                </a:r>
              </a:p>
            </p:txBody>
          </p:sp>
          <p:sp>
            <p:nvSpPr>
              <p:cNvPr id="164" name="TextBox 163">
                <a:extLst>
                  <a:ext uri="{FF2B5EF4-FFF2-40B4-BE49-F238E27FC236}">
                    <a16:creationId xmlns:a16="http://schemas.microsoft.com/office/drawing/2014/main" id="{B13677DA-19A5-2846-9037-FC6392340DAC}"/>
                  </a:ext>
                </a:extLst>
              </p:cNvPr>
              <p:cNvSpPr txBox="1"/>
              <p:nvPr/>
            </p:nvSpPr>
            <p:spPr>
              <a:xfrm>
                <a:off x="1538041" y="1434805"/>
                <a:ext cx="341760" cy="276999"/>
              </a:xfrm>
              <a:prstGeom prst="rect">
                <a:avLst/>
              </a:prstGeom>
              <a:noFill/>
            </p:spPr>
            <p:txBody>
              <a:bodyPr wrap="none" rtlCol="0">
                <a:spAutoFit/>
              </a:bodyPr>
              <a:lstStyle/>
              <a:p>
                <a:r>
                  <a:rPr lang="en-US" sz="1200" dirty="0"/>
                  <a:t>40</a:t>
                </a:r>
              </a:p>
            </p:txBody>
          </p:sp>
          <p:sp>
            <p:nvSpPr>
              <p:cNvPr id="165" name="TextBox 164">
                <a:extLst>
                  <a:ext uri="{FF2B5EF4-FFF2-40B4-BE49-F238E27FC236}">
                    <a16:creationId xmlns:a16="http://schemas.microsoft.com/office/drawing/2014/main" id="{36DC0382-6396-9448-BAFE-28FF44D8247A}"/>
                  </a:ext>
                </a:extLst>
              </p:cNvPr>
              <p:cNvSpPr txBox="1"/>
              <p:nvPr/>
            </p:nvSpPr>
            <p:spPr>
              <a:xfrm>
                <a:off x="1538041" y="493512"/>
                <a:ext cx="341760" cy="276999"/>
              </a:xfrm>
              <a:prstGeom prst="rect">
                <a:avLst/>
              </a:prstGeom>
              <a:noFill/>
            </p:spPr>
            <p:txBody>
              <a:bodyPr wrap="none" rtlCol="0">
                <a:spAutoFit/>
              </a:bodyPr>
              <a:lstStyle/>
              <a:p>
                <a:r>
                  <a:rPr lang="en-US" sz="1200" dirty="0"/>
                  <a:t>50</a:t>
                </a:r>
              </a:p>
            </p:txBody>
          </p:sp>
        </p:grpSp>
        <p:sp>
          <p:nvSpPr>
            <p:cNvPr id="129" name="TextBox 128">
              <a:extLst>
                <a:ext uri="{FF2B5EF4-FFF2-40B4-BE49-F238E27FC236}">
                  <a16:creationId xmlns:a16="http://schemas.microsoft.com/office/drawing/2014/main" id="{DEC8C64B-79FB-D74E-9A8E-6C96D84942C4}"/>
                </a:ext>
              </a:extLst>
            </p:cNvPr>
            <p:cNvSpPr txBox="1"/>
            <p:nvPr/>
          </p:nvSpPr>
          <p:spPr>
            <a:xfrm>
              <a:off x="2594269" y="829523"/>
              <a:ext cx="1411669" cy="307777"/>
            </a:xfrm>
            <a:prstGeom prst="rect">
              <a:avLst/>
            </a:prstGeom>
            <a:noFill/>
          </p:spPr>
          <p:txBody>
            <a:bodyPr wrap="none" rtlCol="0">
              <a:spAutoFit/>
            </a:bodyPr>
            <a:lstStyle/>
            <a:p>
              <a:r>
                <a:rPr lang="en-US" sz="1400" dirty="0"/>
                <a:t>Velocity (mm/yr)</a:t>
              </a:r>
            </a:p>
          </p:txBody>
        </p:sp>
        <p:grpSp>
          <p:nvGrpSpPr>
            <p:cNvPr id="130" name="Group 129">
              <a:extLst>
                <a:ext uri="{FF2B5EF4-FFF2-40B4-BE49-F238E27FC236}">
                  <a16:creationId xmlns:a16="http://schemas.microsoft.com/office/drawing/2014/main" id="{7B7035F3-6D8F-1F4F-A600-EA8024A17AFA}"/>
                </a:ext>
              </a:extLst>
            </p:cNvPr>
            <p:cNvGrpSpPr/>
            <p:nvPr/>
          </p:nvGrpSpPr>
          <p:grpSpPr>
            <a:xfrm>
              <a:off x="1545096" y="1076156"/>
              <a:ext cx="3364823" cy="230526"/>
              <a:chOff x="1662357" y="6172200"/>
              <a:chExt cx="4043163" cy="276999"/>
            </a:xfrm>
          </p:grpSpPr>
          <p:sp>
            <p:nvSpPr>
              <p:cNvPr id="154" name="TextBox 153">
                <a:extLst>
                  <a:ext uri="{FF2B5EF4-FFF2-40B4-BE49-F238E27FC236}">
                    <a16:creationId xmlns:a16="http://schemas.microsoft.com/office/drawing/2014/main" id="{5BF11952-8C57-2C49-B0CF-8716E60ABCAC}"/>
                  </a:ext>
                </a:extLst>
              </p:cNvPr>
              <p:cNvSpPr txBox="1"/>
              <p:nvPr/>
            </p:nvSpPr>
            <p:spPr>
              <a:xfrm>
                <a:off x="4449360" y="6172200"/>
                <a:ext cx="263214" cy="276999"/>
              </a:xfrm>
              <a:prstGeom prst="rect">
                <a:avLst/>
              </a:prstGeom>
              <a:noFill/>
            </p:spPr>
            <p:txBody>
              <a:bodyPr wrap="none" rtlCol="0">
                <a:spAutoFit/>
              </a:bodyPr>
              <a:lstStyle/>
              <a:p>
                <a:r>
                  <a:rPr lang="en-US" sz="1200" dirty="0"/>
                  <a:t>0</a:t>
                </a:r>
              </a:p>
            </p:txBody>
          </p:sp>
          <p:sp>
            <p:nvSpPr>
              <p:cNvPr id="155" name="TextBox 154">
                <a:extLst>
                  <a:ext uri="{FF2B5EF4-FFF2-40B4-BE49-F238E27FC236}">
                    <a16:creationId xmlns:a16="http://schemas.microsoft.com/office/drawing/2014/main" id="{8B869A4C-CAC4-F34B-B8C5-3E8FBB98C72B}"/>
                  </a:ext>
                </a:extLst>
              </p:cNvPr>
              <p:cNvSpPr txBox="1"/>
              <p:nvPr/>
            </p:nvSpPr>
            <p:spPr>
              <a:xfrm>
                <a:off x="5363760" y="6172200"/>
                <a:ext cx="341760" cy="276999"/>
              </a:xfrm>
              <a:prstGeom prst="rect">
                <a:avLst/>
              </a:prstGeom>
              <a:noFill/>
            </p:spPr>
            <p:txBody>
              <a:bodyPr wrap="none" rtlCol="0">
                <a:spAutoFit/>
              </a:bodyPr>
              <a:lstStyle/>
              <a:p>
                <a:r>
                  <a:rPr lang="en-US" sz="1200" dirty="0"/>
                  <a:t>10</a:t>
                </a:r>
              </a:p>
            </p:txBody>
          </p:sp>
          <p:sp>
            <p:nvSpPr>
              <p:cNvPr id="156" name="TextBox 155">
                <a:extLst>
                  <a:ext uri="{FF2B5EF4-FFF2-40B4-BE49-F238E27FC236}">
                    <a16:creationId xmlns:a16="http://schemas.microsoft.com/office/drawing/2014/main" id="{36C85A8D-4B22-5B47-AA66-418E0A94353C}"/>
                  </a:ext>
                </a:extLst>
              </p:cNvPr>
              <p:cNvSpPr txBox="1"/>
              <p:nvPr/>
            </p:nvSpPr>
            <p:spPr>
              <a:xfrm>
                <a:off x="3500205" y="6172200"/>
                <a:ext cx="341760" cy="276999"/>
              </a:xfrm>
              <a:prstGeom prst="rect">
                <a:avLst/>
              </a:prstGeom>
              <a:noFill/>
            </p:spPr>
            <p:txBody>
              <a:bodyPr wrap="none" rtlCol="0">
                <a:spAutoFit/>
              </a:bodyPr>
              <a:lstStyle/>
              <a:p>
                <a:r>
                  <a:rPr lang="en-US" sz="1200" dirty="0"/>
                  <a:t>10</a:t>
                </a:r>
              </a:p>
            </p:txBody>
          </p:sp>
          <p:sp>
            <p:nvSpPr>
              <p:cNvPr id="157" name="TextBox 156">
                <a:extLst>
                  <a:ext uri="{FF2B5EF4-FFF2-40B4-BE49-F238E27FC236}">
                    <a16:creationId xmlns:a16="http://schemas.microsoft.com/office/drawing/2014/main" id="{A372000F-9530-9B45-808E-60F9E41DE82F}"/>
                  </a:ext>
                </a:extLst>
              </p:cNvPr>
              <p:cNvSpPr txBox="1"/>
              <p:nvPr/>
            </p:nvSpPr>
            <p:spPr>
              <a:xfrm>
                <a:off x="2581281" y="6172200"/>
                <a:ext cx="341760" cy="276999"/>
              </a:xfrm>
              <a:prstGeom prst="rect">
                <a:avLst/>
              </a:prstGeom>
              <a:noFill/>
            </p:spPr>
            <p:txBody>
              <a:bodyPr wrap="none" rtlCol="0">
                <a:spAutoFit/>
              </a:bodyPr>
              <a:lstStyle/>
              <a:p>
                <a:r>
                  <a:rPr lang="en-US" sz="1200" dirty="0"/>
                  <a:t>20</a:t>
                </a:r>
              </a:p>
            </p:txBody>
          </p:sp>
          <p:sp>
            <p:nvSpPr>
              <p:cNvPr id="158" name="TextBox 157">
                <a:extLst>
                  <a:ext uri="{FF2B5EF4-FFF2-40B4-BE49-F238E27FC236}">
                    <a16:creationId xmlns:a16="http://schemas.microsoft.com/office/drawing/2014/main" id="{8425B9A5-78AB-A844-8AF6-AC767FE83AFE}"/>
                  </a:ext>
                </a:extLst>
              </p:cNvPr>
              <p:cNvSpPr txBox="1"/>
              <p:nvPr/>
            </p:nvSpPr>
            <p:spPr>
              <a:xfrm>
                <a:off x="1662357" y="6172200"/>
                <a:ext cx="341760" cy="276999"/>
              </a:xfrm>
              <a:prstGeom prst="rect">
                <a:avLst/>
              </a:prstGeom>
              <a:noFill/>
            </p:spPr>
            <p:txBody>
              <a:bodyPr wrap="none" rtlCol="0">
                <a:spAutoFit/>
              </a:bodyPr>
              <a:lstStyle/>
              <a:p>
                <a:r>
                  <a:rPr lang="en-US" sz="1200" dirty="0"/>
                  <a:t>30</a:t>
                </a:r>
              </a:p>
            </p:txBody>
          </p:sp>
        </p:grpSp>
        <p:grpSp>
          <p:nvGrpSpPr>
            <p:cNvPr id="131" name="Group 130">
              <a:extLst>
                <a:ext uri="{FF2B5EF4-FFF2-40B4-BE49-F238E27FC236}">
                  <a16:creationId xmlns:a16="http://schemas.microsoft.com/office/drawing/2014/main" id="{455A968D-7A62-194E-88E7-E3F1320DC5C0}"/>
                </a:ext>
              </a:extLst>
            </p:cNvPr>
            <p:cNvGrpSpPr/>
            <p:nvPr/>
          </p:nvGrpSpPr>
          <p:grpSpPr>
            <a:xfrm>
              <a:off x="4741660" y="1182467"/>
              <a:ext cx="323173" cy="4875534"/>
              <a:chOff x="1491477" y="493512"/>
              <a:chExt cx="388324" cy="5858431"/>
            </a:xfrm>
          </p:grpSpPr>
          <p:sp>
            <p:nvSpPr>
              <p:cNvPr id="147" name="TextBox 146">
                <a:extLst>
                  <a:ext uri="{FF2B5EF4-FFF2-40B4-BE49-F238E27FC236}">
                    <a16:creationId xmlns:a16="http://schemas.microsoft.com/office/drawing/2014/main" id="{12A14ABF-163C-3D43-9EF3-27E835BDC1AD}"/>
                  </a:ext>
                </a:extLst>
              </p:cNvPr>
              <p:cNvSpPr txBox="1"/>
              <p:nvPr/>
            </p:nvSpPr>
            <p:spPr>
              <a:xfrm>
                <a:off x="1554385" y="5122881"/>
                <a:ext cx="263214" cy="276999"/>
              </a:xfrm>
              <a:prstGeom prst="rect">
                <a:avLst/>
              </a:prstGeom>
              <a:noFill/>
            </p:spPr>
            <p:txBody>
              <a:bodyPr wrap="none" rtlCol="0">
                <a:spAutoFit/>
              </a:bodyPr>
              <a:lstStyle/>
              <a:p>
                <a:r>
                  <a:rPr lang="en-US" sz="1200" dirty="0"/>
                  <a:t>0</a:t>
                </a:r>
              </a:p>
            </p:txBody>
          </p:sp>
          <p:sp>
            <p:nvSpPr>
              <p:cNvPr id="148" name="TextBox 147">
                <a:extLst>
                  <a:ext uri="{FF2B5EF4-FFF2-40B4-BE49-F238E27FC236}">
                    <a16:creationId xmlns:a16="http://schemas.microsoft.com/office/drawing/2014/main" id="{6204B813-9CA3-334E-ADDA-01DE6C0B68B5}"/>
                  </a:ext>
                </a:extLst>
              </p:cNvPr>
              <p:cNvSpPr txBox="1"/>
              <p:nvPr/>
            </p:nvSpPr>
            <p:spPr>
              <a:xfrm>
                <a:off x="1491477" y="6074944"/>
                <a:ext cx="341760" cy="276999"/>
              </a:xfrm>
              <a:prstGeom prst="rect">
                <a:avLst/>
              </a:prstGeom>
              <a:noFill/>
            </p:spPr>
            <p:txBody>
              <a:bodyPr wrap="none" rtlCol="0">
                <a:spAutoFit/>
              </a:bodyPr>
              <a:lstStyle/>
              <a:p>
                <a:r>
                  <a:rPr lang="en-US" sz="1200" dirty="0"/>
                  <a:t>10</a:t>
                </a:r>
              </a:p>
            </p:txBody>
          </p:sp>
          <p:sp>
            <p:nvSpPr>
              <p:cNvPr id="149" name="TextBox 148">
                <a:extLst>
                  <a:ext uri="{FF2B5EF4-FFF2-40B4-BE49-F238E27FC236}">
                    <a16:creationId xmlns:a16="http://schemas.microsoft.com/office/drawing/2014/main" id="{71AECCB0-86BA-0A4F-B305-FD21241B077B}"/>
                  </a:ext>
                </a:extLst>
              </p:cNvPr>
              <p:cNvSpPr txBox="1"/>
              <p:nvPr/>
            </p:nvSpPr>
            <p:spPr>
              <a:xfrm>
                <a:off x="1517823" y="4223725"/>
                <a:ext cx="341760" cy="276999"/>
              </a:xfrm>
              <a:prstGeom prst="rect">
                <a:avLst/>
              </a:prstGeom>
              <a:noFill/>
            </p:spPr>
            <p:txBody>
              <a:bodyPr wrap="none" rtlCol="0">
                <a:spAutoFit/>
              </a:bodyPr>
              <a:lstStyle/>
              <a:p>
                <a:r>
                  <a:rPr lang="en-US" sz="1200" dirty="0"/>
                  <a:t>10</a:t>
                </a:r>
              </a:p>
            </p:txBody>
          </p:sp>
          <p:sp>
            <p:nvSpPr>
              <p:cNvPr id="150" name="TextBox 149">
                <a:extLst>
                  <a:ext uri="{FF2B5EF4-FFF2-40B4-BE49-F238E27FC236}">
                    <a16:creationId xmlns:a16="http://schemas.microsoft.com/office/drawing/2014/main" id="{9ABC721E-B590-4F4B-A0CB-D5773B60B65F}"/>
                  </a:ext>
                </a:extLst>
              </p:cNvPr>
              <p:cNvSpPr txBox="1"/>
              <p:nvPr/>
            </p:nvSpPr>
            <p:spPr>
              <a:xfrm>
                <a:off x="1529076" y="3334871"/>
                <a:ext cx="341760" cy="276999"/>
              </a:xfrm>
              <a:prstGeom prst="rect">
                <a:avLst/>
              </a:prstGeom>
              <a:noFill/>
            </p:spPr>
            <p:txBody>
              <a:bodyPr wrap="none" rtlCol="0">
                <a:spAutoFit/>
              </a:bodyPr>
              <a:lstStyle/>
              <a:p>
                <a:r>
                  <a:rPr lang="en-US" sz="1200" dirty="0"/>
                  <a:t>20</a:t>
                </a:r>
              </a:p>
            </p:txBody>
          </p:sp>
          <p:sp>
            <p:nvSpPr>
              <p:cNvPr id="151" name="TextBox 150">
                <a:extLst>
                  <a:ext uri="{FF2B5EF4-FFF2-40B4-BE49-F238E27FC236}">
                    <a16:creationId xmlns:a16="http://schemas.microsoft.com/office/drawing/2014/main" id="{1ECBD57D-FF25-9544-B534-9BCDBFE7B001}"/>
                  </a:ext>
                </a:extLst>
              </p:cNvPr>
              <p:cNvSpPr txBox="1"/>
              <p:nvPr/>
            </p:nvSpPr>
            <p:spPr>
              <a:xfrm>
                <a:off x="1538041" y="2375213"/>
                <a:ext cx="341760" cy="276999"/>
              </a:xfrm>
              <a:prstGeom prst="rect">
                <a:avLst/>
              </a:prstGeom>
              <a:noFill/>
            </p:spPr>
            <p:txBody>
              <a:bodyPr wrap="none" rtlCol="0">
                <a:spAutoFit/>
              </a:bodyPr>
              <a:lstStyle/>
              <a:p>
                <a:r>
                  <a:rPr lang="en-US" sz="1200" dirty="0"/>
                  <a:t>30</a:t>
                </a:r>
              </a:p>
            </p:txBody>
          </p:sp>
          <p:sp>
            <p:nvSpPr>
              <p:cNvPr id="152" name="TextBox 151">
                <a:extLst>
                  <a:ext uri="{FF2B5EF4-FFF2-40B4-BE49-F238E27FC236}">
                    <a16:creationId xmlns:a16="http://schemas.microsoft.com/office/drawing/2014/main" id="{7A3B84F6-C24F-5348-A4B0-101DC9B4B152}"/>
                  </a:ext>
                </a:extLst>
              </p:cNvPr>
              <p:cNvSpPr txBox="1"/>
              <p:nvPr/>
            </p:nvSpPr>
            <p:spPr>
              <a:xfrm>
                <a:off x="1538041" y="1434805"/>
                <a:ext cx="341760" cy="276999"/>
              </a:xfrm>
              <a:prstGeom prst="rect">
                <a:avLst/>
              </a:prstGeom>
              <a:noFill/>
            </p:spPr>
            <p:txBody>
              <a:bodyPr wrap="none" rtlCol="0">
                <a:spAutoFit/>
              </a:bodyPr>
              <a:lstStyle/>
              <a:p>
                <a:r>
                  <a:rPr lang="en-US" sz="1200" dirty="0"/>
                  <a:t>40</a:t>
                </a:r>
              </a:p>
            </p:txBody>
          </p:sp>
          <p:sp>
            <p:nvSpPr>
              <p:cNvPr id="153" name="TextBox 152">
                <a:extLst>
                  <a:ext uri="{FF2B5EF4-FFF2-40B4-BE49-F238E27FC236}">
                    <a16:creationId xmlns:a16="http://schemas.microsoft.com/office/drawing/2014/main" id="{3139CD6B-8941-154C-930B-67F0F1698B4B}"/>
                  </a:ext>
                </a:extLst>
              </p:cNvPr>
              <p:cNvSpPr txBox="1"/>
              <p:nvPr/>
            </p:nvSpPr>
            <p:spPr>
              <a:xfrm>
                <a:off x="1538041" y="493512"/>
                <a:ext cx="341760" cy="276999"/>
              </a:xfrm>
              <a:prstGeom prst="rect">
                <a:avLst/>
              </a:prstGeom>
              <a:noFill/>
            </p:spPr>
            <p:txBody>
              <a:bodyPr wrap="none" rtlCol="0">
                <a:spAutoFit/>
              </a:bodyPr>
              <a:lstStyle/>
              <a:p>
                <a:r>
                  <a:rPr lang="en-US" sz="1200" dirty="0"/>
                  <a:t>50</a:t>
                </a:r>
              </a:p>
            </p:txBody>
          </p:sp>
        </p:grpSp>
        <p:sp>
          <p:nvSpPr>
            <p:cNvPr id="132" name="TextBox 131">
              <a:extLst>
                <a:ext uri="{FF2B5EF4-FFF2-40B4-BE49-F238E27FC236}">
                  <a16:creationId xmlns:a16="http://schemas.microsoft.com/office/drawing/2014/main" id="{9D83D11C-6B07-054A-A196-12C95E9250A3}"/>
                </a:ext>
              </a:extLst>
            </p:cNvPr>
            <p:cNvSpPr txBox="1"/>
            <p:nvPr/>
          </p:nvSpPr>
          <p:spPr>
            <a:xfrm>
              <a:off x="2615885" y="6044571"/>
              <a:ext cx="1411669" cy="307777"/>
            </a:xfrm>
            <a:prstGeom prst="rect">
              <a:avLst/>
            </a:prstGeom>
            <a:noFill/>
          </p:spPr>
          <p:txBody>
            <a:bodyPr wrap="none" rtlCol="0">
              <a:spAutoFit/>
            </a:bodyPr>
            <a:lstStyle/>
            <a:p>
              <a:r>
                <a:rPr lang="en-US" sz="1400" dirty="0"/>
                <a:t>Velocity (mm/yr)</a:t>
              </a:r>
            </a:p>
          </p:txBody>
        </p:sp>
        <p:sp>
          <p:nvSpPr>
            <p:cNvPr id="133" name="TextBox 132">
              <a:extLst>
                <a:ext uri="{FF2B5EF4-FFF2-40B4-BE49-F238E27FC236}">
                  <a16:creationId xmlns:a16="http://schemas.microsoft.com/office/drawing/2014/main" id="{76C98556-70DF-4643-85D4-4334CA217607}"/>
                </a:ext>
              </a:extLst>
            </p:cNvPr>
            <p:cNvSpPr txBox="1"/>
            <p:nvPr/>
          </p:nvSpPr>
          <p:spPr>
            <a:xfrm rot="16200000">
              <a:off x="562829" y="3403886"/>
              <a:ext cx="1411669" cy="307777"/>
            </a:xfrm>
            <a:prstGeom prst="rect">
              <a:avLst/>
            </a:prstGeom>
            <a:noFill/>
          </p:spPr>
          <p:txBody>
            <a:bodyPr wrap="none" rtlCol="0">
              <a:spAutoFit/>
            </a:bodyPr>
            <a:lstStyle/>
            <a:p>
              <a:r>
                <a:rPr lang="en-US" sz="1400" dirty="0"/>
                <a:t>Velocity (mm/yr)</a:t>
              </a:r>
            </a:p>
          </p:txBody>
        </p:sp>
        <p:sp>
          <p:nvSpPr>
            <p:cNvPr id="134" name="TextBox 133">
              <a:extLst>
                <a:ext uri="{FF2B5EF4-FFF2-40B4-BE49-F238E27FC236}">
                  <a16:creationId xmlns:a16="http://schemas.microsoft.com/office/drawing/2014/main" id="{B65E390C-B9CE-CE4B-BB68-87915EE6471B}"/>
                </a:ext>
              </a:extLst>
            </p:cNvPr>
            <p:cNvSpPr txBox="1"/>
            <p:nvPr/>
          </p:nvSpPr>
          <p:spPr>
            <a:xfrm rot="16200000">
              <a:off x="4522755" y="3296928"/>
              <a:ext cx="1411669" cy="307777"/>
            </a:xfrm>
            <a:prstGeom prst="rect">
              <a:avLst/>
            </a:prstGeom>
            <a:noFill/>
          </p:spPr>
          <p:txBody>
            <a:bodyPr wrap="none" rtlCol="0">
              <a:spAutoFit/>
            </a:bodyPr>
            <a:lstStyle/>
            <a:p>
              <a:r>
                <a:rPr lang="en-US" sz="1400" dirty="0"/>
                <a:t>Velocity (mm/yr)</a:t>
              </a:r>
            </a:p>
          </p:txBody>
        </p:sp>
        <p:sp>
          <p:nvSpPr>
            <p:cNvPr id="135" name="TextBox 134">
              <a:extLst>
                <a:ext uri="{FF2B5EF4-FFF2-40B4-BE49-F238E27FC236}">
                  <a16:creationId xmlns:a16="http://schemas.microsoft.com/office/drawing/2014/main" id="{814DC9B5-ABCB-3349-8D9F-1EDAA2E2FF87}"/>
                </a:ext>
              </a:extLst>
            </p:cNvPr>
            <p:cNvSpPr txBox="1"/>
            <p:nvPr/>
          </p:nvSpPr>
          <p:spPr>
            <a:xfrm rot="16200000">
              <a:off x="1032563" y="1880410"/>
              <a:ext cx="509878" cy="256140"/>
            </a:xfrm>
            <a:prstGeom prst="rect">
              <a:avLst/>
            </a:prstGeom>
            <a:noFill/>
          </p:spPr>
          <p:txBody>
            <a:bodyPr wrap="none" rtlCol="0">
              <a:spAutoFit/>
            </a:bodyPr>
            <a:lstStyle/>
            <a:p>
              <a:r>
                <a:rPr lang="en-US" sz="1400" dirty="0"/>
                <a:t>North</a:t>
              </a:r>
            </a:p>
          </p:txBody>
        </p:sp>
        <p:sp>
          <p:nvSpPr>
            <p:cNvPr id="136" name="TextBox 135">
              <a:extLst>
                <a:ext uri="{FF2B5EF4-FFF2-40B4-BE49-F238E27FC236}">
                  <a16:creationId xmlns:a16="http://schemas.microsoft.com/office/drawing/2014/main" id="{78AC9501-7DEC-DF47-B060-226B8AA5B314}"/>
                </a:ext>
              </a:extLst>
            </p:cNvPr>
            <p:cNvSpPr txBox="1"/>
            <p:nvPr/>
          </p:nvSpPr>
          <p:spPr>
            <a:xfrm rot="16200000">
              <a:off x="1017858" y="5446859"/>
              <a:ext cx="508544" cy="256140"/>
            </a:xfrm>
            <a:prstGeom prst="rect">
              <a:avLst/>
            </a:prstGeom>
            <a:noFill/>
          </p:spPr>
          <p:txBody>
            <a:bodyPr wrap="none" rtlCol="0">
              <a:spAutoFit/>
            </a:bodyPr>
            <a:lstStyle/>
            <a:p>
              <a:r>
                <a:rPr lang="en-US" sz="1400" dirty="0"/>
                <a:t>South</a:t>
              </a:r>
            </a:p>
          </p:txBody>
        </p:sp>
        <p:sp>
          <p:nvSpPr>
            <p:cNvPr id="137" name="TextBox 136">
              <a:extLst>
                <a:ext uri="{FF2B5EF4-FFF2-40B4-BE49-F238E27FC236}">
                  <a16:creationId xmlns:a16="http://schemas.microsoft.com/office/drawing/2014/main" id="{CE0F8B15-6876-F34A-928E-A7769DD58730}"/>
                </a:ext>
              </a:extLst>
            </p:cNvPr>
            <p:cNvSpPr txBox="1"/>
            <p:nvPr/>
          </p:nvSpPr>
          <p:spPr>
            <a:xfrm>
              <a:off x="1834729" y="824742"/>
              <a:ext cx="464040" cy="256140"/>
            </a:xfrm>
            <a:prstGeom prst="rect">
              <a:avLst/>
            </a:prstGeom>
            <a:noFill/>
          </p:spPr>
          <p:txBody>
            <a:bodyPr wrap="none" rtlCol="0">
              <a:spAutoFit/>
            </a:bodyPr>
            <a:lstStyle/>
            <a:p>
              <a:r>
                <a:rPr lang="en-US" sz="1400" dirty="0"/>
                <a:t>West</a:t>
              </a:r>
            </a:p>
          </p:txBody>
        </p:sp>
        <p:sp>
          <p:nvSpPr>
            <p:cNvPr id="138" name="TextBox 137">
              <a:extLst>
                <a:ext uri="{FF2B5EF4-FFF2-40B4-BE49-F238E27FC236}">
                  <a16:creationId xmlns:a16="http://schemas.microsoft.com/office/drawing/2014/main" id="{FBE42CF5-D238-FA48-B635-22CCD215FFD5}"/>
                </a:ext>
              </a:extLst>
            </p:cNvPr>
            <p:cNvSpPr txBox="1"/>
            <p:nvPr/>
          </p:nvSpPr>
          <p:spPr>
            <a:xfrm>
              <a:off x="1829517" y="6039533"/>
              <a:ext cx="464040" cy="256140"/>
            </a:xfrm>
            <a:prstGeom prst="rect">
              <a:avLst/>
            </a:prstGeom>
            <a:noFill/>
          </p:spPr>
          <p:txBody>
            <a:bodyPr wrap="none" rtlCol="0">
              <a:spAutoFit/>
            </a:bodyPr>
            <a:lstStyle/>
            <a:p>
              <a:r>
                <a:rPr lang="en-US" sz="1400" dirty="0"/>
                <a:t>West</a:t>
              </a:r>
            </a:p>
          </p:txBody>
        </p:sp>
        <p:sp>
          <p:nvSpPr>
            <p:cNvPr id="139" name="TextBox 138">
              <a:extLst>
                <a:ext uri="{FF2B5EF4-FFF2-40B4-BE49-F238E27FC236}">
                  <a16:creationId xmlns:a16="http://schemas.microsoft.com/office/drawing/2014/main" id="{D8FD6ED6-FE08-AC4B-8012-FDB6F54EEDBE}"/>
                </a:ext>
              </a:extLst>
            </p:cNvPr>
            <p:cNvSpPr txBox="1"/>
            <p:nvPr/>
          </p:nvSpPr>
          <p:spPr>
            <a:xfrm>
              <a:off x="4188444" y="6055002"/>
              <a:ext cx="404380" cy="256140"/>
            </a:xfrm>
            <a:prstGeom prst="rect">
              <a:avLst/>
            </a:prstGeom>
            <a:noFill/>
          </p:spPr>
          <p:txBody>
            <a:bodyPr wrap="none" rtlCol="0">
              <a:spAutoFit/>
            </a:bodyPr>
            <a:lstStyle/>
            <a:p>
              <a:r>
                <a:rPr lang="en-US" sz="1400" dirty="0"/>
                <a:t>East</a:t>
              </a:r>
            </a:p>
          </p:txBody>
        </p:sp>
        <p:sp>
          <p:nvSpPr>
            <p:cNvPr id="140" name="TextBox 139">
              <a:extLst>
                <a:ext uri="{FF2B5EF4-FFF2-40B4-BE49-F238E27FC236}">
                  <a16:creationId xmlns:a16="http://schemas.microsoft.com/office/drawing/2014/main" id="{5B604633-ADAE-EC43-9274-75721B7C7BE0}"/>
                </a:ext>
              </a:extLst>
            </p:cNvPr>
            <p:cNvSpPr txBox="1"/>
            <p:nvPr/>
          </p:nvSpPr>
          <p:spPr>
            <a:xfrm>
              <a:off x="4188444" y="832514"/>
              <a:ext cx="404380" cy="256140"/>
            </a:xfrm>
            <a:prstGeom prst="rect">
              <a:avLst/>
            </a:prstGeom>
            <a:noFill/>
          </p:spPr>
          <p:txBody>
            <a:bodyPr wrap="none" rtlCol="0">
              <a:spAutoFit/>
            </a:bodyPr>
            <a:lstStyle/>
            <a:p>
              <a:r>
                <a:rPr lang="en-US" sz="1400" dirty="0"/>
                <a:t>East</a:t>
              </a:r>
            </a:p>
          </p:txBody>
        </p:sp>
        <p:sp>
          <p:nvSpPr>
            <p:cNvPr id="141" name="TextBox 140">
              <a:extLst>
                <a:ext uri="{FF2B5EF4-FFF2-40B4-BE49-F238E27FC236}">
                  <a16:creationId xmlns:a16="http://schemas.microsoft.com/office/drawing/2014/main" id="{C2CB6A2A-E3CD-7A41-8C19-70BC8602C961}"/>
                </a:ext>
              </a:extLst>
            </p:cNvPr>
            <p:cNvSpPr txBox="1"/>
            <p:nvPr/>
          </p:nvSpPr>
          <p:spPr>
            <a:xfrm rot="4164805">
              <a:off x="1927524" y="2859770"/>
              <a:ext cx="2232507" cy="276999"/>
            </a:xfrm>
            <a:prstGeom prst="rect">
              <a:avLst/>
            </a:prstGeom>
            <a:solidFill>
              <a:schemeClr val="bg1"/>
            </a:solidFill>
          </p:spPr>
          <p:txBody>
            <a:bodyPr wrap="square" rtlCol="0">
              <a:spAutoFit/>
            </a:bodyPr>
            <a:lstStyle/>
            <a:p>
              <a:pPr algn="ctr"/>
              <a:r>
                <a:rPr lang="en-US" sz="1200" dirty="0"/>
                <a:t>AC79 Montague Island 48 mm/yr</a:t>
              </a:r>
            </a:p>
          </p:txBody>
        </p:sp>
        <p:cxnSp>
          <p:nvCxnSpPr>
            <p:cNvPr id="142" name="Straight Arrow Connector 141">
              <a:extLst>
                <a:ext uri="{FF2B5EF4-FFF2-40B4-BE49-F238E27FC236}">
                  <a16:creationId xmlns:a16="http://schemas.microsoft.com/office/drawing/2014/main" id="{4E6970FB-21B0-8B4A-804B-552660C64067}"/>
                </a:ext>
              </a:extLst>
            </p:cNvPr>
            <p:cNvCxnSpPr>
              <a:cxnSpLocks/>
            </p:cNvCxnSpPr>
            <p:nvPr/>
          </p:nvCxnSpPr>
          <p:spPr>
            <a:xfrm flipH="1" flipV="1">
              <a:off x="2690949" y="1689463"/>
              <a:ext cx="1293787" cy="34609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49FDCC8F-B7BF-B24D-9394-8EB06EFB4273}"/>
                </a:ext>
              </a:extLst>
            </p:cNvPr>
            <p:cNvSpPr txBox="1"/>
            <p:nvPr/>
          </p:nvSpPr>
          <p:spPr>
            <a:xfrm rot="2713347">
              <a:off x="2634381" y="4425427"/>
              <a:ext cx="1164229" cy="461665"/>
            </a:xfrm>
            <a:prstGeom prst="rect">
              <a:avLst/>
            </a:prstGeom>
            <a:solidFill>
              <a:schemeClr val="bg1"/>
            </a:solidFill>
          </p:spPr>
          <p:txBody>
            <a:bodyPr wrap="none" rtlCol="0">
              <a:spAutoFit/>
            </a:bodyPr>
            <a:lstStyle/>
            <a:p>
              <a:pPr algn="ctr"/>
              <a:r>
                <a:rPr lang="en-US" sz="1200" dirty="0"/>
                <a:t>AC20 Girdwood</a:t>
              </a:r>
            </a:p>
            <a:p>
              <a:pPr algn="ctr"/>
              <a:r>
                <a:rPr lang="en-US" sz="1200" dirty="0"/>
                <a:t>15 mm/yr</a:t>
              </a:r>
            </a:p>
          </p:txBody>
        </p:sp>
        <p:cxnSp>
          <p:nvCxnSpPr>
            <p:cNvPr id="144" name="Straight Arrow Connector 143">
              <a:extLst>
                <a:ext uri="{FF2B5EF4-FFF2-40B4-BE49-F238E27FC236}">
                  <a16:creationId xmlns:a16="http://schemas.microsoft.com/office/drawing/2014/main" id="{7E4F03E3-5C9C-EE40-8FBF-FC4CDE5914BB}"/>
                </a:ext>
              </a:extLst>
            </p:cNvPr>
            <p:cNvCxnSpPr>
              <a:cxnSpLocks/>
            </p:cNvCxnSpPr>
            <p:nvPr/>
          </p:nvCxnSpPr>
          <p:spPr>
            <a:xfrm flipH="1" flipV="1">
              <a:off x="3254603" y="4410235"/>
              <a:ext cx="729138" cy="74017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FE9C262E-776A-854C-B471-0435B0ADDB07}"/>
                </a:ext>
              </a:extLst>
            </p:cNvPr>
            <p:cNvCxnSpPr>
              <a:cxnSpLocks/>
            </p:cNvCxnSpPr>
            <p:nvPr/>
          </p:nvCxnSpPr>
          <p:spPr>
            <a:xfrm flipH="1">
              <a:off x="3954388" y="5158394"/>
              <a:ext cx="22885" cy="26470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FB3681E8-A129-0045-B6CA-5BE2B81CF142}"/>
                </a:ext>
              </a:extLst>
            </p:cNvPr>
            <p:cNvSpPr txBox="1"/>
            <p:nvPr/>
          </p:nvSpPr>
          <p:spPr>
            <a:xfrm>
              <a:off x="2647062" y="5266411"/>
              <a:ext cx="1217449" cy="461665"/>
            </a:xfrm>
            <a:prstGeom prst="rect">
              <a:avLst/>
            </a:prstGeom>
            <a:solidFill>
              <a:schemeClr val="bg1"/>
            </a:solidFill>
          </p:spPr>
          <p:txBody>
            <a:bodyPr wrap="none" rtlCol="0">
              <a:spAutoFit/>
            </a:bodyPr>
            <a:lstStyle/>
            <a:p>
              <a:pPr algn="ctr"/>
              <a:r>
                <a:rPr lang="en-US" sz="1200" dirty="0"/>
                <a:t>AC32 Mt Susitna</a:t>
              </a:r>
            </a:p>
            <a:p>
              <a:pPr algn="ctr"/>
              <a:r>
                <a:rPr lang="en-US" sz="1200" dirty="0"/>
                <a:t>5 mm/yr</a:t>
              </a:r>
            </a:p>
          </p:txBody>
        </p:sp>
      </p:grpSp>
    </p:spTree>
    <p:extLst>
      <p:ext uri="{BB962C8B-B14F-4D97-AF65-F5344CB8AC3E}">
        <p14:creationId xmlns:p14="http://schemas.microsoft.com/office/powerpoint/2010/main" val="1994374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itle 1">
            <a:extLst>
              <a:ext uri="{FF2B5EF4-FFF2-40B4-BE49-F238E27FC236}">
                <a16:creationId xmlns:a16="http://schemas.microsoft.com/office/drawing/2014/main" id="{C2C2CB77-6276-1E47-A074-495CE1756952}"/>
              </a:ext>
            </a:extLst>
          </p:cNvPr>
          <p:cNvSpPr txBox="1">
            <a:spLocks/>
          </p:cNvSpPr>
          <p:nvPr/>
        </p:nvSpPr>
        <p:spPr>
          <a:xfrm>
            <a:off x="27933" y="-9031"/>
            <a:ext cx="9116067" cy="6099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r>
              <a:rPr lang="en-US" sz="3200" dirty="0">
                <a:latin typeface="Arial" panose="020B0604020202020204" pitchFamily="34" charset="0"/>
                <a:cs typeface="Arial" panose="020B0604020202020204" pitchFamily="34" charset="0"/>
              </a:rPr>
              <a:t>NW – SE Compression of Prince William Sound  </a:t>
            </a:r>
          </a:p>
        </p:txBody>
      </p:sp>
      <p:pic>
        <p:nvPicPr>
          <p:cNvPr id="5" name="Picture 4">
            <a:extLst>
              <a:ext uri="{FF2B5EF4-FFF2-40B4-BE49-F238E27FC236}">
                <a16:creationId xmlns:a16="http://schemas.microsoft.com/office/drawing/2014/main" id="{FA1F9B8C-A65B-0C47-BBCB-7287BEFFD2C5}"/>
              </a:ext>
            </a:extLst>
          </p:cNvPr>
          <p:cNvPicPr>
            <a:picLocks noChangeAspect="1"/>
          </p:cNvPicPr>
          <p:nvPr/>
        </p:nvPicPr>
        <p:blipFill rotWithShape="1">
          <a:blip r:embed="rId3"/>
          <a:srcRect l="557" t="7582" r="287" b="7582"/>
          <a:stretch/>
        </p:blipFill>
        <p:spPr>
          <a:xfrm>
            <a:off x="1247558" y="600968"/>
            <a:ext cx="7189860" cy="6103799"/>
          </a:xfrm>
          <a:prstGeom prst="rect">
            <a:avLst/>
          </a:prstGeom>
          <a:ln w="28575">
            <a:solidFill>
              <a:srgbClr val="5B005B"/>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F17C2A2B-38C1-E942-9706-DE4A19240F59}"/>
              </a:ext>
            </a:extLst>
          </p:cNvPr>
          <p:cNvSpPr/>
          <p:nvPr/>
        </p:nvSpPr>
        <p:spPr>
          <a:xfrm>
            <a:off x="7502217" y="6098705"/>
            <a:ext cx="919967" cy="606895"/>
          </a:xfrm>
          <a:prstGeom prst="rect">
            <a:avLst/>
          </a:prstGeom>
          <a:solidFill>
            <a:srgbClr val="223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id="{FCA45C24-4E67-4340-8C3B-3764B333B988}"/>
              </a:ext>
            </a:extLst>
          </p:cNvPr>
          <p:cNvSpPr/>
          <p:nvPr/>
        </p:nvSpPr>
        <p:spPr>
          <a:xfrm>
            <a:off x="3130351" y="4185960"/>
            <a:ext cx="394436" cy="587521"/>
          </a:xfrm>
          <a:custGeom>
            <a:avLst/>
            <a:gdLst>
              <a:gd name="connsiteX0" fmla="*/ 191124 w 299803"/>
              <a:gd name="connsiteY0" fmla="*/ 0 h 494676"/>
              <a:gd name="connsiteX1" fmla="*/ 161144 w 299803"/>
              <a:gd name="connsiteY1" fmla="*/ 22485 h 494676"/>
              <a:gd name="connsiteX2" fmla="*/ 138659 w 299803"/>
              <a:gd name="connsiteY2" fmla="*/ 29980 h 494676"/>
              <a:gd name="connsiteX3" fmla="*/ 127416 w 299803"/>
              <a:gd name="connsiteY3" fmla="*/ 33728 h 494676"/>
              <a:gd name="connsiteX4" fmla="*/ 101183 w 299803"/>
              <a:gd name="connsiteY4" fmla="*/ 29980 h 494676"/>
              <a:gd name="connsiteX5" fmla="*/ 89941 w 299803"/>
              <a:gd name="connsiteY5" fmla="*/ 26233 h 494676"/>
              <a:gd name="connsiteX6" fmla="*/ 71203 w 299803"/>
              <a:gd name="connsiteY6" fmla="*/ 22485 h 494676"/>
              <a:gd name="connsiteX7" fmla="*/ 41223 w 299803"/>
              <a:gd name="connsiteY7" fmla="*/ 26233 h 494676"/>
              <a:gd name="connsiteX8" fmla="*/ 29980 w 299803"/>
              <a:gd name="connsiteY8" fmla="*/ 29980 h 494676"/>
              <a:gd name="connsiteX9" fmla="*/ 22485 w 299803"/>
              <a:gd name="connsiteY9" fmla="*/ 52466 h 494676"/>
              <a:gd name="connsiteX10" fmla="*/ 14990 w 299803"/>
              <a:gd name="connsiteY10" fmla="*/ 74951 h 494676"/>
              <a:gd name="connsiteX11" fmla="*/ 11242 w 299803"/>
              <a:gd name="connsiteY11" fmla="*/ 86194 h 494676"/>
              <a:gd name="connsiteX12" fmla="*/ 3747 w 299803"/>
              <a:gd name="connsiteY12" fmla="*/ 119921 h 494676"/>
              <a:gd name="connsiteX13" fmla="*/ 0 w 299803"/>
              <a:gd name="connsiteY13" fmla="*/ 168639 h 494676"/>
              <a:gd name="connsiteX14" fmla="*/ 3747 w 299803"/>
              <a:gd name="connsiteY14" fmla="*/ 202367 h 494676"/>
              <a:gd name="connsiteX15" fmla="*/ 7495 w 299803"/>
              <a:gd name="connsiteY15" fmla="*/ 232348 h 494676"/>
              <a:gd name="connsiteX16" fmla="*/ 22485 w 299803"/>
              <a:gd name="connsiteY16" fmla="*/ 284813 h 494676"/>
              <a:gd name="connsiteX17" fmla="*/ 26233 w 299803"/>
              <a:gd name="connsiteY17" fmla="*/ 296056 h 494676"/>
              <a:gd name="connsiteX18" fmla="*/ 33728 w 299803"/>
              <a:gd name="connsiteY18" fmla="*/ 307299 h 494676"/>
              <a:gd name="connsiteX19" fmla="*/ 52465 w 299803"/>
              <a:gd name="connsiteY19" fmla="*/ 341026 h 494676"/>
              <a:gd name="connsiteX20" fmla="*/ 59960 w 299803"/>
              <a:gd name="connsiteY20" fmla="*/ 352269 h 494676"/>
              <a:gd name="connsiteX21" fmla="*/ 67456 w 299803"/>
              <a:gd name="connsiteY21" fmla="*/ 359764 h 494676"/>
              <a:gd name="connsiteX22" fmla="*/ 93688 w 299803"/>
              <a:gd name="connsiteY22" fmla="*/ 389744 h 494676"/>
              <a:gd name="connsiteX23" fmla="*/ 112426 w 299803"/>
              <a:gd name="connsiteY23" fmla="*/ 393492 h 494676"/>
              <a:gd name="connsiteX24" fmla="*/ 123669 w 299803"/>
              <a:gd name="connsiteY24" fmla="*/ 438462 h 494676"/>
              <a:gd name="connsiteX25" fmla="*/ 131164 w 299803"/>
              <a:gd name="connsiteY25" fmla="*/ 460948 h 494676"/>
              <a:gd name="connsiteX26" fmla="*/ 142406 w 299803"/>
              <a:gd name="connsiteY26" fmla="*/ 468443 h 494676"/>
              <a:gd name="connsiteX27" fmla="*/ 164892 w 299803"/>
              <a:gd name="connsiteY27" fmla="*/ 475938 h 494676"/>
              <a:gd name="connsiteX28" fmla="*/ 176134 w 299803"/>
              <a:gd name="connsiteY28" fmla="*/ 483433 h 494676"/>
              <a:gd name="connsiteX29" fmla="*/ 198620 w 299803"/>
              <a:gd name="connsiteY29" fmla="*/ 490928 h 494676"/>
              <a:gd name="connsiteX30" fmla="*/ 209862 w 299803"/>
              <a:gd name="connsiteY30" fmla="*/ 494676 h 494676"/>
              <a:gd name="connsiteX31" fmla="*/ 236095 w 299803"/>
              <a:gd name="connsiteY31" fmla="*/ 487180 h 494676"/>
              <a:gd name="connsiteX32" fmla="*/ 247338 w 299803"/>
              <a:gd name="connsiteY32" fmla="*/ 479685 h 494676"/>
              <a:gd name="connsiteX33" fmla="*/ 254833 w 299803"/>
              <a:gd name="connsiteY33" fmla="*/ 457200 h 494676"/>
              <a:gd name="connsiteX34" fmla="*/ 262328 w 299803"/>
              <a:gd name="connsiteY34" fmla="*/ 427220 h 494676"/>
              <a:gd name="connsiteX35" fmla="*/ 266075 w 299803"/>
              <a:gd name="connsiteY35" fmla="*/ 415977 h 494676"/>
              <a:gd name="connsiteX36" fmla="*/ 284813 w 299803"/>
              <a:gd name="connsiteY36" fmla="*/ 397239 h 494676"/>
              <a:gd name="connsiteX37" fmla="*/ 292308 w 299803"/>
              <a:gd name="connsiteY37" fmla="*/ 385997 h 494676"/>
              <a:gd name="connsiteX38" fmla="*/ 299803 w 299803"/>
              <a:gd name="connsiteY38" fmla="*/ 363512 h 494676"/>
              <a:gd name="connsiteX39" fmla="*/ 292308 w 299803"/>
              <a:gd name="connsiteY39" fmla="*/ 337279 h 494676"/>
              <a:gd name="connsiteX40" fmla="*/ 281065 w 299803"/>
              <a:gd name="connsiteY40" fmla="*/ 326036 h 494676"/>
              <a:gd name="connsiteX41" fmla="*/ 273570 w 299803"/>
              <a:gd name="connsiteY41" fmla="*/ 314794 h 494676"/>
              <a:gd name="connsiteX42" fmla="*/ 262328 w 299803"/>
              <a:gd name="connsiteY42" fmla="*/ 303551 h 494676"/>
              <a:gd name="connsiteX43" fmla="*/ 239842 w 299803"/>
              <a:gd name="connsiteY43" fmla="*/ 273571 h 494676"/>
              <a:gd name="connsiteX44" fmla="*/ 224852 w 299803"/>
              <a:gd name="connsiteY44" fmla="*/ 251085 h 494676"/>
              <a:gd name="connsiteX45" fmla="*/ 221105 w 299803"/>
              <a:gd name="connsiteY45" fmla="*/ 239843 h 494676"/>
              <a:gd name="connsiteX46" fmla="*/ 213610 w 299803"/>
              <a:gd name="connsiteY46" fmla="*/ 228600 h 494676"/>
              <a:gd name="connsiteX47" fmla="*/ 202367 w 299803"/>
              <a:gd name="connsiteY47" fmla="*/ 206115 h 494676"/>
              <a:gd name="connsiteX48" fmla="*/ 194872 w 299803"/>
              <a:gd name="connsiteY48" fmla="*/ 183630 h 494676"/>
              <a:gd name="connsiteX49" fmla="*/ 187377 w 299803"/>
              <a:gd name="connsiteY49" fmla="*/ 172387 h 494676"/>
              <a:gd name="connsiteX50" fmla="*/ 183629 w 299803"/>
              <a:gd name="connsiteY50" fmla="*/ 161144 h 494676"/>
              <a:gd name="connsiteX51" fmla="*/ 168639 w 299803"/>
              <a:gd name="connsiteY51" fmla="*/ 138659 h 494676"/>
              <a:gd name="connsiteX52" fmla="*/ 164892 w 299803"/>
              <a:gd name="connsiteY52" fmla="*/ 127417 h 494676"/>
              <a:gd name="connsiteX53" fmla="*/ 157397 w 299803"/>
              <a:gd name="connsiteY53" fmla="*/ 119921 h 494676"/>
              <a:gd name="connsiteX54" fmla="*/ 161144 w 299803"/>
              <a:gd name="connsiteY54" fmla="*/ 101184 h 494676"/>
              <a:gd name="connsiteX55" fmla="*/ 172387 w 299803"/>
              <a:gd name="connsiteY55" fmla="*/ 78699 h 494676"/>
              <a:gd name="connsiteX56" fmla="*/ 179882 w 299803"/>
              <a:gd name="connsiteY56" fmla="*/ 71203 h 494676"/>
              <a:gd name="connsiteX57" fmla="*/ 198620 w 299803"/>
              <a:gd name="connsiteY57" fmla="*/ 37476 h 494676"/>
              <a:gd name="connsiteX58" fmla="*/ 179882 w 299803"/>
              <a:gd name="connsiteY58" fmla="*/ 22485 h 494676"/>
              <a:gd name="connsiteX59" fmla="*/ 191124 w 299803"/>
              <a:gd name="connsiteY59" fmla="*/ 0 h 49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9803" h="494676">
                <a:moveTo>
                  <a:pt x="191124" y="0"/>
                </a:moveTo>
                <a:cubicBezTo>
                  <a:pt x="188001" y="0"/>
                  <a:pt x="167858" y="19501"/>
                  <a:pt x="161144" y="22485"/>
                </a:cubicBezTo>
                <a:cubicBezTo>
                  <a:pt x="153924" y="25694"/>
                  <a:pt x="146154" y="27482"/>
                  <a:pt x="138659" y="29980"/>
                </a:cubicBezTo>
                <a:lnTo>
                  <a:pt x="127416" y="33728"/>
                </a:lnTo>
                <a:cubicBezTo>
                  <a:pt x="118672" y="32479"/>
                  <a:pt x="109845" y="31712"/>
                  <a:pt x="101183" y="29980"/>
                </a:cubicBezTo>
                <a:cubicBezTo>
                  <a:pt x="97310" y="29205"/>
                  <a:pt x="93773" y="27191"/>
                  <a:pt x="89941" y="26233"/>
                </a:cubicBezTo>
                <a:cubicBezTo>
                  <a:pt x="83761" y="24688"/>
                  <a:pt x="77449" y="23734"/>
                  <a:pt x="71203" y="22485"/>
                </a:cubicBezTo>
                <a:cubicBezTo>
                  <a:pt x="61210" y="23734"/>
                  <a:pt x="51132" y="24431"/>
                  <a:pt x="41223" y="26233"/>
                </a:cubicBezTo>
                <a:cubicBezTo>
                  <a:pt x="37336" y="26940"/>
                  <a:pt x="32276" y="26766"/>
                  <a:pt x="29980" y="29980"/>
                </a:cubicBezTo>
                <a:cubicBezTo>
                  <a:pt x="25388" y="36409"/>
                  <a:pt x="24983" y="44971"/>
                  <a:pt x="22485" y="52466"/>
                </a:cubicBezTo>
                <a:lnTo>
                  <a:pt x="14990" y="74951"/>
                </a:lnTo>
                <a:cubicBezTo>
                  <a:pt x="13741" y="78699"/>
                  <a:pt x="12200" y="82361"/>
                  <a:pt x="11242" y="86194"/>
                </a:cubicBezTo>
                <a:cubicBezTo>
                  <a:pt x="5950" y="107363"/>
                  <a:pt x="8505" y="96134"/>
                  <a:pt x="3747" y="119921"/>
                </a:cubicBezTo>
                <a:cubicBezTo>
                  <a:pt x="2498" y="136160"/>
                  <a:pt x="0" y="152352"/>
                  <a:pt x="0" y="168639"/>
                </a:cubicBezTo>
                <a:cubicBezTo>
                  <a:pt x="0" y="179951"/>
                  <a:pt x="2425" y="191133"/>
                  <a:pt x="3747" y="202367"/>
                </a:cubicBezTo>
                <a:cubicBezTo>
                  <a:pt x="4924" y="212369"/>
                  <a:pt x="5639" y="222449"/>
                  <a:pt x="7495" y="232348"/>
                </a:cubicBezTo>
                <a:cubicBezTo>
                  <a:pt x="11528" y="253858"/>
                  <a:pt x="15857" y="264930"/>
                  <a:pt x="22485" y="284813"/>
                </a:cubicBezTo>
                <a:cubicBezTo>
                  <a:pt x="23734" y="288561"/>
                  <a:pt x="24042" y="292769"/>
                  <a:pt x="26233" y="296056"/>
                </a:cubicBezTo>
                <a:lnTo>
                  <a:pt x="33728" y="307299"/>
                </a:lnTo>
                <a:cubicBezTo>
                  <a:pt x="40323" y="327087"/>
                  <a:pt x="35284" y="315254"/>
                  <a:pt x="52465" y="341026"/>
                </a:cubicBezTo>
                <a:cubicBezTo>
                  <a:pt x="54963" y="344774"/>
                  <a:pt x="56775" y="349084"/>
                  <a:pt x="59960" y="352269"/>
                </a:cubicBezTo>
                <a:cubicBezTo>
                  <a:pt x="62459" y="354767"/>
                  <a:pt x="65336" y="356937"/>
                  <a:pt x="67456" y="359764"/>
                </a:cubicBezTo>
                <a:cubicBezTo>
                  <a:pt x="76580" y="371929"/>
                  <a:pt x="79133" y="384286"/>
                  <a:pt x="93688" y="389744"/>
                </a:cubicBezTo>
                <a:cubicBezTo>
                  <a:pt x="99652" y="391981"/>
                  <a:pt x="106180" y="392243"/>
                  <a:pt x="112426" y="393492"/>
                </a:cubicBezTo>
                <a:cubicBezTo>
                  <a:pt x="132816" y="454663"/>
                  <a:pt x="108531" y="377910"/>
                  <a:pt x="123669" y="438462"/>
                </a:cubicBezTo>
                <a:cubicBezTo>
                  <a:pt x="125585" y="446127"/>
                  <a:pt x="124590" y="456565"/>
                  <a:pt x="131164" y="460948"/>
                </a:cubicBezTo>
                <a:cubicBezTo>
                  <a:pt x="134911" y="463446"/>
                  <a:pt x="138290" y="466614"/>
                  <a:pt x="142406" y="468443"/>
                </a:cubicBezTo>
                <a:cubicBezTo>
                  <a:pt x="149626" y="471652"/>
                  <a:pt x="158318" y="471555"/>
                  <a:pt x="164892" y="475938"/>
                </a:cubicBezTo>
                <a:cubicBezTo>
                  <a:pt x="168639" y="478436"/>
                  <a:pt x="172018" y="481604"/>
                  <a:pt x="176134" y="483433"/>
                </a:cubicBezTo>
                <a:cubicBezTo>
                  <a:pt x="183354" y="486642"/>
                  <a:pt x="191125" y="488429"/>
                  <a:pt x="198620" y="490928"/>
                </a:cubicBezTo>
                <a:lnTo>
                  <a:pt x="209862" y="494676"/>
                </a:lnTo>
                <a:cubicBezTo>
                  <a:pt x="214666" y="493475"/>
                  <a:pt x="230718" y="489868"/>
                  <a:pt x="236095" y="487180"/>
                </a:cubicBezTo>
                <a:cubicBezTo>
                  <a:pt x="240124" y="485166"/>
                  <a:pt x="243590" y="482183"/>
                  <a:pt x="247338" y="479685"/>
                </a:cubicBezTo>
                <a:cubicBezTo>
                  <a:pt x="249836" y="472190"/>
                  <a:pt x="252917" y="464865"/>
                  <a:pt x="254833" y="457200"/>
                </a:cubicBezTo>
                <a:cubicBezTo>
                  <a:pt x="257331" y="447207"/>
                  <a:pt x="259071" y="436992"/>
                  <a:pt x="262328" y="427220"/>
                </a:cubicBezTo>
                <a:cubicBezTo>
                  <a:pt x="263577" y="423472"/>
                  <a:pt x="263705" y="419137"/>
                  <a:pt x="266075" y="415977"/>
                </a:cubicBezTo>
                <a:cubicBezTo>
                  <a:pt x="271375" y="408910"/>
                  <a:pt x="279913" y="404589"/>
                  <a:pt x="284813" y="397239"/>
                </a:cubicBezTo>
                <a:cubicBezTo>
                  <a:pt x="287311" y="393492"/>
                  <a:pt x="290479" y="390113"/>
                  <a:pt x="292308" y="385997"/>
                </a:cubicBezTo>
                <a:cubicBezTo>
                  <a:pt x="295517" y="378778"/>
                  <a:pt x="299803" y="363512"/>
                  <a:pt x="299803" y="363512"/>
                </a:cubicBezTo>
                <a:cubicBezTo>
                  <a:pt x="299302" y="361509"/>
                  <a:pt x="294461" y="340508"/>
                  <a:pt x="292308" y="337279"/>
                </a:cubicBezTo>
                <a:cubicBezTo>
                  <a:pt x="289368" y="332869"/>
                  <a:pt x="284458" y="330108"/>
                  <a:pt x="281065" y="326036"/>
                </a:cubicBezTo>
                <a:cubicBezTo>
                  <a:pt x="278182" y="322576"/>
                  <a:pt x="276453" y="318254"/>
                  <a:pt x="273570" y="314794"/>
                </a:cubicBezTo>
                <a:cubicBezTo>
                  <a:pt x="270177" y="310723"/>
                  <a:pt x="265582" y="307734"/>
                  <a:pt x="262328" y="303551"/>
                </a:cubicBezTo>
                <a:cubicBezTo>
                  <a:pt x="232676" y="265426"/>
                  <a:pt x="258690" y="292417"/>
                  <a:pt x="239842" y="273571"/>
                </a:cubicBezTo>
                <a:cubicBezTo>
                  <a:pt x="230933" y="246840"/>
                  <a:pt x="243565" y="279155"/>
                  <a:pt x="224852" y="251085"/>
                </a:cubicBezTo>
                <a:cubicBezTo>
                  <a:pt x="222661" y="247798"/>
                  <a:pt x="222871" y="243376"/>
                  <a:pt x="221105" y="239843"/>
                </a:cubicBezTo>
                <a:cubicBezTo>
                  <a:pt x="219091" y="235814"/>
                  <a:pt x="215624" y="232629"/>
                  <a:pt x="213610" y="228600"/>
                </a:cubicBezTo>
                <a:cubicBezTo>
                  <a:pt x="198094" y="197569"/>
                  <a:pt x="223847" y="238337"/>
                  <a:pt x="202367" y="206115"/>
                </a:cubicBezTo>
                <a:cubicBezTo>
                  <a:pt x="199869" y="198620"/>
                  <a:pt x="199254" y="190204"/>
                  <a:pt x="194872" y="183630"/>
                </a:cubicBezTo>
                <a:cubicBezTo>
                  <a:pt x="192374" y="179882"/>
                  <a:pt x="189391" y="176416"/>
                  <a:pt x="187377" y="172387"/>
                </a:cubicBezTo>
                <a:cubicBezTo>
                  <a:pt x="185610" y="168854"/>
                  <a:pt x="185548" y="164597"/>
                  <a:pt x="183629" y="161144"/>
                </a:cubicBezTo>
                <a:cubicBezTo>
                  <a:pt x="179254" y="153270"/>
                  <a:pt x="168639" y="138659"/>
                  <a:pt x="168639" y="138659"/>
                </a:cubicBezTo>
                <a:cubicBezTo>
                  <a:pt x="167390" y="134912"/>
                  <a:pt x="166924" y="130804"/>
                  <a:pt x="164892" y="127417"/>
                </a:cubicBezTo>
                <a:cubicBezTo>
                  <a:pt x="163074" y="124387"/>
                  <a:pt x="157897" y="123419"/>
                  <a:pt x="157397" y="119921"/>
                </a:cubicBezTo>
                <a:cubicBezTo>
                  <a:pt x="156496" y="113616"/>
                  <a:pt x="159599" y="107363"/>
                  <a:pt x="161144" y="101184"/>
                </a:cubicBezTo>
                <a:cubicBezTo>
                  <a:pt x="163663" y="91108"/>
                  <a:pt x="165726" y="87026"/>
                  <a:pt x="172387" y="78699"/>
                </a:cubicBezTo>
                <a:cubicBezTo>
                  <a:pt x="174594" y="75940"/>
                  <a:pt x="177762" y="74030"/>
                  <a:pt x="179882" y="71203"/>
                </a:cubicBezTo>
                <a:cubicBezTo>
                  <a:pt x="195345" y="50585"/>
                  <a:pt x="192776" y="55003"/>
                  <a:pt x="198620" y="37476"/>
                </a:cubicBezTo>
                <a:cubicBezTo>
                  <a:pt x="194431" y="33287"/>
                  <a:pt x="185791" y="23667"/>
                  <a:pt x="179882" y="22485"/>
                </a:cubicBezTo>
                <a:cubicBezTo>
                  <a:pt x="171307" y="20770"/>
                  <a:pt x="194247" y="0"/>
                  <a:pt x="191124" y="0"/>
                </a:cubicBezTo>
                <a:close/>
              </a:path>
            </a:pathLst>
          </a:custGeom>
          <a:solidFill>
            <a:srgbClr val="4D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D80131AC-9C35-614E-AE33-1A908E6FE532}"/>
              </a:ext>
            </a:extLst>
          </p:cNvPr>
          <p:cNvSpPr/>
          <p:nvPr/>
        </p:nvSpPr>
        <p:spPr>
          <a:xfrm>
            <a:off x="1715995" y="6215400"/>
            <a:ext cx="406322" cy="486461"/>
          </a:xfrm>
          <a:custGeom>
            <a:avLst/>
            <a:gdLst>
              <a:gd name="connsiteX0" fmla="*/ 151390 w 308837"/>
              <a:gd name="connsiteY0" fmla="*/ 405727 h 423894"/>
              <a:gd name="connsiteX1" fmla="*/ 181669 w 308837"/>
              <a:gd name="connsiteY1" fmla="*/ 417838 h 423894"/>
              <a:gd name="connsiteX2" fmla="*/ 199836 w 308837"/>
              <a:gd name="connsiteY2" fmla="*/ 423894 h 423894"/>
              <a:gd name="connsiteX3" fmla="*/ 218002 w 308837"/>
              <a:gd name="connsiteY3" fmla="*/ 417838 h 423894"/>
              <a:gd name="connsiteX4" fmla="*/ 272503 w 308837"/>
              <a:gd name="connsiteY4" fmla="*/ 411783 h 423894"/>
              <a:gd name="connsiteX5" fmla="*/ 296726 w 308837"/>
              <a:gd name="connsiteY5" fmla="*/ 387560 h 423894"/>
              <a:gd name="connsiteX6" fmla="*/ 308837 w 308837"/>
              <a:gd name="connsiteY6" fmla="*/ 351226 h 423894"/>
              <a:gd name="connsiteX7" fmla="*/ 302781 w 308837"/>
              <a:gd name="connsiteY7" fmla="*/ 284614 h 423894"/>
              <a:gd name="connsiteX8" fmla="*/ 284614 w 308837"/>
              <a:gd name="connsiteY8" fmla="*/ 224058 h 423894"/>
              <a:gd name="connsiteX9" fmla="*/ 260392 w 308837"/>
              <a:gd name="connsiteY9" fmla="*/ 187724 h 423894"/>
              <a:gd name="connsiteX10" fmla="*/ 236169 w 308837"/>
              <a:gd name="connsiteY10" fmla="*/ 157446 h 423894"/>
              <a:gd name="connsiteX11" fmla="*/ 218002 w 308837"/>
              <a:gd name="connsiteY11" fmla="*/ 145335 h 423894"/>
              <a:gd name="connsiteX12" fmla="*/ 187724 w 308837"/>
              <a:gd name="connsiteY12" fmla="*/ 109001 h 423894"/>
              <a:gd name="connsiteX13" fmla="*/ 157446 w 308837"/>
              <a:gd name="connsiteY13" fmla="*/ 78723 h 423894"/>
              <a:gd name="connsiteX14" fmla="*/ 139279 w 308837"/>
              <a:gd name="connsiteY14" fmla="*/ 42389 h 423894"/>
              <a:gd name="connsiteX15" fmla="*/ 102945 w 308837"/>
              <a:gd name="connsiteY15" fmla="*/ 18167 h 423894"/>
              <a:gd name="connsiteX16" fmla="*/ 66612 w 308837"/>
              <a:gd name="connsiteY16" fmla="*/ 0 h 423894"/>
              <a:gd name="connsiteX17" fmla="*/ 6055 w 308837"/>
              <a:gd name="connsiteY17" fmla="*/ 18167 h 423894"/>
              <a:gd name="connsiteX18" fmla="*/ 0 w 308837"/>
              <a:gd name="connsiteY18" fmla="*/ 36334 h 423894"/>
              <a:gd name="connsiteX19" fmla="*/ 6055 w 308837"/>
              <a:gd name="connsiteY19" fmla="*/ 54501 h 423894"/>
              <a:gd name="connsiteX20" fmla="*/ 12111 w 308837"/>
              <a:gd name="connsiteY20" fmla="*/ 90834 h 423894"/>
              <a:gd name="connsiteX21" fmla="*/ 24222 w 308837"/>
              <a:gd name="connsiteY21" fmla="*/ 127168 h 423894"/>
              <a:gd name="connsiteX22" fmla="*/ 36334 w 308837"/>
              <a:gd name="connsiteY22" fmla="*/ 163502 h 423894"/>
              <a:gd name="connsiteX23" fmla="*/ 42389 w 308837"/>
              <a:gd name="connsiteY23" fmla="*/ 181669 h 423894"/>
              <a:gd name="connsiteX24" fmla="*/ 54500 w 308837"/>
              <a:gd name="connsiteY24" fmla="*/ 199836 h 423894"/>
              <a:gd name="connsiteX25" fmla="*/ 60556 w 308837"/>
              <a:gd name="connsiteY25" fmla="*/ 218003 h 423894"/>
              <a:gd name="connsiteX26" fmla="*/ 84779 w 308837"/>
              <a:gd name="connsiteY26" fmla="*/ 248281 h 423894"/>
              <a:gd name="connsiteX27" fmla="*/ 96890 w 308837"/>
              <a:gd name="connsiteY27" fmla="*/ 284614 h 423894"/>
              <a:gd name="connsiteX28" fmla="*/ 102945 w 308837"/>
              <a:gd name="connsiteY28" fmla="*/ 302781 h 423894"/>
              <a:gd name="connsiteX29" fmla="*/ 115057 w 308837"/>
              <a:gd name="connsiteY29" fmla="*/ 314893 h 423894"/>
              <a:gd name="connsiteX30" fmla="*/ 139279 w 308837"/>
              <a:gd name="connsiteY30" fmla="*/ 363338 h 423894"/>
              <a:gd name="connsiteX31" fmla="*/ 151390 w 308837"/>
              <a:gd name="connsiteY31" fmla="*/ 405727 h 42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8837" h="423894">
                <a:moveTo>
                  <a:pt x="151390" y="405727"/>
                </a:moveTo>
                <a:cubicBezTo>
                  <a:pt x="158455" y="414810"/>
                  <a:pt x="171491" y="414021"/>
                  <a:pt x="181669" y="417838"/>
                </a:cubicBezTo>
                <a:cubicBezTo>
                  <a:pt x="187646" y="420079"/>
                  <a:pt x="193453" y="423894"/>
                  <a:pt x="199836" y="423894"/>
                </a:cubicBezTo>
                <a:cubicBezTo>
                  <a:pt x="206219" y="423894"/>
                  <a:pt x="211706" y="418887"/>
                  <a:pt x="218002" y="417838"/>
                </a:cubicBezTo>
                <a:cubicBezTo>
                  <a:pt x="236032" y="414833"/>
                  <a:pt x="254336" y="413801"/>
                  <a:pt x="272503" y="411783"/>
                </a:cubicBezTo>
                <a:cubicBezTo>
                  <a:pt x="280577" y="403709"/>
                  <a:pt x="293115" y="398393"/>
                  <a:pt x="296726" y="387560"/>
                </a:cubicBezTo>
                <a:lnTo>
                  <a:pt x="308837" y="351226"/>
                </a:lnTo>
                <a:cubicBezTo>
                  <a:pt x="306818" y="329022"/>
                  <a:pt x="305728" y="306714"/>
                  <a:pt x="302781" y="284614"/>
                </a:cubicBezTo>
                <a:cubicBezTo>
                  <a:pt x="301370" y="274033"/>
                  <a:pt x="287484" y="228364"/>
                  <a:pt x="284614" y="224058"/>
                </a:cubicBezTo>
                <a:lnTo>
                  <a:pt x="260392" y="187724"/>
                </a:lnTo>
                <a:cubicBezTo>
                  <a:pt x="251400" y="174236"/>
                  <a:pt x="248495" y="167307"/>
                  <a:pt x="236169" y="157446"/>
                </a:cubicBezTo>
                <a:cubicBezTo>
                  <a:pt x="230486" y="152900"/>
                  <a:pt x="224058" y="149372"/>
                  <a:pt x="218002" y="145335"/>
                </a:cubicBezTo>
                <a:cubicBezTo>
                  <a:pt x="187933" y="100230"/>
                  <a:pt x="226579" y="155628"/>
                  <a:pt x="187724" y="109001"/>
                </a:cubicBezTo>
                <a:cubicBezTo>
                  <a:pt x="162492" y="78723"/>
                  <a:pt x="190752" y="100927"/>
                  <a:pt x="157446" y="78723"/>
                </a:cubicBezTo>
                <a:cubicBezTo>
                  <a:pt x="153127" y="65765"/>
                  <a:pt x="150327" y="52056"/>
                  <a:pt x="139279" y="42389"/>
                </a:cubicBezTo>
                <a:cubicBezTo>
                  <a:pt x="128325" y="32804"/>
                  <a:pt x="115056" y="26241"/>
                  <a:pt x="102945" y="18167"/>
                </a:cubicBezTo>
                <a:cubicBezTo>
                  <a:pt x="79466" y="2515"/>
                  <a:pt x="91685" y="8358"/>
                  <a:pt x="66612" y="0"/>
                </a:cubicBezTo>
                <a:cubicBezTo>
                  <a:pt x="22382" y="14743"/>
                  <a:pt x="42663" y="9015"/>
                  <a:pt x="6055" y="18167"/>
                </a:cubicBezTo>
                <a:cubicBezTo>
                  <a:pt x="4037" y="24223"/>
                  <a:pt x="0" y="29951"/>
                  <a:pt x="0" y="36334"/>
                </a:cubicBezTo>
                <a:cubicBezTo>
                  <a:pt x="0" y="42717"/>
                  <a:pt x="4670" y="48270"/>
                  <a:pt x="6055" y="54501"/>
                </a:cubicBezTo>
                <a:cubicBezTo>
                  <a:pt x="8718" y="66487"/>
                  <a:pt x="9133" y="78923"/>
                  <a:pt x="12111" y="90834"/>
                </a:cubicBezTo>
                <a:cubicBezTo>
                  <a:pt x="15207" y="103219"/>
                  <a:pt x="20185" y="115057"/>
                  <a:pt x="24222" y="127168"/>
                </a:cubicBezTo>
                <a:lnTo>
                  <a:pt x="36334" y="163502"/>
                </a:lnTo>
                <a:cubicBezTo>
                  <a:pt x="38352" y="169558"/>
                  <a:pt x="38848" y="176358"/>
                  <a:pt x="42389" y="181669"/>
                </a:cubicBezTo>
                <a:cubicBezTo>
                  <a:pt x="46426" y="187725"/>
                  <a:pt x="51245" y="193326"/>
                  <a:pt x="54500" y="199836"/>
                </a:cubicBezTo>
                <a:cubicBezTo>
                  <a:pt x="57355" y="205545"/>
                  <a:pt x="57701" y="212294"/>
                  <a:pt x="60556" y="218003"/>
                </a:cubicBezTo>
                <a:cubicBezTo>
                  <a:pt x="68195" y="233280"/>
                  <a:pt x="73514" y="237016"/>
                  <a:pt x="84779" y="248281"/>
                </a:cubicBezTo>
                <a:lnTo>
                  <a:pt x="96890" y="284614"/>
                </a:lnTo>
                <a:cubicBezTo>
                  <a:pt x="98908" y="290670"/>
                  <a:pt x="98431" y="298267"/>
                  <a:pt x="102945" y="302781"/>
                </a:cubicBezTo>
                <a:lnTo>
                  <a:pt x="115057" y="314893"/>
                </a:lnTo>
                <a:cubicBezTo>
                  <a:pt x="128973" y="356642"/>
                  <a:pt x="118141" y="342199"/>
                  <a:pt x="139279" y="363338"/>
                </a:cubicBezTo>
                <a:cubicBezTo>
                  <a:pt x="152293" y="402379"/>
                  <a:pt x="144325" y="396644"/>
                  <a:pt x="151390" y="405727"/>
                </a:cubicBezTo>
                <a:close/>
              </a:path>
            </a:pathLst>
          </a:custGeom>
          <a:solidFill>
            <a:srgbClr val="4C5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D558F40E-A51E-154E-B4BD-C24368C82157}"/>
              </a:ext>
            </a:extLst>
          </p:cNvPr>
          <p:cNvCxnSpPr>
            <a:cxnSpLocks/>
          </p:cNvCxnSpPr>
          <p:nvPr/>
        </p:nvCxnSpPr>
        <p:spPr>
          <a:xfrm flipH="1" flipV="1">
            <a:off x="5965502" y="3816225"/>
            <a:ext cx="485231" cy="49774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3B6CAFE-763F-0E4E-B44C-90C3FE4A3CF2}"/>
              </a:ext>
            </a:extLst>
          </p:cNvPr>
          <p:cNvCxnSpPr>
            <a:cxnSpLocks/>
          </p:cNvCxnSpPr>
          <p:nvPr/>
        </p:nvCxnSpPr>
        <p:spPr>
          <a:xfrm flipH="1" flipV="1">
            <a:off x="2492996" y="5803770"/>
            <a:ext cx="431088" cy="72233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A294009-1CD2-424B-9EB9-DAD8A71232F6}"/>
              </a:ext>
            </a:extLst>
          </p:cNvPr>
          <p:cNvCxnSpPr>
            <a:cxnSpLocks/>
          </p:cNvCxnSpPr>
          <p:nvPr/>
        </p:nvCxnSpPr>
        <p:spPr>
          <a:xfrm flipH="1" flipV="1">
            <a:off x="2951983" y="5598777"/>
            <a:ext cx="348433" cy="424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2190420-D83C-E843-979F-DAF26A9B0376}"/>
              </a:ext>
            </a:extLst>
          </p:cNvPr>
          <p:cNvCxnSpPr>
            <a:cxnSpLocks/>
          </p:cNvCxnSpPr>
          <p:nvPr/>
        </p:nvCxnSpPr>
        <p:spPr>
          <a:xfrm flipH="1" flipV="1">
            <a:off x="2575130" y="5764515"/>
            <a:ext cx="354608" cy="45353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6D3B996-61E8-C443-BE52-49DAC223A791}"/>
              </a:ext>
            </a:extLst>
          </p:cNvPr>
          <p:cNvCxnSpPr>
            <a:cxnSpLocks/>
          </p:cNvCxnSpPr>
          <p:nvPr/>
        </p:nvCxnSpPr>
        <p:spPr>
          <a:xfrm flipH="1" flipV="1">
            <a:off x="3570409" y="5193154"/>
            <a:ext cx="237483" cy="53673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58415FA-C59F-C844-B640-E72D9209831C}"/>
              </a:ext>
            </a:extLst>
          </p:cNvPr>
          <p:cNvCxnSpPr>
            <a:cxnSpLocks/>
          </p:cNvCxnSpPr>
          <p:nvPr/>
        </p:nvCxnSpPr>
        <p:spPr>
          <a:xfrm flipH="1" flipV="1">
            <a:off x="3125916" y="5481015"/>
            <a:ext cx="156256" cy="12352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37E2C8A-DCD9-A047-A0EC-61BAABD450A2}"/>
              </a:ext>
            </a:extLst>
          </p:cNvPr>
          <p:cNvCxnSpPr>
            <a:cxnSpLocks/>
          </p:cNvCxnSpPr>
          <p:nvPr/>
        </p:nvCxnSpPr>
        <p:spPr>
          <a:xfrm flipH="1" flipV="1">
            <a:off x="4365119" y="3469317"/>
            <a:ext cx="485231" cy="49774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86F57FF-D00E-5448-AA83-8E3D9EE261FE}"/>
              </a:ext>
            </a:extLst>
          </p:cNvPr>
          <p:cNvCxnSpPr>
            <a:cxnSpLocks/>
          </p:cNvCxnSpPr>
          <p:nvPr/>
        </p:nvCxnSpPr>
        <p:spPr>
          <a:xfrm flipH="1" flipV="1">
            <a:off x="4300259" y="4160129"/>
            <a:ext cx="135753" cy="20433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BC0279C-CD61-234F-9FBE-6718A347BEBE}"/>
              </a:ext>
            </a:extLst>
          </p:cNvPr>
          <p:cNvCxnSpPr>
            <a:cxnSpLocks/>
          </p:cNvCxnSpPr>
          <p:nvPr/>
        </p:nvCxnSpPr>
        <p:spPr>
          <a:xfrm flipH="1" flipV="1">
            <a:off x="4648041" y="3301735"/>
            <a:ext cx="325566" cy="93427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EF79F08-FFC0-984A-87A4-01EC00F606D1}"/>
              </a:ext>
            </a:extLst>
          </p:cNvPr>
          <p:cNvCxnSpPr>
            <a:cxnSpLocks/>
          </p:cNvCxnSpPr>
          <p:nvPr/>
        </p:nvCxnSpPr>
        <p:spPr>
          <a:xfrm flipH="1" flipV="1">
            <a:off x="5198610" y="2297093"/>
            <a:ext cx="461671" cy="111244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51AF35E-5700-8348-91E5-02094F972316}"/>
              </a:ext>
            </a:extLst>
          </p:cNvPr>
          <p:cNvCxnSpPr>
            <a:cxnSpLocks/>
          </p:cNvCxnSpPr>
          <p:nvPr/>
        </p:nvCxnSpPr>
        <p:spPr>
          <a:xfrm flipH="1" flipV="1">
            <a:off x="4657486" y="3077808"/>
            <a:ext cx="263757" cy="3687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56AA8E7-A26C-404B-A84B-B4412DFF6664}"/>
              </a:ext>
            </a:extLst>
          </p:cNvPr>
          <p:cNvCxnSpPr>
            <a:cxnSpLocks/>
          </p:cNvCxnSpPr>
          <p:nvPr/>
        </p:nvCxnSpPr>
        <p:spPr>
          <a:xfrm flipH="1" flipV="1">
            <a:off x="4797599" y="2794308"/>
            <a:ext cx="299175" cy="27976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BB884E6-4D03-0640-89D2-2B4E26627B47}"/>
              </a:ext>
            </a:extLst>
          </p:cNvPr>
          <p:cNvCxnSpPr>
            <a:cxnSpLocks/>
          </p:cNvCxnSpPr>
          <p:nvPr/>
        </p:nvCxnSpPr>
        <p:spPr>
          <a:xfrm flipH="1" flipV="1">
            <a:off x="4744452" y="2772501"/>
            <a:ext cx="236515" cy="4862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289564A-D4EC-7D44-9B36-491CA363B6DA}"/>
              </a:ext>
            </a:extLst>
          </p:cNvPr>
          <p:cNvCxnSpPr>
            <a:cxnSpLocks/>
          </p:cNvCxnSpPr>
          <p:nvPr/>
        </p:nvCxnSpPr>
        <p:spPr>
          <a:xfrm flipH="1" flipV="1">
            <a:off x="5251755" y="2183693"/>
            <a:ext cx="723178" cy="164065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0E33EEB-1E25-024B-84DE-CED542C028C0}"/>
              </a:ext>
            </a:extLst>
          </p:cNvPr>
          <p:cNvCxnSpPr>
            <a:cxnSpLocks/>
          </p:cNvCxnSpPr>
          <p:nvPr/>
        </p:nvCxnSpPr>
        <p:spPr>
          <a:xfrm flipH="1" flipV="1">
            <a:off x="4937711" y="2427939"/>
            <a:ext cx="273987" cy="9382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DE81C07-BD15-564C-AAD4-8FCF40389C88}"/>
              </a:ext>
            </a:extLst>
          </p:cNvPr>
          <p:cNvCxnSpPr>
            <a:cxnSpLocks/>
          </p:cNvCxnSpPr>
          <p:nvPr/>
        </p:nvCxnSpPr>
        <p:spPr>
          <a:xfrm flipH="1" flipV="1">
            <a:off x="5643103" y="2153161"/>
            <a:ext cx="178433" cy="18139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C6F577B-DF5E-4940-BE5D-8C32E806D440}"/>
              </a:ext>
            </a:extLst>
          </p:cNvPr>
          <p:cNvCxnSpPr>
            <a:cxnSpLocks/>
          </p:cNvCxnSpPr>
          <p:nvPr/>
        </p:nvCxnSpPr>
        <p:spPr>
          <a:xfrm flipH="1" flipV="1">
            <a:off x="5134468" y="3489390"/>
            <a:ext cx="485231" cy="49774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889B964-1BFE-8D4F-8847-7B357A85B411}"/>
              </a:ext>
            </a:extLst>
          </p:cNvPr>
          <p:cNvCxnSpPr>
            <a:cxnSpLocks/>
          </p:cNvCxnSpPr>
          <p:nvPr/>
        </p:nvCxnSpPr>
        <p:spPr>
          <a:xfrm flipH="1" flipV="1">
            <a:off x="5474002" y="2231670"/>
            <a:ext cx="529549" cy="109802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0C6CFCC-F204-0345-A402-DCB1063F537B}"/>
              </a:ext>
            </a:extLst>
          </p:cNvPr>
          <p:cNvCxnSpPr>
            <a:cxnSpLocks/>
          </p:cNvCxnSpPr>
          <p:nvPr/>
        </p:nvCxnSpPr>
        <p:spPr>
          <a:xfrm flipH="1" flipV="1">
            <a:off x="5927852" y="2409675"/>
            <a:ext cx="358372" cy="5654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7348C60-B2BD-5E4F-B2FF-20C9C760E3D0}"/>
              </a:ext>
            </a:extLst>
          </p:cNvPr>
          <p:cNvCxnSpPr>
            <a:cxnSpLocks/>
          </p:cNvCxnSpPr>
          <p:nvPr/>
        </p:nvCxnSpPr>
        <p:spPr>
          <a:xfrm flipH="1" flipV="1">
            <a:off x="6329144" y="2195905"/>
            <a:ext cx="366164" cy="70775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12CDD1A-9F2D-3E4E-856D-8ABF15DAF035}"/>
              </a:ext>
            </a:extLst>
          </p:cNvPr>
          <p:cNvCxnSpPr>
            <a:cxnSpLocks/>
          </p:cNvCxnSpPr>
          <p:nvPr/>
        </p:nvCxnSpPr>
        <p:spPr>
          <a:xfrm flipH="1" flipV="1">
            <a:off x="6388059" y="2649050"/>
            <a:ext cx="320984" cy="7523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1461AED-E1DF-0D46-8372-E6C409ECE3EC}"/>
              </a:ext>
            </a:extLst>
          </p:cNvPr>
          <p:cNvCxnSpPr>
            <a:cxnSpLocks/>
          </p:cNvCxnSpPr>
          <p:nvPr/>
        </p:nvCxnSpPr>
        <p:spPr>
          <a:xfrm flipH="1" flipV="1">
            <a:off x="6767957" y="3143028"/>
            <a:ext cx="509805" cy="82403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F31AB74-0A9B-5E4C-9D1F-57DEFB48F7D6}"/>
              </a:ext>
            </a:extLst>
          </p:cNvPr>
          <p:cNvCxnSpPr>
            <a:cxnSpLocks/>
          </p:cNvCxnSpPr>
          <p:nvPr/>
        </p:nvCxnSpPr>
        <p:spPr>
          <a:xfrm flipH="1" flipV="1">
            <a:off x="7661443" y="2937603"/>
            <a:ext cx="572415" cy="86631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526CE02-901A-6B45-8E94-6DF8C5A628CC}"/>
              </a:ext>
            </a:extLst>
          </p:cNvPr>
          <p:cNvCxnSpPr>
            <a:cxnSpLocks/>
          </p:cNvCxnSpPr>
          <p:nvPr/>
        </p:nvCxnSpPr>
        <p:spPr>
          <a:xfrm flipH="1" flipV="1">
            <a:off x="3512788" y="5306554"/>
            <a:ext cx="194607" cy="2922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7A60C42-2D59-7F48-B0FA-85D9DEDC0177}"/>
              </a:ext>
            </a:extLst>
          </p:cNvPr>
          <p:cNvCxnSpPr>
            <a:cxnSpLocks/>
          </p:cNvCxnSpPr>
          <p:nvPr/>
        </p:nvCxnSpPr>
        <p:spPr>
          <a:xfrm flipH="1" flipV="1">
            <a:off x="1247558" y="5672923"/>
            <a:ext cx="133848" cy="957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E92574A-2230-764F-9DA2-B1422A254CD0}"/>
              </a:ext>
            </a:extLst>
          </p:cNvPr>
          <p:cNvCxnSpPr>
            <a:cxnSpLocks/>
          </p:cNvCxnSpPr>
          <p:nvPr/>
        </p:nvCxnSpPr>
        <p:spPr>
          <a:xfrm>
            <a:off x="1792931" y="4847622"/>
            <a:ext cx="1" cy="1361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9643FD7-7E8C-4341-A3FE-AC95EF84FF37}"/>
              </a:ext>
            </a:extLst>
          </p:cNvPr>
          <p:cNvCxnSpPr>
            <a:cxnSpLocks/>
          </p:cNvCxnSpPr>
          <p:nvPr/>
        </p:nvCxnSpPr>
        <p:spPr>
          <a:xfrm>
            <a:off x="3159651" y="4698359"/>
            <a:ext cx="24242" cy="1197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391BABC-30E8-F54A-BBAE-8157B97132FF}"/>
              </a:ext>
            </a:extLst>
          </p:cNvPr>
          <p:cNvCxnSpPr>
            <a:cxnSpLocks/>
          </p:cNvCxnSpPr>
          <p:nvPr/>
        </p:nvCxnSpPr>
        <p:spPr>
          <a:xfrm>
            <a:off x="2850523" y="5232408"/>
            <a:ext cx="97803" cy="5830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B481694-6AEC-7B41-B8B2-690D7451AB7D}"/>
              </a:ext>
            </a:extLst>
          </p:cNvPr>
          <p:cNvCxnSpPr>
            <a:cxnSpLocks/>
          </p:cNvCxnSpPr>
          <p:nvPr/>
        </p:nvCxnSpPr>
        <p:spPr>
          <a:xfrm flipH="1">
            <a:off x="2924083" y="4456614"/>
            <a:ext cx="9065" cy="19570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C7CF4E9-B480-AE42-9BC3-56E5B602A916}"/>
              </a:ext>
            </a:extLst>
          </p:cNvPr>
          <p:cNvCxnSpPr>
            <a:cxnSpLocks/>
          </p:cNvCxnSpPr>
          <p:nvPr/>
        </p:nvCxnSpPr>
        <p:spPr>
          <a:xfrm>
            <a:off x="2687919" y="3931370"/>
            <a:ext cx="148109" cy="2499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1E2CE44-A782-1C4B-A2C3-00B590284DA3}"/>
              </a:ext>
            </a:extLst>
          </p:cNvPr>
          <p:cNvCxnSpPr>
            <a:cxnSpLocks/>
          </p:cNvCxnSpPr>
          <p:nvPr/>
        </p:nvCxnSpPr>
        <p:spPr>
          <a:xfrm>
            <a:off x="3721292" y="4951184"/>
            <a:ext cx="42376" cy="1983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8FF395C-C197-D14E-A187-A967009B1143}"/>
              </a:ext>
            </a:extLst>
          </p:cNvPr>
          <p:cNvCxnSpPr>
            <a:cxnSpLocks/>
          </p:cNvCxnSpPr>
          <p:nvPr/>
        </p:nvCxnSpPr>
        <p:spPr>
          <a:xfrm>
            <a:off x="3797922" y="4717356"/>
            <a:ext cx="42376" cy="1983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6D77EBF-47AB-5A48-ACCB-CBD421796629}"/>
              </a:ext>
            </a:extLst>
          </p:cNvPr>
          <p:cNvCxnSpPr>
            <a:cxnSpLocks/>
          </p:cNvCxnSpPr>
          <p:nvPr/>
        </p:nvCxnSpPr>
        <p:spPr>
          <a:xfrm>
            <a:off x="4029712" y="4296525"/>
            <a:ext cx="51931" cy="22495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6718A66-4059-B94F-960C-3A5728793ED6}"/>
              </a:ext>
            </a:extLst>
          </p:cNvPr>
          <p:cNvCxnSpPr>
            <a:cxnSpLocks/>
          </p:cNvCxnSpPr>
          <p:nvPr/>
        </p:nvCxnSpPr>
        <p:spPr>
          <a:xfrm>
            <a:off x="3959282" y="4056323"/>
            <a:ext cx="96396" cy="25764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FE9B810-C86E-AF4D-8695-61D2E8C6E96E}"/>
              </a:ext>
            </a:extLst>
          </p:cNvPr>
          <p:cNvCxnSpPr>
            <a:cxnSpLocks/>
          </p:cNvCxnSpPr>
          <p:nvPr/>
        </p:nvCxnSpPr>
        <p:spPr>
          <a:xfrm>
            <a:off x="3637615" y="3776868"/>
            <a:ext cx="126053" cy="3259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FBDC5A7-F72F-D645-81B5-47D53B9BA0DF}"/>
              </a:ext>
            </a:extLst>
          </p:cNvPr>
          <p:cNvCxnSpPr>
            <a:cxnSpLocks/>
          </p:cNvCxnSpPr>
          <p:nvPr/>
        </p:nvCxnSpPr>
        <p:spPr>
          <a:xfrm>
            <a:off x="3059069" y="3488464"/>
            <a:ext cx="194865" cy="27834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041CDCC-B292-5D4C-BFC2-116CDB86D0A7}"/>
              </a:ext>
            </a:extLst>
          </p:cNvPr>
          <p:cNvCxnSpPr>
            <a:cxnSpLocks/>
          </p:cNvCxnSpPr>
          <p:nvPr/>
        </p:nvCxnSpPr>
        <p:spPr>
          <a:xfrm>
            <a:off x="3729333" y="3301735"/>
            <a:ext cx="89776" cy="34967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06F6C6A-C91B-6349-9A6F-C39CAC922524}"/>
              </a:ext>
            </a:extLst>
          </p:cNvPr>
          <p:cNvCxnSpPr>
            <a:cxnSpLocks/>
          </p:cNvCxnSpPr>
          <p:nvPr/>
        </p:nvCxnSpPr>
        <p:spPr>
          <a:xfrm flipH="1" flipV="1">
            <a:off x="4332016" y="4016243"/>
            <a:ext cx="125178" cy="779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D261E19-C7A2-7742-AF08-CE469614F6B6}"/>
              </a:ext>
            </a:extLst>
          </p:cNvPr>
          <p:cNvCxnSpPr>
            <a:cxnSpLocks/>
          </p:cNvCxnSpPr>
          <p:nvPr/>
        </p:nvCxnSpPr>
        <p:spPr>
          <a:xfrm>
            <a:off x="4200998" y="3294477"/>
            <a:ext cx="23809" cy="2605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7034B3F-71AC-B242-AE95-558EFD7BA74E}"/>
              </a:ext>
            </a:extLst>
          </p:cNvPr>
          <p:cNvCxnSpPr>
            <a:cxnSpLocks/>
          </p:cNvCxnSpPr>
          <p:nvPr/>
        </p:nvCxnSpPr>
        <p:spPr>
          <a:xfrm>
            <a:off x="3981466" y="2593735"/>
            <a:ext cx="74212" cy="25727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2C26A86-A249-424C-A5C6-A73A4A901BAE}"/>
              </a:ext>
            </a:extLst>
          </p:cNvPr>
          <p:cNvCxnSpPr>
            <a:cxnSpLocks/>
          </p:cNvCxnSpPr>
          <p:nvPr/>
        </p:nvCxnSpPr>
        <p:spPr>
          <a:xfrm>
            <a:off x="3541145" y="2089700"/>
            <a:ext cx="68945" cy="2684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8649910-7D8D-4243-8AD2-5B4D504C8AD0}"/>
              </a:ext>
            </a:extLst>
          </p:cNvPr>
          <p:cNvCxnSpPr>
            <a:cxnSpLocks/>
          </p:cNvCxnSpPr>
          <p:nvPr/>
        </p:nvCxnSpPr>
        <p:spPr>
          <a:xfrm>
            <a:off x="3183893" y="1699065"/>
            <a:ext cx="70041" cy="2114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D226682-E3E9-5249-BF75-40110CCF3151}"/>
              </a:ext>
            </a:extLst>
          </p:cNvPr>
          <p:cNvCxnSpPr>
            <a:cxnSpLocks/>
          </p:cNvCxnSpPr>
          <p:nvPr/>
        </p:nvCxnSpPr>
        <p:spPr>
          <a:xfrm>
            <a:off x="2087296" y="1343322"/>
            <a:ext cx="96486" cy="20794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CA5802A-F355-C54B-BBEB-7833F98C624F}"/>
              </a:ext>
            </a:extLst>
          </p:cNvPr>
          <p:cNvCxnSpPr>
            <a:cxnSpLocks/>
          </p:cNvCxnSpPr>
          <p:nvPr/>
        </p:nvCxnSpPr>
        <p:spPr>
          <a:xfrm flipH="1">
            <a:off x="3981466" y="1838080"/>
            <a:ext cx="20739" cy="2147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A79868BA-875C-0649-A1F9-2D2E62AC359C}"/>
              </a:ext>
            </a:extLst>
          </p:cNvPr>
          <p:cNvCxnSpPr>
            <a:cxnSpLocks/>
          </p:cNvCxnSpPr>
          <p:nvPr/>
        </p:nvCxnSpPr>
        <p:spPr>
          <a:xfrm flipH="1">
            <a:off x="4382477" y="754277"/>
            <a:ext cx="1" cy="18637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8F65335-4B30-F74F-B006-081DB5C18039}"/>
              </a:ext>
            </a:extLst>
          </p:cNvPr>
          <p:cNvCxnSpPr>
            <a:cxnSpLocks/>
          </p:cNvCxnSpPr>
          <p:nvPr/>
        </p:nvCxnSpPr>
        <p:spPr>
          <a:xfrm>
            <a:off x="4113801" y="2174040"/>
            <a:ext cx="12225" cy="26262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C4B276B-28AC-3E41-BD07-8C9A8977663D}"/>
              </a:ext>
            </a:extLst>
          </p:cNvPr>
          <p:cNvCxnSpPr>
            <a:cxnSpLocks/>
          </p:cNvCxnSpPr>
          <p:nvPr/>
        </p:nvCxnSpPr>
        <p:spPr>
          <a:xfrm flipH="1">
            <a:off x="4464229" y="2620977"/>
            <a:ext cx="4213" cy="13843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14F0D13-96E8-4341-8147-D12782A75976}"/>
              </a:ext>
            </a:extLst>
          </p:cNvPr>
          <p:cNvCxnSpPr>
            <a:cxnSpLocks/>
          </p:cNvCxnSpPr>
          <p:nvPr/>
        </p:nvCxnSpPr>
        <p:spPr>
          <a:xfrm flipH="1">
            <a:off x="4466335" y="3061931"/>
            <a:ext cx="58803" cy="8109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0F3BDC4-BF51-B546-885D-DBC35B240F1C}"/>
              </a:ext>
            </a:extLst>
          </p:cNvPr>
          <p:cNvCxnSpPr>
            <a:cxnSpLocks/>
          </p:cNvCxnSpPr>
          <p:nvPr/>
        </p:nvCxnSpPr>
        <p:spPr>
          <a:xfrm flipH="1">
            <a:off x="4345635" y="3473948"/>
            <a:ext cx="66239" cy="8109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2D98FD5-BC80-CA48-9FAF-6E3EB7F7307E}"/>
              </a:ext>
            </a:extLst>
          </p:cNvPr>
          <p:cNvCxnSpPr>
            <a:cxnSpLocks/>
          </p:cNvCxnSpPr>
          <p:nvPr/>
        </p:nvCxnSpPr>
        <p:spPr>
          <a:xfrm flipH="1">
            <a:off x="5188946" y="856774"/>
            <a:ext cx="142914" cy="533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EF3581E-C8D0-6845-B022-D6A0043FB208}"/>
              </a:ext>
            </a:extLst>
          </p:cNvPr>
          <p:cNvCxnSpPr>
            <a:cxnSpLocks/>
          </p:cNvCxnSpPr>
          <p:nvPr/>
        </p:nvCxnSpPr>
        <p:spPr>
          <a:xfrm flipH="1">
            <a:off x="5348385" y="1015970"/>
            <a:ext cx="267855" cy="25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A869DC2-9C9C-E245-9AAC-ABCAB06325FB}"/>
              </a:ext>
            </a:extLst>
          </p:cNvPr>
          <p:cNvCxnSpPr>
            <a:cxnSpLocks/>
          </p:cNvCxnSpPr>
          <p:nvPr/>
        </p:nvCxnSpPr>
        <p:spPr>
          <a:xfrm flipH="1">
            <a:off x="4783105" y="1292929"/>
            <a:ext cx="200217" cy="8387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11BEDE7-4D3B-7244-AF99-076702AE5CE7}"/>
              </a:ext>
            </a:extLst>
          </p:cNvPr>
          <p:cNvCxnSpPr>
            <a:cxnSpLocks/>
          </p:cNvCxnSpPr>
          <p:nvPr/>
        </p:nvCxnSpPr>
        <p:spPr>
          <a:xfrm flipH="1">
            <a:off x="4319285" y="1583502"/>
            <a:ext cx="176453" cy="12042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29CD7A7-78A8-7F43-A432-EB50C5B76D52}"/>
              </a:ext>
            </a:extLst>
          </p:cNvPr>
          <p:cNvCxnSpPr>
            <a:cxnSpLocks/>
          </p:cNvCxnSpPr>
          <p:nvPr/>
        </p:nvCxnSpPr>
        <p:spPr>
          <a:xfrm flipH="1">
            <a:off x="4454565" y="1909791"/>
            <a:ext cx="153169" cy="1474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54279212-19F7-5042-8D9A-546C29532592}"/>
              </a:ext>
            </a:extLst>
          </p:cNvPr>
          <p:cNvCxnSpPr>
            <a:cxnSpLocks/>
          </p:cNvCxnSpPr>
          <p:nvPr/>
        </p:nvCxnSpPr>
        <p:spPr>
          <a:xfrm flipH="1">
            <a:off x="4691306" y="2373753"/>
            <a:ext cx="73196" cy="13269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C4079EF0-8BC4-2F4E-9BDE-5E2AB52B0AFE}"/>
              </a:ext>
            </a:extLst>
          </p:cNvPr>
          <p:cNvCxnSpPr>
            <a:cxnSpLocks/>
          </p:cNvCxnSpPr>
          <p:nvPr/>
        </p:nvCxnSpPr>
        <p:spPr>
          <a:xfrm flipH="1" flipV="1">
            <a:off x="6193888" y="1080223"/>
            <a:ext cx="282085" cy="1295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48998AD7-7007-3E4B-B6E1-A6F23E7A4B7D}"/>
              </a:ext>
            </a:extLst>
          </p:cNvPr>
          <p:cNvCxnSpPr>
            <a:cxnSpLocks/>
          </p:cNvCxnSpPr>
          <p:nvPr/>
        </p:nvCxnSpPr>
        <p:spPr>
          <a:xfrm flipH="1" flipV="1">
            <a:off x="6474113" y="1293939"/>
            <a:ext cx="375972" cy="27083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55BC5B6-C132-644B-BFA4-720D2E4F1982}"/>
              </a:ext>
            </a:extLst>
          </p:cNvPr>
          <p:cNvCxnSpPr>
            <a:cxnSpLocks/>
          </p:cNvCxnSpPr>
          <p:nvPr/>
        </p:nvCxnSpPr>
        <p:spPr>
          <a:xfrm flipH="1" flipV="1">
            <a:off x="6561079" y="1171815"/>
            <a:ext cx="288613" cy="15173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FA4F138-4726-994E-A42F-D283E62D5B04}"/>
              </a:ext>
            </a:extLst>
          </p:cNvPr>
          <p:cNvCxnSpPr>
            <a:cxnSpLocks/>
          </p:cNvCxnSpPr>
          <p:nvPr/>
        </p:nvCxnSpPr>
        <p:spPr>
          <a:xfrm>
            <a:off x="6662099" y="784946"/>
            <a:ext cx="0" cy="1251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EBC8BEE-7CB0-4841-9578-7441E624B102}"/>
              </a:ext>
            </a:extLst>
          </p:cNvPr>
          <p:cNvCxnSpPr>
            <a:cxnSpLocks/>
          </p:cNvCxnSpPr>
          <p:nvPr/>
        </p:nvCxnSpPr>
        <p:spPr>
          <a:xfrm>
            <a:off x="6659242" y="659768"/>
            <a:ext cx="148241" cy="977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5EC261C-3B33-8E42-AC2F-6F0781C63A2B}"/>
              </a:ext>
            </a:extLst>
          </p:cNvPr>
          <p:cNvCxnSpPr>
            <a:cxnSpLocks/>
          </p:cNvCxnSpPr>
          <p:nvPr/>
        </p:nvCxnSpPr>
        <p:spPr>
          <a:xfrm flipH="1" flipV="1">
            <a:off x="7136023" y="1263409"/>
            <a:ext cx="233052" cy="28039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461A3E8E-EBEB-114B-B2C8-1627F7F6FF68}"/>
              </a:ext>
            </a:extLst>
          </p:cNvPr>
          <p:cNvCxnSpPr>
            <a:cxnSpLocks/>
          </p:cNvCxnSpPr>
          <p:nvPr/>
        </p:nvCxnSpPr>
        <p:spPr>
          <a:xfrm flipH="1" flipV="1">
            <a:off x="7459731" y="1171818"/>
            <a:ext cx="173930" cy="2704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78D76423-B4E7-374A-B224-A5E003128805}"/>
              </a:ext>
            </a:extLst>
          </p:cNvPr>
          <p:cNvCxnSpPr>
            <a:cxnSpLocks/>
          </p:cNvCxnSpPr>
          <p:nvPr/>
        </p:nvCxnSpPr>
        <p:spPr>
          <a:xfrm flipV="1">
            <a:off x="7855909" y="1224154"/>
            <a:ext cx="198088" cy="392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2020B5D4-1382-5A4F-8FBA-2F30AF260F62}"/>
              </a:ext>
            </a:extLst>
          </p:cNvPr>
          <p:cNvSpPr/>
          <p:nvPr/>
        </p:nvSpPr>
        <p:spPr>
          <a:xfrm>
            <a:off x="5969341" y="3586894"/>
            <a:ext cx="419742" cy="26119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a:extLst>
              <a:ext uri="{FF2B5EF4-FFF2-40B4-BE49-F238E27FC236}">
                <a16:creationId xmlns:a16="http://schemas.microsoft.com/office/drawing/2014/main" id="{12FF5B64-687D-4B40-A839-1F9FED2F09B1}"/>
              </a:ext>
            </a:extLst>
          </p:cNvPr>
          <p:cNvSpPr txBox="1"/>
          <p:nvPr/>
        </p:nvSpPr>
        <p:spPr>
          <a:xfrm>
            <a:off x="5947995" y="3594198"/>
            <a:ext cx="431528" cy="230832"/>
          </a:xfrm>
          <a:prstGeom prst="rect">
            <a:avLst/>
          </a:prstGeom>
          <a:noFill/>
        </p:spPr>
        <p:txBody>
          <a:bodyPr wrap="none" rtlCol="0">
            <a:spAutoFit/>
          </a:bodyPr>
          <a:lstStyle/>
          <a:p>
            <a:r>
              <a:rPr lang="en-US" sz="900" b="1" dirty="0"/>
              <a:t>AC79</a:t>
            </a:r>
          </a:p>
        </p:txBody>
      </p:sp>
      <p:sp>
        <p:nvSpPr>
          <p:cNvPr id="95" name="Oval 94">
            <a:extLst>
              <a:ext uri="{FF2B5EF4-FFF2-40B4-BE49-F238E27FC236}">
                <a16:creationId xmlns:a16="http://schemas.microsoft.com/office/drawing/2014/main" id="{564648EE-AD1B-BB42-9A7B-E5840CCC476D}"/>
              </a:ext>
            </a:extLst>
          </p:cNvPr>
          <p:cNvSpPr/>
          <p:nvPr/>
        </p:nvSpPr>
        <p:spPr>
          <a:xfrm>
            <a:off x="4932837" y="3062016"/>
            <a:ext cx="419742" cy="26119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2FF9F433-8943-7A4C-859A-50A16AF452AB}"/>
              </a:ext>
            </a:extLst>
          </p:cNvPr>
          <p:cNvSpPr txBox="1"/>
          <p:nvPr/>
        </p:nvSpPr>
        <p:spPr>
          <a:xfrm>
            <a:off x="4929871" y="3069320"/>
            <a:ext cx="431528" cy="230832"/>
          </a:xfrm>
          <a:prstGeom prst="rect">
            <a:avLst/>
          </a:prstGeom>
          <a:noFill/>
        </p:spPr>
        <p:txBody>
          <a:bodyPr wrap="none" rtlCol="0">
            <a:spAutoFit/>
          </a:bodyPr>
          <a:lstStyle/>
          <a:p>
            <a:r>
              <a:rPr lang="en-US" sz="900" b="1" dirty="0"/>
              <a:t>AC20</a:t>
            </a:r>
          </a:p>
        </p:txBody>
      </p:sp>
      <p:sp>
        <p:nvSpPr>
          <p:cNvPr id="93" name="Oval 92">
            <a:extLst>
              <a:ext uri="{FF2B5EF4-FFF2-40B4-BE49-F238E27FC236}">
                <a16:creationId xmlns:a16="http://schemas.microsoft.com/office/drawing/2014/main" id="{6CE8BB2F-1083-C34D-9964-CEC702D400A9}"/>
              </a:ext>
            </a:extLst>
          </p:cNvPr>
          <p:cNvSpPr/>
          <p:nvPr/>
        </p:nvSpPr>
        <p:spPr>
          <a:xfrm>
            <a:off x="4216578" y="2320373"/>
            <a:ext cx="419742" cy="26119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id="{AE1F7CDA-1356-4346-859E-A88E6A20A880}"/>
              </a:ext>
            </a:extLst>
          </p:cNvPr>
          <p:cNvSpPr txBox="1"/>
          <p:nvPr/>
        </p:nvSpPr>
        <p:spPr>
          <a:xfrm>
            <a:off x="4208374" y="2327539"/>
            <a:ext cx="431528" cy="230832"/>
          </a:xfrm>
          <a:prstGeom prst="rect">
            <a:avLst/>
          </a:prstGeom>
          <a:noFill/>
        </p:spPr>
        <p:txBody>
          <a:bodyPr wrap="none" rtlCol="0">
            <a:spAutoFit/>
          </a:bodyPr>
          <a:lstStyle/>
          <a:p>
            <a:r>
              <a:rPr lang="en-US" sz="900" b="1" dirty="0"/>
              <a:t>AC32</a:t>
            </a:r>
          </a:p>
        </p:txBody>
      </p:sp>
      <p:sp>
        <p:nvSpPr>
          <p:cNvPr id="75" name="TextBox 74">
            <a:extLst>
              <a:ext uri="{FF2B5EF4-FFF2-40B4-BE49-F238E27FC236}">
                <a16:creationId xmlns:a16="http://schemas.microsoft.com/office/drawing/2014/main" id="{C6F63C08-04C4-2441-8EE9-BB36E10CD8A7}"/>
              </a:ext>
            </a:extLst>
          </p:cNvPr>
          <p:cNvSpPr txBox="1"/>
          <p:nvPr/>
        </p:nvSpPr>
        <p:spPr>
          <a:xfrm>
            <a:off x="4467991" y="2512713"/>
            <a:ext cx="687215" cy="215444"/>
          </a:xfrm>
          <a:prstGeom prst="rect">
            <a:avLst/>
          </a:prstGeom>
          <a:noFill/>
        </p:spPr>
        <p:txBody>
          <a:bodyPr wrap="square" rtlCol="0">
            <a:spAutoFit/>
          </a:bodyPr>
          <a:lstStyle/>
          <a:p>
            <a:r>
              <a:rPr lang="en-US" sz="800" b="1" dirty="0">
                <a:solidFill>
                  <a:schemeClr val="bg1"/>
                </a:solidFill>
              </a:rPr>
              <a:t>Anchorage</a:t>
            </a:r>
          </a:p>
        </p:txBody>
      </p:sp>
      <p:sp>
        <p:nvSpPr>
          <p:cNvPr id="76" name="TextBox 75">
            <a:extLst>
              <a:ext uri="{FF2B5EF4-FFF2-40B4-BE49-F238E27FC236}">
                <a16:creationId xmlns:a16="http://schemas.microsoft.com/office/drawing/2014/main" id="{DD723DB8-76AD-554A-B8C6-90DC6A959C1C}"/>
              </a:ext>
            </a:extLst>
          </p:cNvPr>
          <p:cNvSpPr txBox="1"/>
          <p:nvPr/>
        </p:nvSpPr>
        <p:spPr>
          <a:xfrm rot="18380300">
            <a:off x="5246727" y="3463469"/>
            <a:ext cx="1296916" cy="283449"/>
          </a:xfrm>
          <a:prstGeom prst="rect">
            <a:avLst/>
          </a:prstGeom>
          <a:noFill/>
        </p:spPr>
        <p:txBody>
          <a:bodyPr wrap="none" rtlCol="0">
            <a:spAutoFit/>
          </a:bodyPr>
          <a:lstStyle/>
          <a:p>
            <a:r>
              <a:rPr lang="en-US" sz="800" b="1" dirty="0">
                <a:solidFill>
                  <a:schemeClr val="bg1"/>
                </a:solidFill>
              </a:rPr>
              <a:t>Prince William Sound</a:t>
            </a:r>
          </a:p>
        </p:txBody>
      </p:sp>
      <p:sp>
        <p:nvSpPr>
          <p:cNvPr id="77" name="TextBox 76">
            <a:extLst>
              <a:ext uri="{FF2B5EF4-FFF2-40B4-BE49-F238E27FC236}">
                <a16:creationId xmlns:a16="http://schemas.microsoft.com/office/drawing/2014/main" id="{1CA39868-A3DC-8042-A5E8-2C3208AC4487}"/>
              </a:ext>
            </a:extLst>
          </p:cNvPr>
          <p:cNvSpPr txBox="1"/>
          <p:nvPr/>
        </p:nvSpPr>
        <p:spPr>
          <a:xfrm rot="18909044">
            <a:off x="3946082" y="3521515"/>
            <a:ext cx="1130843" cy="255881"/>
          </a:xfrm>
          <a:prstGeom prst="rect">
            <a:avLst/>
          </a:prstGeom>
          <a:noFill/>
        </p:spPr>
        <p:txBody>
          <a:bodyPr wrap="none" rtlCol="0">
            <a:spAutoFit/>
          </a:bodyPr>
          <a:lstStyle/>
          <a:p>
            <a:r>
              <a:rPr lang="en-US" sz="800" b="1" dirty="0">
                <a:solidFill>
                  <a:schemeClr val="bg1"/>
                </a:solidFill>
              </a:rPr>
              <a:t>Kenai Peninsula</a:t>
            </a:r>
          </a:p>
        </p:txBody>
      </p:sp>
      <p:sp>
        <p:nvSpPr>
          <p:cNvPr id="78" name="TextBox 77">
            <a:extLst>
              <a:ext uri="{FF2B5EF4-FFF2-40B4-BE49-F238E27FC236}">
                <a16:creationId xmlns:a16="http://schemas.microsoft.com/office/drawing/2014/main" id="{E7D96A98-6472-8140-B675-F86D73F081EB}"/>
              </a:ext>
            </a:extLst>
          </p:cNvPr>
          <p:cNvSpPr txBox="1"/>
          <p:nvPr/>
        </p:nvSpPr>
        <p:spPr>
          <a:xfrm rot="18909044">
            <a:off x="2732190" y="5691064"/>
            <a:ext cx="991649" cy="255881"/>
          </a:xfrm>
          <a:prstGeom prst="rect">
            <a:avLst/>
          </a:prstGeom>
          <a:noFill/>
        </p:spPr>
        <p:txBody>
          <a:bodyPr wrap="none" rtlCol="0">
            <a:spAutoFit/>
          </a:bodyPr>
          <a:lstStyle/>
          <a:p>
            <a:r>
              <a:rPr lang="en-US" sz="800" b="1" dirty="0">
                <a:solidFill>
                  <a:schemeClr val="bg1"/>
                </a:solidFill>
              </a:rPr>
              <a:t>Kodiak Island</a:t>
            </a:r>
          </a:p>
        </p:txBody>
      </p:sp>
      <p:sp>
        <p:nvSpPr>
          <p:cNvPr id="79" name="TextBox 78">
            <a:extLst>
              <a:ext uri="{FF2B5EF4-FFF2-40B4-BE49-F238E27FC236}">
                <a16:creationId xmlns:a16="http://schemas.microsoft.com/office/drawing/2014/main" id="{47298A65-EDFD-5548-9981-574144C5A942}"/>
              </a:ext>
            </a:extLst>
          </p:cNvPr>
          <p:cNvSpPr txBox="1"/>
          <p:nvPr/>
        </p:nvSpPr>
        <p:spPr>
          <a:xfrm>
            <a:off x="6249981" y="6035881"/>
            <a:ext cx="1715119" cy="438652"/>
          </a:xfrm>
          <a:prstGeom prst="rect">
            <a:avLst/>
          </a:prstGeom>
          <a:noFill/>
        </p:spPr>
        <p:txBody>
          <a:bodyPr wrap="none" rtlCol="0">
            <a:spAutoFit/>
          </a:bodyPr>
          <a:lstStyle/>
          <a:p>
            <a:r>
              <a:rPr lang="en-US" dirty="0">
                <a:solidFill>
                  <a:schemeClr val="bg1"/>
                </a:solidFill>
              </a:rPr>
              <a:t>Pacific Plate</a:t>
            </a:r>
          </a:p>
        </p:txBody>
      </p:sp>
      <p:sp>
        <p:nvSpPr>
          <p:cNvPr id="80" name="TextBox 79">
            <a:extLst>
              <a:ext uri="{FF2B5EF4-FFF2-40B4-BE49-F238E27FC236}">
                <a16:creationId xmlns:a16="http://schemas.microsoft.com/office/drawing/2014/main" id="{A9F5CD2D-15CD-694C-9F93-C75C1F80FE55}"/>
              </a:ext>
            </a:extLst>
          </p:cNvPr>
          <p:cNvSpPr txBox="1"/>
          <p:nvPr/>
        </p:nvSpPr>
        <p:spPr>
          <a:xfrm rot="18913386">
            <a:off x="3529227" y="4809566"/>
            <a:ext cx="2900119" cy="438652"/>
          </a:xfrm>
          <a:prstGeom prst="rect">
            <a:avLst/>
          </a:prstGeom>
          <a:noFill/>
        </p:spPr>
        <p:txBody>
          <a:bodyPr wrap="none" rtlCol="0">
            <a:spAutoFit/>
          </a:bodyPr>
          <a:lstStyle/>
          <a:p>
            <a:r>
              <a:rPr lang="en-US" dirty="0">
                <a:solidFill>
                  <a:schemeClr val="bg1"/>
                </a:solidFill>
              </a:rPr>
              <a:t>North American Plate</a:t>
            </a:r>
          </a:p>
        </p:txBody>
      </p:sp>
      <p:sp>
        <p:nvSpPr>
          <p:cNvPr id="81" name="TextBox 80">
            <a:extLst>
              <a:ext uri="{FF2B5EF4-FFF2-40B4-BE49-F238E27FC236}">
                <a16:creationId xmlns:a16="http://schemas.microsoft.com/office/drawing/2014/main" id="{C9C202CD-6AB5-6A48-B851-2909748FDC14}"/>
              </a:ext>
            </a:extLst>
          </p:cNvPr>
          <p:cNvSpPr txBox="1"/>
          <p:nvPr/>
        </p:nvSpPr>
        <p:spPr>
          <a:xfrm rot="18197473">
            <a:off x="6011407" y="5009819"/>
            <a:ext cx="802976" cy="404927"/>
          </a:xfrm>
          <a:prstGeom prst="rect">
            <a:avLst/>
          </a:prstGeom>
          <a:noFill/>
        </p:spPr>
        <p:txBody>
          <a:bodyPr wrap="none" rtlCol="0">
            <a:spAutoFit/>
          </a:bodyPr>
          <a:lstStyle/>
          <a:p>
            <a:r>
              <a:rPr lang="en-US" sz="1400" dirty="0">
                <a:solidFill>
                  <a:schemeClr val="bg1"/>
                </a:solidFill>
              </a:rPr>
              <a:t>Trench</a:t>
            </a:r>
          </a:p>
        </p:txBody>
      </p:sp>
      <p:sp>
        <p:nvSpPr>
          <p:cNvPr id="82" name="TextBox 81">
            <a:extLst>
              <a:ext uri="{FF2B5EF4-FFF2-40B4-BE49-F238E27FC236}">
                <a16:creationId xmlns:a16="http://schemas.microsoft.com/office/drawing/2014/main" id="{2899B978-EE61-A841-A5EC-29FC42D1F701}"/>
              </a:ext>
            </a:extLst>
          </p:cNvPr>
          <p:cNvSpPr txBox="1"/>
          <p:nvPr/>
        </p:nvSpPr>
        <p:spPr>
          <a:xfrm rot="19305279">
            <a:off x="4745948" y="6075929"/>
            <a:ext cx="1029780" cy="365543"/>
          </a:xfrm>
          <a:prstGeom prst="rect">
            <a:avLst/>
          </a:prstGeom>
          <a:noFill/>
        </p:spPr>
        <p:txBody>
          <a:bodyPr wrap="none" rtlCol="0">
            <a:spAutoFit/>
          </a:bodyPr>
          <a:lstStyle/>
          <a:p>
            <a:r>
              <a:rPr lang="en-US" sz="1400" dirty="0">
                <a:solidFill>
                  <a:schemeClr val="bg1"/>
                </a:solidFill>
              </a:rPr>
              <a:t>Alaska –</a:t>
            </a:r>
          </a:p>
        </p:txBody>
      </p:sp>
      <p:sp>
        <p:nvSpPr>
          <p:cNvPr id="83" name="TextBox 82">
            <a:extLst>
              <a:ext uri="{FF2B5EF4-FFF2-40B4-BE49-F238E27FC236}">
                <a16:creationId xmlns:a16="http://schemas.microsoft.com/office/drawing/2014/main" id="{902C9A7C-BA0A-3E49-8A58-CE4D12F6D711}"/>
              </a:ext>
            </a:extLst>
          </p:cNvPr>
          <p:cNvSpPr txBox="1"/>
          <p:nvPr/>
        </p:nvSpPr>
        <p:spPr>
          <a:xfrm rot="18842694">
            <a:off x="5429827" y="5542851"/>
            <a:ext cx="948509" cy="404927"/>
          </a:xfrm>
          <a:prstGeom prst="rect">
            <a:avLst/>
          </a:prstGeom>
          <a:noFill/>
        </p:spPr>
        <p:txBody>
          <a:bodyPr wrap="none" rtlCol="0">
            <a:spAutoFit/>
          </a:bodyPr>
          <a:lstStyle/>
          <a:p>
            <a:r>
              <a:rPr lang="en-US" sz="1400" dirty="0">
                <a:solidFill>
                  <a:schemeClr val="bg1"/>
                </a:solidFill>
              </a:rPr>
              <a:t>Aleutian</a:t>
            </a:r>
          </a:p>
        </p:txBody>
      </p:sp>
      <p:grpSp>
        <p:nvGrpSpPr>
          <p:cNvPr id="84" name="Group 83">
            <a:extLst>
              <a:ext uri="{FF2B5EF4-FFF2-40B4-BE49-F238E27FC236}">
                <a16:creationId xmlns:a16="http://schemas.microsoft.com/office/drawing/2014/main" id="{F732ED78-C95A-2F42-9C37-BE5D8A4D4FE0}"/>
              </a:ext>
            </a:extLst>
          </p:cNvPr>
          <p:cNvGrpSpPr/>
          <p:nvPr/>
        </p:nvGrpSpPr>
        <p:grpSpPr>
          <a:xfrm>
            <a:off x="1441028" y="2745271"/>
            <a:ext cx="1044908" cy="342918"/>
            <a:chOff x="2358590" y="3006712"/>
            <a:chExt cx="794213" cy="288727"/>
          </a:xfrm>
        </p:grpSpPr>
        <p:sp>
          <p:nvSpPr>
            <p:cNvPr id="91" name="TextBox 90">
              <a:extLst>
                <a:ext uri="{FF2B5EF4-FFF2-40B4-BE49-F238E27FC236}">
                  <a16:creationId xmlns:a16="http://schemas.microsoft.com/office/drawing/2014/main" id="{84791ABA-0AED-5F4B-A0AE-4545EC1DAECB}"/>
                </a:ext>
              </a:extLst>
            </p:cNvPr>
            <p:cNvSpPr txBox="1"/>
            <p:nvPr/>
          </p:nvSpPr>
          <p:spPr>
            <a:xfrm>
              <a:off x="2358590" y="3006712"/>
              <a:ext cx="794213" cy="288727"/>
            </a:xfrm>
            <a:prstGeom prst="rect">
              <a:avLst/>
            </a:prstGeom>
            <a:solidFill>
              <a:srgbClr val="495041"/>
            </a:solidFill>
            <a:ln w="6350">
              <a:solidFill>
                <a:schemeClr val="bg1"/>
              </a:solidFill>
            </a:ln>
          </p:spPr>
          <p:txBody>
            <a:bodyPr wrap="none" rtlCol="0">
              <a:spAutoFit/>
            </a:bodyPr>
            <a:lstStyle/>
            <a:p>
              <a:r>
                <a:rPr lang="en-US" sz="1200" dirty="0">
                  <a:solidFill>
                    <a:schemeClr val="bg1"/>
                  </a:solidFill>
                </a:rPr>
                <a:t>25mm/yr</a:t>
              </a:r>
            </a:p>
          </p:txBody>
        </p:sp>
        <p:cxnSp>
          <p:nvCxnSpPr>
            <p:cNvPr id="92" name="Straight Arrow Connector 91">
              <a:extLst>
                <a:ext uri="{FF2B5EF4-FFF2-40B4-BE49-F238E27FC236}">
                  <a16:creationId xmlns:a16="http://schemas.microsoft.com/office/drawing/2014/main" id="{ACD11B63-614F-3248-85CB-30D223F9B502}"/>
                </a:ext>
              </a:extLst>
            </p:cNvPr>
            <p:cNvCxnSpPr>
              <a:cxnSpLocks/>
            </p:cNvCxnSpPr>
            <p:nvPr/>
          </p:nvCxnSpPr>
          <p:spPr>
            <a:xfrm>
              <a:off x="2471113" y="3052924"/>
              <a:ext cx="54288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85" name="TextBox 84">
            <a:extLst>
              <a:ext uri="{FF2B5EF4-FFF2-40B4-BE49-F238E27FC236}">
                <a16:creationId xmlns:a16="http://schemas.microsoft.com/office/drawing/2014/main" id="{EA7C7E0F-ACCC-124A-966D-E68285AF0C42}"/>
              </a:ext>
            </a:extLst>
          </p:cNvPr>
          <p:cNvSpPr txBox="1"/>
          <p:nvPr/>
        </p:nvSpPr>
        <p:spPr>
          <a:xfrm rot="18707981">
            <a:off x="3761536" y="3058772"/>
            <a:ext cx="729563" cy="283449"/>
          </a:xfrm>
          <a:prstGeom prst="rect">
            <a:avLst/>
          </a:prstGeom>
          <a:noFill/>
        </p:spPr>
        <p:txBody>
          <a:bodyPr wrap="none" rtlCol="0">
            <a:spAutoFit/>
          </a:bodyPr>
          <a:lstStyle/>
          <a:p>
            <a:r>
              <a:rPr lang="en-US" sz="800" b="1" dirty="0">
                <a:solidFill>
                  <a:schemeClr val="bg1"/>
                </a:solidFill>
              </a:rPr>
              <a:t>Cook Inlet</a:t>
            </a:r>
          </a:p>
        </p:txBody>
      </p:sp>
      <p:sp>
        <p:nvSpPr>
          <p:cNvPr id="86" name="TextBox 85">
            <a:extLst>
              <a:ext uri="{FF2B5EF4-FFF2-40B4-BE49-F238E27FC236}">
                <a16:creationId xmlns:a16="http://schemas.microsoft.com/office/drawing/2014/main" id="{FF459939-8819-FB40-AE23-0AAB38E116B0}"/>
              </a:ext>
            </a:extLst>
          </p:cNvPr>
          <p:cNvSpPr txBox="1"/>
          <p:nvPr/>
        </p:nvSpPr>
        <p:spPr>
          <a:xfrm rot="19812941">
            <a:off x="3787440" y="1173603"/>
            <a:ext cx="989540" cy="255881"/>
          </a:xfrm>
          <a:prstGeom prst="rect">
            <a:avLst/>
          </a:prstGeom>
          <a:noFill/>
        </p:spPr>
        <p:txBody>
          <a:bodyPr wrap="none" rtlCol="0">
            <a:spAutoFit/>
          </a:bodyPr>
          <a:lstStyle/>
          <a:p>
            <a:r>
              <a:rPr lang="en-US" sz="800" b="1" dirty="0"/>
              <a:t>Alaska Range</a:t>
            </a:r>
          </a:p>
        </p:txBody>
      </p:sp>
      <p:sp>
        <p:nvSpPr>
          <p:cNvPr id="87" name="TextBox 86">
            <a:extLst>
              <a:ext uri="{FF2B5EF4-FFF2-40B4-BE49-F238E27FC236}">
                <a16:creationId xmlns:a16="http://schemas.microsoft.com/office/drawing/2014/main" id="{3513444F-EF9D-B642-B820-81D2DD8E533C}"/>
              </a:ext>
            </a:extLst>
          </p:cNvPr>
          <p:cNvSpPr txBox="1"/>
          <p:nvPr/>
        </p:nvSpPr>
        <p:spPr>
          <a:xfrm rot="20293957">
            <a:off x="5374399" y="2642473"/>
            <a:ext cx="717480" cy="255881"/>
          </a:xfrm>
          <a:prstGeom prst="rect">
            <a:avLst/>
          </a:prstGeom>
          <a:noFill/>
        </p:spPr>
        <p:txBody>
          <a:bodyPr wrap="none" rtlCol="0">
            <a:spAutoFit/>
          </a:bodyPr>
          <a:lstStyle/>
          <a:p>
            <a:r>
              <a:rPr lang="en-US" sz="800" b="1" dirty="0"/>
              <a:t>Chugach</a:t>
            </a:r>
          </a:p>
        </p:txBody>
      </p:sp>
      <p:sp>
        <p:nvSpPr>
          <p:cNvPr id="88" name="TextBox 87">
            <a:extLst>
              <a:ext uri="{FF2B5EF4-FFF2-40B4-BE49-F238E27FC236}">
                <a16:creationId xmlns:a16="http://schemas.microsoft.com/office/drawing/2014/main" id="{475ECDAA-BA90-BB4A-B952-814F63CFA183}"/>
              </a:ext>
            </a:extLst>
          </p:cNvPr>
          <p:cNvSpPr txBox="1"/>
          <p:nvPr/>
        </p:nvSpPr>
        <p:spPr>
          <a:xfrm rot="247198">
            <a:off x="5863840" y="2577233"/>
            <a:ext cx="850347" cy="255881"/>
          </a:xfrm>
          <a:prstGeom prst="rect">
            <a:avLst/>
          </a:prstGeom>
          <a:noFill/>
        </p:spPr>
        <p:txBody>
          <a:bodyPr wrap="none" rtlCol="0">
            <a:spAutoFit/>
          </a:bodyPr>
          <a:lstStyle/>
          <a:p>
            <a:r>
              <a:rPr lang="en-US" sz="800" b="1" dirty="0"/>
              <a:t>Mountains</a:t>
            </a:r>
          </a:p>
        </p:txBody>
      </p:sp>
      <p:cxnSp>
        <p:nvCxnSpPr>
          <p:cNvPr id="89" name="Straight Arrow Connector 88">
            <a:extLst>
              <a:ext uri="{FF2B5EF4-FFF2-40B4-BE49-F238E27FC236}">
                <a16:creationId xmlns:a16="http://schemas.microsoft.com/office/drawing/2014/main" id="{854279C9-4A91-A04F-895F-52C15DEC14D0}"/>
              </a:ext>
            </a:extLst>
          </p:cNvPr>
          <p:cNvCxnSpPr>
            <a:cxnSpLocks/>
          </p:cNvCxnSpPr>
          <p:nvPr/>
        </p:nvCxnSpPr>
        <p:spPr>
          <a:xfrm rot="20640000" flipH="1" flipV="1">
            <a:off x="7104383" y="4630176"/>
            <a:ext cx="756714" cy="169586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A4FF8795-6F48-5C49-AF34-331D74FFC965}"/>
              </a:ext>
            </a:extLst>
          </p:cNvPr>
          <p:cNvSpPr txBox="1"/>
          <p:nvPr/>
        </p:nvSpPr>
        <p:spPr>
          <a:xfrm rot="3116720">
            <a:off x="7021313" y="5172153"/>
            <a:ext cx="1323570" cy="485912"/>
          </a:xfrm>
          <a:prstGeom prst="rect">
            <a:avLst/>
          </a:prstGeom>
          <a:noFill/>
        </p:spPr>
        <p:txBody>
          <a:bodyPr wrap="none" rtlCol="0">
            <a:spAutoFit/>
          </a:bodyPr>
          <a:lstStyle/>
          <a:p>
            <a:r>
              <a:rPr lang="en-US" dirty="0">
                <a:solidFill>
                  <a:schemeClr val="bg1"/>
                </a:solidFill>
              </a:rPr>
              <a:t>56 mm/yr</a:t>
            </a:r>
          </a:p>
        </p:txBody>
      </p:sp>
      <p:grpSp>
        <p:nvGrpSpPr>
          <p:cNvPr id="106" name="Group 105">
            <a:extLst>
              <a:ext uri="{FF2B5EF4-FFF2-40B4-BE49-F238E27FC236}">
                <a16:creationId xmlns:a16="http://schemas.microsoft.com/office/drawing/2014/main" id="{0C5D9502-FF51-3A49-9D6E-6493BFA24BA9}"/>
              </a:ext>
            </a:extLst>
          </p:cNvPr>
          <p:cNvGrpSpPr/>
          <p:nvPr/>
        </p:nvGrpSpPr>
        <p:grpSpPr>
          <a:xfrm>
            <a:off x="2249924" y="1530142"/>
            <a:ext cx="4248556" cy="5128125"/>
            <a:chOff x="2614941" y="1388482"/>
            <a:chExt cx="3129829" cy="4142357"/>
          </a:xfrm>
        </p:grpSpPr>
        <p:pic>
          <p:nvPicPr>
            <p:cNvPr id="100" name="Picture 99">
              <a:extLst>
                <a:ext uri="{FF2B5EF4-FFF2-40B4-BE49-F238E27FC236}">
                  <a16:creationId xmlns:a16="http://schemas.microsoft.com/office/drawing/2014/main" id="{305C118B-A627-7C4E-AB0A-C87096D2557C}"/>
                </a:ext>
              </a:extLst>
            </p:cNvPr>
            <p:cNvPicPr>
              <a:picLocks noChangeAspect="1"/>
            </p:cNvPicPr>
            <p:nvPr/>
          </p:nvPicPr>
          <p:blipFill rotWithShape="1">
            <a:blip r:embed="rId4"/>
            <a:srcRect l="6323" t="56682" r="4250" b="10841"/>
            <a:stretch/>
          </p:blipFill>
          <p:spPr>
            <a:xfrm rot="2781916" flipH="1">
              <a:off x="2327432" y="3003359"/>
              <a:ext cx="4142357" cy="912604"/>
            </a:xfrm>
            <a:prstGeom prst="rect">
              <a:avLst/>
            </a:prstGeom>
          </p:spPr>
        </p:pic>
        <p:sp>
          <p:nvSpPr>
            <p:cNvPr id="103" name="Title 1">
              <a:extLst>
                <a:ext uri="{FF2B5EF4-FFF2-40B4-BE49-F238E27FC236}">
                  <a16:creationId xmlns:a16="http://schemas.microsoft.com/office/drawing/2014/main" id="{8B481696-C22A-974D-8B4E-F485F04AF15B}"/>
                </a:ext>
              </a:extLst>
            </p:cNvPr>
            <p:cNvSpPr txBox="1">
              <a:spLocks/>
            </p:cNvSpPr>
            <p:nvPr/>
          </p:nvSpPr>
          <p:spPr>
            <a:xfrm rot="2068260">
              <a:off x="4197478" y="3937431"/>
              <a:ext cx="1547292" cy="34527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r>
                <a:rPr lang="en-US" sz="1400" dirty="0">
                  <a:latin typeface="Comic Sans MS" panose="030F0902030302020204" pitchFamily="66" charset="0"/>
                </a:rPr>
                <a:t>Pacific Plate  </a:t>
              </a:r>
            </a:p>
          </p:txBody>
        </p:sp>
        <p:sp>
          <p:nvSpPr>
            <p:cNvPr id="105" name="Title 1">
              <a:extLst>
                <a:ext uri="{FF2B5EF4-FFF2-40B4-BE49-F238E27FC236}">
                  <a16:creationId xmlns:a16="http://schemas.microsoft.com/office/drawing/2014/main" id="{086AD55A-7F9A-3D48-AC93-9D72229FE279}"/>
                </a:ext>
              </a:extLst>
            </p:cNvPr>
            <p:cNvSpPr txBox="1">
              <a:spLocks/>
            </p:cNvSpPr>
            <p:nvPr/>
          </p:nvSpPr>
          <p:spPr>
            <a:xfrm rot="2639471">
              <a:off x="2614941" y="2528689"/>
              <a:ext cx="2017322" cy="34527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r>
                <a:rPr lang="en-US" sz="1400" dirty="0">
                  <a:latin typeface="Comic Sans MS" panose="030F0902030302020204" pitchFamily="66" charset="0"/>
                </a:rPr>
                <a:t>North American Plate  </a:t>
              </a:r>
            </a:p>
          </p:txBody>
        </p:sp>
      </p:grpSp>
    </p:spTree>
    <p:extLst>
      <p:ext uri="{BB962C8B-B14F-4D97-AF65-F5344CB8AC3E}">
        <p14:creationId xmlns:p14="http://schemas.microsoft.com/office/powerpoint/2010/main" val="363489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1B7A4-4A84-674D-9589-541CA7353145}"/>
              </a:ext>
            </a:extLst>
          </p:cNvPr>
          <p:cNvSpPr>
            <a:spLocks noGrp="1"/>
          </p:cNvSpPr>
          <p:nvPr>
            <p:ph type="title"/>
          </p:nvPr>
        </p:nvSpPr>
        <p:spPr>
          <a:xfrm>
            <a:off x="457200" y="1"/>
            <a:ext cx="8229600" cy="609600"/>
          </a:xfrm>
        </p:spPr>
        <p:txBody>
          <a:bodyPr>
            <a:normAutofit fontScale="90000"/>
          </a:bodyPr>
          <a:lstStyle/>
          <a:p>
            <a:r>
              <a:rPr lang="en-US" sz="3600" dirty="0">
                <a:latin typeface="Arial" panose="020B0604020202020204" pitchFamily="34" charset="0"/>
                <a:cs typeface="Arial" panose="020B0604020202020204" pitchFamily="34" charset="0"/>
              </a:rPr>
              <a:t>Role of GPS in Earthquake Early Warning</a:t>
            </a:r>
          </a:p>
        </p:txBody>
      </p:sp>
      <p:pic>
        <p:nvPicPr>
          <p:cNvPr id="5" name="Picture 4">
            <a:extLst>
              <a:ext uri="{FF2B5EF4-FFF2-40B4-BE49-F238E27FC236}">
                <a16:creationId xmlns:a16="http://schemas.microsoft.com/office/drawing/2014/main" id="{4C1C17E9-1630-FA4B-964A-9A4504F9AEB9}"/>
              </a:ext>
            </a:extLst>
          </p:cNvPr>
          <p:cNvPicPr>
            <a:picLocks noChangeAspect="1"/>
          </p:cNvPicPr>
          <p:nvPr/>
        </p:nvPicPr>
        <p:blipFill rotWithShape="1">
          <a:blip r:embed="rId3"/>
          <a:srcRect l="1042" t="2663" r="3020" b="3900"/>
          <a:stretch/>
        </p:blipFill>
        <p:spPr>
          <a:xfrm>
            <a:off x="528637" y="609601"/>
            <a:ext cx="8229600" cy="5397045"/>
          </a:xfrm>
          <a:prstGeom prst="rect">
            <a:avLst/>
          </a:prstGeom>
          <a:ln w="28575">
            <a:solidFill>
              <a:srgbClr val="7030A0"/>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AA7CBCF9-A7CA-B742-B44A-C1AE109A1AC4}"/>
              </a:ext>
            </a:extLst>
          </p:cNvPr>
          <p:cNvSpPr txBox="1">
            <a:spLocks/>
          </p:cNvSpPr>
          <p:nvPr/>
        </p:nvSpPr>
        <p:spPr>
          <a:xfrm>
            <a:off x="981075" y="6117317"/>
            <a:ext cx="7458075" cy="6096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pPr algn="l"/>
            <a:r>
              <a:rPr lang="en-US" sz="2400" dirty="0">
                <a:latin typeface="Arial" panose="020B0604020202020204" pitchFamily="34" charset="0"/>
                <a:cs typeface="Arial" panose="020B0604020202020204" pitchFamily="34" charset="0"/>
              </a:rPr>
              <a:t>GPS observations are critical to Earthquake Early Warning for great subduction zone earthquakes.</a:t>
            </a:r>
          </a:p>
        </p:txBody>
      </p:sp>
    </p:spTree>
    <p:extLst>
      <p:ext uri="{BB962C8B-B14F-4D97-AF65-F5344CB8AC3E}">
        <p14:creationId xmlns:p14="http://schemas.microsoft.com/office/powerpoint/2010/main" val="1515246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C1129-74B6-3B49-8E61-6C705817162E}"/>
              </a:ext>
            </a:extLst>
          </p:cNvPr>
          <p:cNvSpPr>
            <a:spLocks noGrp="1"/>
          </p:cNvSpPr>
          <p:nvPr>
            <p:ph type="title"/>
          </p:nvPr>
        </p:nvSpPr>
        <p:spPr>
          <a:xfrm>
            <a:off x="457200" y="0"/>
            <a:ext cx="8229600" cy="693550"/>
          </a:xfrm>
        </p:spPr>
        <p:txBody>
          <a:bodyPr>
            <a:noAutofit/>
          </a:bodyPr>
          <a:lstStyle/>
          <a:p>
            <a:r>
              <a:rPr lang="en-US" sz="3600" dirty="0"/>
              <a:t>Prince William Sound</a:t>
            </a:r>
          </a:p>
        </p:txBody>
      </p:sp>
      <p:grpSp>
        <p:nvGrpSpPr>
          <p:cNvPr id="8" name="Group 7">
            <a:extLst>
              <a:ext uri="{FF2B5EF4-FFF2-40B4-BE49-F238E27FC236}">
                <a16:creationId xmlns:a16="http://schemas.microsoft.com/office/drawing/2014/main" id="{89474BC4-46DC-FE4A-9E40-085A77167F61}"/>
              </a:ext>
            </a:extLst>
          </p:cNvPr>
          <p:cNvGrpSpPr/>
          <p:nvPr/>
        </p:nvGrpSpPr>
        <p:grpSpPr>
          <a:xfrm>
            <a:off x="309282" y="693550"/>
            <a:ext cx="8646459" cy="6001926"/>
            <a:chOff x="309282" y="693550"/>
            <a:chExt cx="8646459" cy="6001926"/>
          </a:xfrm>
        </p:grpSpPr>
        <p:pic>
          <p:nvPicPr>
            <p:cNvPr id="5" name="Picture 4">
              <a:extLst>
                <a:ext uri="{FF2B5EF4-FFF2-40B4-BE49-F238E27FC236}">
                  <a16:creationId xmlns:a16="http://schemas.microsoft.com/office/drawing/2014/main" id="{66BFA2B1-38ED-FB4A-BC78-83164A774444}"/>
                </a:ext>
              </a:extLst>
            </p:cNvPr>
            <p:cNvPicPr>
              <a:picLocks noChangeAspect="1"/>
            </p:cNvPicPr>
            <p:nvPr/>
          </p:nvPicPr>
          <p:blipFill rotWithShape="1">
            <a:blip r:embed="rId3"/>
            <a:srcRect l="3382" r="2059"/>
            <a:stretch/>
          </p:blipFill>
          <p:spPr>
            <a:xfrm>
              <a:off x="309282" y="693550"/>
              <a:ext cx="8646459" cy="6001926"/>
            </a:xfrm>
            <a:prstGeom prst="rect">
              <a:avLst/>
            </a:prstGeom>
            <a:ln w="28575">
              <a:solidFill>
                <a:srgbClr val="A61B79"/>
              </a:solidFill>
            </a:ln>
          </p:spPr>
        </p:pic>
        <p:sp>
          <p:nvSpPr>
            <p:cNvPr id="3" name="TextBox 2">
              <a:extLst>
                <a:ext uri="{FF2B5EF4-FFF2-40B4-BE49-F238E27FC236}">
                  <a16:creationId xmlns:a16="http://schemas.microsoft.com/office/drawing/2014/main" id="{8392F682-093C-E74C-8063-65F55E2E2A68}"/>
                </a:ext>
              </a:extLst>
            </p:cNvPr>
            <p:cNvSpPr txBox="1"/>
            <p:nvPr/>
          </p:nvSpPr>
          <p:spPr>
            <a:xfrm>
              <a:off x="4545446" y="4443406"/>
              <a:ext cx="782587" cy="230832"/>
            </a:xfrm>
            <a:prstGeom prst="rect">
              <a:avLst/>
            </a:prstGeom>
            <a:noFill/>
            <a:ln w="28575">
              <a:noFill/>
            </a:ln>
          </p:spPr>
          <p:txBody>
            <a:bodyPr wrap="none" rtlCol="0">
              <a:spAutoFit/>
            </a:bodyPr>
            <a:lstStyle/>
            <a:p>
              <a:r>
                <a:rPr lang="en-US" sz="900" dirty="0"/>
                <a:t>Old Chenega</a:t>
              </a:r>
            </a:p>
          </p:txBody>
        </p:sp>
        <p:sp>
          <p:nvSpPr>
            <p:cNvPr id="4" name="Oval 3">
              <a:extLst>
                <a:ext uri="{FF2B5EF4-FFF2-40B4-BE49-F238E27FC236}">
                  <a16:creationId xmlns:a16="http://schemas.microsoft.com/office/drawing/2014/main" id="{C2F2C641-29C8-CD48-B890-7CEBF5D6FF66}"/>
                </a:ext>
              </a:extLst>
            </p:cNvPr>
            <p:cNvSpPr/>
            <p:nvPr/>
          </p:nvSpPr>
          <p:spPr>
            <a:xfrm>
              <a:off x="4545446" y="4520798"/>
              <a:ext cx="45719" cy="45719"/>
            </a:xfrm>
            <a:prstGeom prst="ellipse">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nvGrpSpPr>
            <p:cNvPr id="12" name="Group 11">
              <a:extLst>
                <a:ext uri="{FF2B5EF4-FFF2-40B4-BE49-F238E27FC236}">
                  <a16:creationId xmlns:a16="http://schemas.microsoft.com/office/drawing/2014/main" id="{F3853046-1C25-3043-AC2C-AFB347F95BC2}"/>
                </a:ext>
              </a:extLst>
            </p:cNvPr>
            <p:cNvGrpSpPr/>
            <p:nvPr/>
          </p:nvGrpSpPr>
          <p:grpSpPr>
            <a:xfrm>
              <a:off x="7712652" y="6035351"/>
              <a:ext cx="764953" cy="338554"/>
              <a:chOff x="7712652" y="5820199"/>
              <a:chExt cx="764953" cy="338554"/>
            </a:xfrm>
          </p:grpSpPr>
          <p:cxnSp>
            <p:nvCxnSpPr>
              <p:cNvPr id="9" name="Straight Connector 8">
                <a:extLst>
                  <a:ext uri="{FF2B5EF4-FFF2-40B4-BE49-F238E27FC236}">
                    <a16:creationId xmlns:a16="http://schemas.microsoft.com/office/drawing/2014/main" id="{82F2385D-2AF6-F74A-8D12-E794B35CAA55}"/>
                  </a:ext>
                </a:extLst>
              </p:cNvPr>
              <p:cNvCxnSpPr>
                <a:cxnSpLocks/>
              </p:cNvCxnSpPr>
              <p:nvPr/>
            </p:nvCxnSpPr>
            <p:spPr>
              <a:xfrm>
                <a:off x="7799294" y="6158753"/>
                <a:ext cx="591671" cy="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FF24C652-F9A5-CA41-A27B-5CBE8ED6A0E6}"/>
                  </a:ext>
                </a:extLst>
              </p:cNvPr>
              <p:cNvSpPr txBox="1"/>
              <p:nvPr/>
            </p:nvSpPr>
            <p:spPr>
              <a:xfrm>
                <a:off x="7712652" y="5820199"/>
                <a:ext cx="764953" cy="338554"/>
              </a:xfrm>
              <a:prstGeom prst="rect">
                <a:avLst/>
              </a:prstGeom>
              <a:noFill/>
            </p:spPr>
            <p:txBody>
              <a:bodyPr wrap="none" rtlCol="0">
                <a:spAutoFit/>
              </a:bodyPr>
              <a:lstStyle/>
              <a:p>
                <a:r>
                  <a:rPr lang="en-US" sz="1600" dirty="0">
                    <a:solidFill>
                      <a:srgbClr val="7030A0"/>
                    </a:solidFill>
                    <a:latin typeface="Comic Sans MS" panose="030F0902030302020204" pitchFamily="66" charset="0"/>
                  </a:rPr>
                  <a:t>20 km</a:t>
                </a:r>
              </a:p>
            </p:txBody>
          </p:sp>
        </p:grpSp>
      </p:grpSp>
    </p:spTree>
    <p:extLst>
      <p:ext uri="{BB962C8B-B14F-4D97-AF65-F5344CB8AC3E}">
        <p14:creationId xmlns:p14="http://schemas.microsoft.com/office/powerpoint/2010/main" val="1841764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71366-5FE7-6849-AB19-EDDC3A820AF9}"/>
              </a:ext>
            </a:extLst>
          </p:cNvPr>
          <p:cNvSpPr>
            <a:spLocks noGrp="1"/>
          </p:cNvSpPr>
          <p:nvPr>
            <p:ph type="title"/>
          </p:nvPr>
        </p:nvSpPr>
        <p:spPr>
          <a:xfrm>
            <a:off x="321276" y="0"/>
            <a:ext cx="8686800" cy="815546"/>
          </a:xfrm>
        </p:spPr>
        <p:txBody>
          <a:bodyPr>
            <a:normAutofit/>
          </a:bodyPr>
          <a:lstStyle/>
          <a:p>
            <a:r>
              <a:rPr lang="en-US" sz="3200" dirty="0">
                <a:latin typeface="Arial" panose="020B0604020202020204" pitchFamily="34" charset="0"/>
                <a:cs typeface="Arial" panose="020B0604020202020204" pitchFamily="34" charset="0"/>
              </a:rPr>
              <a:t>Prince William Sound Cross Section</a:t>
            </a:r>
          </a:p>
        </p:txBody>
      </p:sp>
      <p:pic>
        <p:nvPicPr>
          <p:cNvPr id="5" name="Picture 4">
            <a:extLst>
              <a:ext uri="{FF2B5EF4-FFF2-40B4-BE49-F238E27FC236}">
                <a16:creationId xmlns:a16="http://schemas.microsoft.com/office/drawing/2014/main" id="{316D1862-0573-F84C-87C1-7266DF75720E}"/>
              </a:ext>
            </a:extLst>
          </p:cNvPr>
          <p:cNvPicPr>
            <a:picLocks noChangeAspect="1"/>
          </p:cNvPicPr>
          <p:nvPr/>
        </p:nvPicPr>
        <p:blipFill rotWithShape="1">
          <a:blip r:embed="rId3"/>
          <a:srcRect l="5067" t="5673" r="4934" b="9147"/>
          <a:stretch/>
        </p:blipFill>
        <p:spPr>
          <a:xfrm>
            <a:off x="457200" y="711543"/>
            <a:ext cx="8229600" cy="5511114"/>
          </a:xfrm>
          <a:prstGeom prst="rect">
            <a:avLst/>
          </a:prstGeom>
          <a:ln w="28575">
            <a:solidFill>
              <a:srgbClr val="7030A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54340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698B0B-F7E9-434B-94A0-3EAB0213BB1C}"/>
              </a:ext>
            </a:extLst>
          </p:cNvPr>
          <p:cNvPicPr>
            <a:picLocks noChangeAspect="1"/>
          </p:cNvPicPr>
          <p:nvPr/>
        </p:nvPicPr>
        <p:blipFill rotWithShape="1">
          <a:blip r:embed="rId3"/>
          <a:srcRect l="1250" t="1428" r="1023" b="6337"/>
          <a:stretch/>
        </p:blipFill>
        <p:spPr>
          <a:xfrm>
            <a:off x="584554" y="600381"/>
            <a:ext cx="7772400" cy="5334220"/>
          </a:xfrm>
          <a:prstGeom prst="rect">
            <a:avLst/>
          </a:prstGeom>
          <a:ln w="28575">
            <a:solidFill>
              <a:srgbClr val="7030A0"/>
            </a:solidFill>
          </a:ln>
          <a:effectLst>
            <a:outerShdw blurRad="50800" dist="38100" dir="2700000" algn="tl" rotWithShape="0">
              <a:prstClr val="black">
                <a:alpha val="40000"/>
              </a:prstClr>
            </a:outerShdw>
          </a:effectLst>
        </p:spPr>
      </p:pic>
      <p:sp>
        <p:nvSpPr>
          <p:cNvPr id="4" name="Title 1">
            <a:extLst>
              <a:ext uri="{FF2B5EF4-FFF2-40B4-BE49-F238E27FC236}">
                <a16:creationId xmlns:a16="http://schemas.microsoft.com/office/drawing/2014/main" id="{27DAAB7F-EDAA-CD4A-AF54-2F768491521F}"/>
              </a:ext>
            </a:extLst>
          </p:cNvPr>
          <p:cNvSpPr txBox="1">
            <a:spLocks/>
          </p:cNvSpPr>
          <p:nvPr/>
        </p:nvSpPr>
        <p:spPr>
          <a:xfrm>
            <a:off x="0" y="-31173"/>
            <a:ext cx="9144000" cy="6315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r>
              <a:rPr lang="en-US" sz="3200" dirty="0">
                <a:latin typeface="Arial" panose="020B0604020202020204" pitchFamily="34" charset="0"/>
                <a:cs typeface="Arial" panose="020B0604020202020204" pitchFamily="34" charset="0"/>
              </a:rPr>
              <a:t>Vertical Displacement from 1964 Earthquake</a:t>
            </a:r>
          </a:p>
        </p:txBody>
      </p:sp>
      <p:sp>
        <p:nvSpPr>
          <p:cNvPr id="6" name="Title 1">
            <a:extLst>
              <a:ext uri="{FF2B5EF4-FFF2-40B4-BE49-F238E27FC236}">
                <a16:creationId xmlns:a16="http://schemas.microsoft.com/office/drawing/2014/main" id="{C4A8D0AC-7A91-C34F-A6E2-54746F3AD6F9}"/>
              </a:ext>
            </a:extLst>
          </p:cNvPr>
          <p:cNvSpPr txBox="1">
            <a:spLocks/>
          </p:cNvSpPr>
          <p:nvPr/>
        </p:nvSpPr>
        <p:spPr>
          <a:xfrm>
            <a:off x="117230" y="6003709"/>
            <a:ext cx="9144000" cy="6315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pPr algn="l"/>
            <a:r>
              <a:rPr lang="en-US" sz="2400" dirty="0">
                <a:latin typeface="Arial" panose="020B0604020202020204" pitchFamily="34" charset="0"/>
                <a:cs typeface="Arial" panose="020B0604020202020204" pitchFamily="34" charset="0"/>
              </a:rPr>
              <a:t>Uplift of seafloor was source of the “tectonic” tsunami that affected Prince William Sound, Kenai Peninsula, and Kodiak Is.</a:t>
            </a:r>
          </a:p>
        </p:txBody>
      </p:sp>
      <p:grpSp>
        <p:nvGrpSpPr>
          <p:cNvPr id="8" name="Group 7">
            <a:extLst>
              <a:ext uri="{FF2B5EF4-FFF2-40B4-BE49-F238E27FC236}">
                <a16:creationId xmlns:a16="http://schemas.microsoft.com/office/drawing/2014/main" id="{3C94E8A0-B0C9-3D4A-ACDF-69E37D76F415}"/>
              </a:ext>
            </a:extLst>
          </p:cNvPr>
          <p:cNvGrpSpPr/>
          <p:nvPr/>
        </p:nvGrpSpPr>
        <p:grpSpPr>
          <a:xfrm>
            <a:off x="4771100" y="1548349"/>
            <a:ext cx="720830" cy="1038541"/>
            <a:chOff x="4771100" y="1548349"/>
            <a:chExt cx="720830" cy="1038541"/>
          </a:xfrm>
        </p:grpSpPr>
        <p:sp>
          <p:nvSpPr>
            <p:cNvPr id="2" name="Up Arrow 1">
              <a:extLst>
                <a:ext uri="{FF2B5EF4-FFF2-40B4-BE49-F238E27FC236}">
                  <a16:creationId xmlns:a16="http://schemas.microsoft.com/office/drawing/2014/main" id="{9CA1D735-AA6B-274B-9027-8DC7429232D9}"/>
                </a:ext>
              </a:extLst>
            </p:cNvPr>
            <p:cNvSpPr/>
            <p:nvPr/>
          </p:nvSpPr>
          <p:spPr>
            <a:xfrm rot="18983233">
              <a:off x="4771100" y="1548349"/>
              <a:ext cx="283136" cy="575246"/>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Up Arrow 6">
              <a:extLst>
                <a:ext uri="{FF2B5EF4-FFF2-40B4-BE49-F238E27FC236}">
                  <a16:creationId xmlns:a16="http://schemas.microsoft.com/office/drawing/2014/main" id="{173EA009-957E-F744-99B4-548D96C68348}"/>
                </a:ext>
              </a:extLst>
            </p:cNvPr>
            <p:cNvSpPr/>
            <p:nvPr/>
          </p:nvSpPr>
          <p:spPr>
            <a:xfrm rot="18983233" flipH="1" flipV="1">
              <a:off x="5208794" y="2011644"/>
              <a:ext cx="283136" cy="575246"/>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905C0835-BD04-0D4C-A7C2-FC2E4860C02D}"/>
              </a:ext>
            </a:extLst>
          </p:cNvPr>
          <p:cNvGrpSpPr/>
          <p:nvPr/>
        </p:nvGrpSpPr>
        <p:grpSpPr>
          <a:xfrm>
            <a:off x="4191838" y="2085892"/>
            <a:ext cx="720830" cy="1038541"/>
            <a:chOff x="4771100" y="1548349"/>
            <a:chExt cx="720830" cy="1038541"/>
          </a:xfrm>
        </p:grpSpPr>
        <p:sp>
          <p:nvSpPr>
            <p:cNvPr id="10" name="Up Arrow 9">
              <a:extLst>
                <a:ext uri="{FF2B5EF4-FFF2-40B4-BE49-F238E27FC236}">
                  <a16:creationId xmlns:a16="http://schemas.microsoft.com/office/drawing/2014/main" id="{92EA063D-09A1-C54C-B723-C26E45694722}"/>
                </a:ext>
              </a:extLst>
            </p:cNvPr>
            <p:cNvSpPr/>
            <p:nvPr/>
          </p:nvSpPr>
          <p:spPr>
            <a:xfrm rot="18983233">
              <a:off x="4771100" y="1548349"/>
              <a:ext cx="283136" cy="575246"/>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Up Arrow 10">
              <a:extLst>
                <a:ext uri="{FF2B5EF4-FFF2-40B4-BE49-F238E27FC236}">
                  <a16:creationId xmlns:a16="http://schemas.microsoft.com/office/drawing/2014/main" id="{5B0374AB-57E6-2346-91AD-25050F5FBF57}"/>
                </a:ext>
              </a:extLst>
            </p:cNvPr>
            <p:cNvSpPr/>
            <p:nvPr/>
          </p:nvSpPr>
          <p:spPr>
            <a:xfrm rot="18983233" flipH="1" flipV="1">
              <a:off x="5208794" y="2011644"/>
              <a:ext cx="283136" cy="575246"/>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8F2EDB0F-AEA1-1648-A6DC-FEF32D32CEDB}"/>
              </a:ext>
            </a:extLst>
          </p:cNvPr>
          <p:cNvGrpSpPr/>
          <p:nvPr/>
        </p:nvGrpSpPr>
        <p:grpSpPr>
          <a:xfrm>
            <a:off x="3612576" y="2623435"/>
            <a:ext cx="720830" cy="1038541"/>
            <a:chOff x="4771100" y="1548349"/>
            <a:chExt cx="720830" cy="1038541"/>
          </a:xfrm>
        </p:grpSpPr>
        <p:sp>
          <p:nvSpPr>
            <p:cNvPr id="13" name="Up Arrow 12">
              <a:extLst>
                <a:ext uri="{FF2B5EF4-FFF2-40B4-BE49-F238E27FC236}">
                  <a16:creationId xmlns:a16="http://schemas.microsoft.com/office/drawing/2014/main" id="{8EF8F2E4-6FE4-3141-B4DC-72A9B9498010}"/>
                </a:ext>
              </a:extLst>
            </p:cNvPr>
            <p:cNvSpPr/>
            <p:nvPr/>
          </p:nvSpPr>
          <p:spPr>
            <a:xfrm rot="18983233">
              <a:off x="4771100" y="1548349"/>
              <a:ext cx="283136" cy="575246"/>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Up Arrow 13">
              <a:extLst>
                <a:ext uri="{FF2B5EF4-FFF2-40B4-BE49-F238E27FC236}">
                  <a16:creationId xmlns:a16="http://schemas.microsoft.com/office/drawing/2014/main" id="{2B0D6C27-694F-B649-919A-24570D6C301F}"/>
                </a:ext>
              </a:extLst>
            </p:cNvPr>
            <p:cNvSpPr/>
            <p:nvPr/>
          </p:nvSpPr>
          <p:spPr>
            <a:xfrm rot="18983233" flipH="1" flipV="1">
              <a:off x="5208794" y="2011644"/>
              <a:ext cx="283136" cy="575246"/>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1604FC0F-8139-084C-80CF-2051AEC7903B}"/>
              </a:ext>
            </a:extLst>
          </p:cNvPr>
          <p:cNvGrpSpPr/>
          <p:nvPr/>
        </p:nvGrpSpPr>
        <p:grpSpPr>
          <a:xfrm>
            <a:off x="2787130" y="3876086"/>
            <a:ext cx="720830" cy="1038541"/>
            <a:chOff x="4771100" y="1548349"/>
            <a:chExt cx="720830" cy="1038541"/>
          </a:xfrm>
        </p:grpSpPr>
        <p:sp>
          <p:nvSpPr>
            <p:cNvPr id="16" name="Up Arrow 15">
              <a:extLst>
                <a:ext uri="{FF2B5EF4-FFF2-40B4-BE49-F238E27FC236}">
                  <a16:creationId xmlns:a16="http://schemas.microsoft.com/office/drawing/2014/main" id="{92A77795-433E-D343-80CB-57FB356A46A7}"/>
                </a:ext>
              </a:extLst>
            </p:cNvPr>
            <p:cNvSpPr/>
            <p:nvPr/>
          </p:nvSpPr>
          <p:spPr>
            <a:xfrm rot="18983233">
              <a:off x="4771100" y="1548349"/>
              <a:ext cx="283136" cy="575246"/>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Up Arrow 16">
              <a:extLst>
                <a:ext uri="{FF2B5EF4-FFF2-40B4-BE49-F238E27FC236}">
                  <a16:creationId xmlns:a16="http://schemas.microsoft.com/office/drawing/2014/main" id="{AD21C695-D34B-3847-AA22-A4D7273777FA}"/>
                </a:ext>
              </a:extLst>
            </p:cNvPr>
            <p:cNvSpPr/>
            <p:nvPr/>
          </p:nvSpPr>
          <p:spPr>
            <a:xfrm rot="18983233" flipH="1" flipV="1">
              <a:off x="5208794" y="2011644"/>
              <a:ext cx="283136" cy="575246"/>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5697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par>
                                <p:cTn id="11" presetID="16" presetClass="entr" presetSubtype="37"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outVertic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29"/>
          <p:cNvSpPr>
            <a:spLocks noChangeArrowheads="1"/>
          </p:cNvSpPr>
          <p:nvPr/>
        </p:nvSpPr>
        <p:spPr bwMode="auto">
          <a:xfrm>
            <a:off x="0" y="-4310"/>
            <a:ext cx="9144000" cy="6839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lnSpc>
                <a:spcPct val="85000"/>
              </a:lnSpc>
            </a:pPr>
            <a:r>
              <a:rPr lang="en-US" sz="2800" dirty="0">
                <a:solidFill>
                  <a:srgbClr val="660066"/>
                </a:solidFill>
                <a:latin typeface="Arial" panose="020B0604020202020204" pitchFamily="34" charset="0"/>
                <a:cs typeface="Arial" panose="020B0604020202020204" pitchFamily="34" charset="0"/>
              </a:rPr>
              <a:t>Land Level Changes During 1964 Alaska Earthquake</a:t>
            </a:r>
          </a:p>
        </p:txBody>
      </p:sp>
      <p:sp>
        <p:nvSpPr>
          <p:cNvPr id="92165" name="Rectangle 1029"/>
          <p:cNvSpPr>
            <a:spLocks noGrp="1" noChangeArrowheads="1"/>
          </p:cNvSpPr>
          <p:nvPr>
            <p:ph type="subTitle" idx="1"/>
          </p:nvPr>
        </p:nvSpPr>
        <p:spPr>
          <a:xfrm>
            <a:off x="306590" y="794077"/>
            <a:ext cx="3028747" cy="4949497"/>
          </a:xfrm>
          <a:noFill/>
          <a:effectLst>
            <a:outerShdw blurRad="63500" dist="25399" dir="16200000" algn="ctr" rotWithShape="0">
              <a:srgbClr val="FFFFFF">
                <a:alpha val="75000"/>
              </a:srgbClr>
            </a:outerShdw>
          </a:effectLst>
        </p:spPr>
        <p:txBody>
          <a:bodyPr>
            <a:normAutofit/>
          </a:bodyPr>
          <a:lstStyle/>
          <a:p>
            <a:pPr algn="l">
              <a:lnSpc>
                <a:spcPct val="120000"/>
              </a:lnSpc>
              <a:spcBef>
                <a:spcPct val="0"/>
              </a:spcBef>
              <a:buClrTx/>
              <a:buFontTx/>
              <a:buNone/>
            </a:pPr>
            <a:r>
              <a:rPr lang="en-US" sz="2800" dirty="0">
                <a:solidFill>
                  <a:srgbClr val="660066"/>
                </a:solidFill>
                <a:latin typeface="Arial" panose="020B0604020202020204" pitchFamily="34" charset="0"/>
                <a:cs typeface="Arial" panose="020B0604020202020204" pitchFamily="34" charset="0"/>
              </a:rPr>
              <a:t>Areas in the uplift zone were raised as much as 6 meters while areas in the subsidence zone dropped by more than 2 meters.</a:t>
            </a:r>
          </a:p>
        </p:txBody>
      </p:sp>
      <p:sp>
        <p:nvSpPr>
          <p:cNvPr id="12" name="TextBox 15">
            <a:extLst>
              <a:ext uri="{FF2B5EF4-FFF2-40B4-BE49-F238E27FC236}">
                <a16:creationId xmlns:a16="http://schemas.microsoft.com/office/drawing/2014/main" id="{7DA6CDBA-621C-7245-83A1-C2A8EEA3A5EF}"/>
              </a:ext>
            </a:extLst>
          </p:cNvPr>
          <p:cNvSpPr txBox="1">
            <a:spLocks noChangeArrowheads="1"/>
          </p:cNvSpPr>
          <p:nvPr/>
        </p:nvSpPr>
        <p:spPr bwMode="auto">
          <a:xfrm>
            <a:off x="5991427" y="4937168"/>
            <a:ext cx="19288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dirty="0">
                <a:solidFill>
                  <a:schemeClr val="bg1"/>
                </a:solidFill>
                <a:latin typeface="Arial" panose="020B0604020202020204" pitchFamily="34" charset="0"/>
              </a:rPr>
              <a:t>Pacific Plate</a:t>
            </a:r>
          </a:p>
        </p:txBody>
      </p:sp>
      <p:pic>
        <p:nvPicPr>
          <p:cNvPr id="3" name="Picture 2">
            <a:extLst>
              <a:ext uri="{FF2B5EF4-FFF2-40B4-BE49-F238E27FC236}">
                <a16:creationId xmlns:a16="http://schemas.microsoft.com/office/drawing/2014/main" id="{DFDCFA98-B2E4-AF4D-A3EA-B672F0D54869}"/>
              </a:ext>
            </a:extLst>
          </p:cNvPr>
          <p:cNvPicPr>
            <a:picLocks noChangeAspect="1"/>
          </p:cNvPicPr>
          <p:nvPr/>
        </p:nvPicPr>
        <p:blipFill>
          <a:blip r:embed="rId3"/>
          <a:stretch>
            <a:fillRect/>
          </a:stretch>
        </p:blipFill>
        <p:spPr>
          <a:xfrm>
            <a:off x="3335337" y="679599"/>
            <a:ext cx="5622925" cy="5815711"/>
          </a:xfrm>
          <a:prstGeom prst="rect">
            <a:avLst/>
          </a:prstGeom>
          <a:ln w="28575">
            <a:solidFill>
              <a:srgbClr val="5B005B"/>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74688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4A836-4AC8-9545-956E-545730DCE58D}"/>
              </a:ext>
            </a:extLst>
          </p:cNvPr>
          <p:cNvSpPr>
            <a:spLocks noGrp="1"/>
          </p:cNvSpPr>
          <p:nvPr>
            <p:ph type="title"/>
          </p:nvPr>
        </p:nvSpPr>
        <p:spPr>
          <a:xfrm>
            <a:off x="457200" y="0"/>
            <a:ext cx="8229600" cy="955964"/>
          </a:xfrm>
        </p:spPr>
        <p:txBody>
          <a:bodyPr>
            <a:normAutofit/>
          </a:bodyPr>
          <a:lstStyle/>
          <a:p>
            <a:r>
              <a:rPr lang="en-US" sz="2800" dirty="0">
                <a:latin typeface="Arial" panose="020B0604020202020204" pitchFamily="34" charset="0"/>
                <a:cs typeface="Arial" panose="020B0604020202020204" pitchFamily="34" charset="0"/>
              </a:rPr>
              <a:t>A Fountain of Information on Effects of 1964 Earthquake &amp; Tsunami on Communities</a:t>
            </a:r>
          </a:p>
        </p:txBody>
      </p:sp>
      <p:pic>
        <p:nvPicPr>
          <p:cNvPr id="5" name="Picture 4">
            <a:extLst>
              <a:ext uri="{FF2B5EF4-FFF2-40B4-BE49-F238E27FC236}">
                <a16:creationId xmlns:a16="http://schemas.microsoft.com/office/drawing/2014/main" id="{246F7A88-314F-2B48-9C19-09076B46676E}"/>
              </a:ext>
            </a:extLst>
          </p:cNvPr>
          <p:cNvPicPr>
            <a:picLocks noChangeAspect="1"/>
          </p:cNvPicPr>
          <p:nvPr/>
        </p:nvPicPr>
        <p:blipFill>
          <a:blip r:embed="rId3"/>
          <a:stretch>
            <a:fillRect/>
          </a:stretch>
        </p:blipFill>
        <p:spPr>
          <a:xfrm>
            <a:off x="4378037" y="955964"/>
            <a:ext cx="4419600" cy="5740400"/>
          </a:xfrm>
          <a:prstGeom prst="rect">
            <a:avLst/>
          </a:prstGeom>
        </p:spPr>
      </p:pic>
      <p:sp>
        <p:nvSpPr>
          <p:cNvPr id="6" name="Title 1">
            <a:extLst>
              <a:ext uri="{FF2B5EF4-FFF2-40B4-BE49-F238E27FC236}">
                <a16:creationId xmlns:a16="http://schemas.microsoft.com/office/drawing/2014/main" id="{1471A65C-1022-1B42-A950-DF0A06B40377}"/>
              </a:ext>
            </a:extLst>
          </p:cNvPr>
          <p:cNvSpPr txBox="1">
            <a:spLocks/>
          </p:cNvSpPr>
          <p:nvPr/>
        </p:nvSpPr>
        <p:spPr>
          <a:xfrm>
            <a:off x="297873" y="1233055"/>
            <a:ext cx="4080164" cy="307917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pPr algn="l"/>
            <a:r>
              <a:rPr lang="en-US" sz="2800" dirty="0">
                <a:latin typeface="Arial" panose="020B0604020202020204" pitchFamily="34" charset="0"/>
                <a:cs typeface="Arial" panose="020B0604020202020204" pitchFamily="34" charset="0"/>
              </a:rPr>
              <a:t>USGS Professional Paper 542-A  to 542-G</a:t>
            </a:r>
          </a:p>
        </p:txBody>
      </p:sp>
    </p:spTree>
    <p:extLst>
      <p:ext uri="{BB962C8B-B14F-4D97-AF65-F5344CB8AC3E}">
        <p14:creationId xmlns:p14="http://schemas.microsoft.com/office/powerpoint/2010/main" val="2647511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B08B42-5441-DB47-BC59-298B9D943015}"/>
              </a:ext>
            </a:extLst>
          </p:cNvPr>
          <p:cNvPicPr>
            <a:picLocks noChangeAspect="1"/>
          </p:cNvPicPr>
          <p:nvPr/>
        </p:nvPicPr>
        <p:blipFill rotWithShape="1">
          <a:blip r:embed="rId3"/>
          <a:srcRect l="2084" t="1992" r="1354" b="10660"/>
          <a:stretch/>
        </p:blipFill>
        <p:spPr>
          <a:xfrm>
            <a:off x="190500" y="695324"/>
            <a:ext cx="8829675" cy="5343525"/>
          </a:xfrm>
          <a:prstGeom prst="rect">
            <a:avLst/>
          </a:prstGeom>
          <a:ln w="28575">
            <a:solidFill>
              <a:srgbClr val="7030A0"/>
            </a:solidFill>
          </a:ln>
          <a:effectLst>
            <a:outerShdw blurRad="50800" dist="38100" dir="2700000" algn="tl" rotWithShape="0">
              <a:prstClr val="black">
                <a:alpha val="40000"/>
              </a:prstClr>
            </a:outerShdw>
          </a:effectLst>
        </p:spPr>
      </p:pic>
      <p:sp>
        <p:nvSpPr>
          <p:cNvPr id="4" name="Title 1">
            <a:extLst>
              <a:ext uri="{FF2B5EF4-FFF2-40B4-BE49-F238E27FC236}">
                <a16:creationId xmlns:a16="http://schemas.microsoft.com/office/drawing/2014/main" id="{459D7240-39C2-134B-9448-08F77066557B}"/>
              </a:ext>
            </a:extLst>
          </p:cNvPr>
          <p:cNvSpPr txBox="1">
            <a:spLocks/>
          </p:cNvSpPr>
          <p:nvPr/>
        </p:nvSpPr>
        <p:spPr>
          <a:xfrm>
            <a:off x="0" y="-23471"/>
            <a:ext cx="9144000" cy="6731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r>
              <a:rPr lang="en-US" sz="3600" dirty="0">
                <a:latin typeface="Arial" panose="020B0604020202020204" pitchFamily="34" charset="0"/>
                <a:cs typeface="Arial" panose="020B0604020202020204" pitchFamily="34" charset="0"/>
              </a:rPr>
              <a:t>Seward in Resurrection Bay</a:t>
            </a:r>
          </a:p>
        </p:txBody>
      </p:sp>
    </p:spTree>
    <p:extLst>
      <p:ext uri="{BB962C8B-B14F-4D97-AF65-F5344CB8AC3E}">
        <p14:creationId xmlns:p14="http://schemas.microsoft.com/office/powerpoint/2010/main" val="2520396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AB87-6D70-6943-AFA6-CAB2ECA5F118}"/>
              </a:ext>
            </a:extLst>
          </p:cNvPr>
          <p:cNvSpPr>
            <a:spLocks noGrp="1"/>
          </p:cNvSpPr>
          <p:nvPr>
            <p:ph type="title"/>
          </p:nvPr>
        </p:nvSpPr>
        <p:spPr>
          <a:xfrm>
            <a:off x="0" y="-9525"/>
            <a:ext cx="9144000" cy="673100"/>
          </a:xfrm>
        </p:spPr>
        <p:txBody>
          <a:bodyPr>
            <a:normAutofit/>
          </a:bodyPr>
          <a:lstStyle/>
          <a:p>
            <a:r>
              <a:rPr lang="en-US" sz="3600" dirty="0">
                <a:latin typeface="Arial" panose="020B0604020202020204" pitchFamily="34" charset="0"/>
                <a:cs typeface="Arial" panose="020B0604020202020204" pitchFamily="34" charset="0"/>
              </a:rPr>
              <a:t>March 27, 1964 Tides in Resurrection Bay</a:t>
            </a:r>
          </a:p>
        </p:txBody>
      </p:sp>
      <p:pic>
        <p:nvPicPr>
          <p:cNvPr id="5" name="Picture 4">
            <a:extLst>
              <a:ext uri="{FF2B5EF4-FFF2-40B4-BE49-F238E27FC236}">
                <a16:creationId xmlns:a16="http://schemas.microsoft.com/office/drawing/2014/main" id="{3C008625-E769-694D-8338-E2CBCFB099BF}"/>
              </a:ext>
            </a:extLst>
          </p:cNvPr>
          <p:cNvPicPr>
            <a:picLocks noChangeAspect="1"/>
          </p:cNvPicPr>
          <p:nvPr/>
        </p:nvPicPr>
        <p:blipFill rotWithShape="1">
          <a:blip r:embed="rId3"/>
          <a:srcRect l="2500" t="2597" r="1666" b="13888"/>
          <a:stretch/>
        </p:blipFill>
        <p:spPr>
          <a:xfrm>
            <a:off x="190500" y="673100"/>
            <a:ext cx="8763000" cy="4902200"/>
          </a:xfrm>
          <a:prstGeom prst="rect">
            <a:avLst/>
          </a:prstGeom>
          <a:ln w="28575">
            <a:solidFill>
              <a:srgbClr val="5B005B"/>
            </a:solidFill>
          </a:ln>
          <a:effectLst>
            <a:outerShdw blurRad="50800" dist="38100" dir="2700000" algn="tl" rotWithShape="0">
              <a:prstClr val="black">
                <a:alpha val="40000"/>
              </a:prstClr>
            </a:outerShdw>
          </a:effectLst>
        </p:spPr>
      </p:pic>
      <p:sp>
        <p:nvSpPr>
          <p:cNvPr id="4" name="Title 1">
            <a:extLst>
              <a:ext uri="{FF2B5EF4-FFF2-40B4-BE49-F238E27FC236}">
                <a16:creationId xmlns:a16="http://schemas.microsoft.com/office/drawing/2014/main" id="{7C98C74E-5043-6942-B4FF-2A67F11026D4}"/>
              </a:ext>
            </a:extLst>
          </p:cNvPr>
          <p:cNvSpPr txBox="1">
            <a:spLocks/>
          </p:cNvSpPr>
          <p:nvPr/>
        </p:nvSpPr>
        <p:spPr>
          <a:xfrm>
            <a:off x="346369" y="5575300"/>
            <a:ext cx="8953500" cy="10033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pPr algn="l"/>
            <a:r>
              <a:rPr lang="en-US" sz="2400" dirty="0">
                <a:latin typeface="Arial" panose="020B0604020202020204" pitchFamily="34" charset="0"/>
                <a:cs typeface="Arial" panose="020B0604020202020204" pitchFamily="34" charset="0"/>
              </a:rPr>
              <a:t>Tsunamis ride the tides.  Fortunate to have a low tide (and full moon) during 1964 Great Alaska earthquake and tsunami. </a:t>
            </a:r>
          </a:p>
        </p:txBody>
      </p:sp>
    </p:spTree>
    <p:extLst>
      <p:ext uri="{BB962C8B-B14F-4D97-AF65-F5344CB8AC3E}">
        <p14:creationId xmlns:p14="http://schemas.microsoft.com/office/powerpoint/2010/main" val="2871998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132D5-0422-3F4A-AA7D-B23CC91D4AED}"/>
              </a:ext>
            </a:extLst>
          </p:cNvPr>
          <p:cNvSpPr>
            <a:spLocks noGrp="1"/>
          </p:cNvSpPr>
          <p:nvPr>
            <p:ph type="title"/>
          </p:nvPr>
        </p:nvSpPr>
        <p:spPr>
          <a:xfrm>
            <a:off x="457200" y="1"/>
            <a:ext cx="8229600" cy="596900"/>
          </a:xfrm>
        </p:spPr>
        <p:txBody>
          <a:bodyPr>
            <a:normAutofit fontScale="90000"/>
          </a:bodyPr>
          <a:lstStyle/>
          <a:p>
            <a:r>
              <a:rPr lang="en-US" sz="4000" dirty="0">
                <a:latin typeface="Arial" panose="020B0604020202020204" pitchFamily="34" charset="0"/>
                <a:cs typeface="Arial" panose="020B0604020202020204" pitchFamily="34" charset="0"/>
              </a:rPr>
              <a:t>Seward Coseismic Subsidence</a:t>
            </a:r>
          </a:p>
        </p:txBody>
      </p:sp>
      <p:pic>
        <p:nvPicPr>
          <p:cNvPr id="5" name="Picture 4">
            <a:extLst>
              <a:ext uri="{FF2B5EF4-FFF2-40B4-BE49-F238E27FC236}">
                <a16:creationId xmlns:a16="http://schemas.microsoft.com/office/drawing/2014/main" id="{CB730BB2-8275-DA46-884D-F1B60A6D688F}"/>
              </a:ext>
            </a:extLst>
          </p:cNvPr>
          <p:cNvPicPr>
            <a:picLocks noChangeAspect="1"/>
          </p:cNvPicPr>
          <p:nvPr/>
        </p:nvPicPr>
        <p:blipFill rotWithShape="1">
          <a:blip r:embed="rId3"/>
          <a:srcRect l="2174" t="2253" r="36160" b="3281"/>
          <a:stretch/>
        </p:blipFill>
        <p:spPr>
          <a:xfrm>
            <a:off x="1282700" y="596901"/>
            <a:ext cx="6324600" cy="5028342"/>
          </a:xfrm>
          <a:prstGeom prst="rect">
            <a:avLst/>
          </a:prstGeom>
          <a:ln w="28575">
            <a:solidFill>
              <a:srgbClr val="5B005B"/>
            </a:solidFill>
          </a:ln>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133CE0BE-4D7F-4B44-AFD7-2FE9165FDB4D}"/>
              </a:ext>
            </a:extLst>
          </p:cNvPr>
          <p:cNvSpPr txBox="1">
            <a:spLocks/>
          </p:cNvSpPr>
          <p:nvPr/>
        </p:nvSpPr>
        <p:spPr>
          <a:xfrm>
            <a:off x="190500" y="5648628"/>
            <a:ext cx="8788400" cy="91727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pPr algn="l"/>
            <a:r>
              <a:rPr lang="en-US" sz="2400" dirty="0">
                <a:latin typeface="Arial" panose="020B0604020202020204" pitchFamily="34" charset="0"/>
                <a:cs typeface="Arial" panose="020B0604020202020204" pitchFamily="34" charset="0"/>
              </a:rPr>
              <a:t>Land dropped 1.1 meters at Seward during 1964 earthquake.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Land subsidence will increase tsunami inundation.  Not good.</a:t>
            </a:r>
          </a:p>
        </p:txBody>
      </p:sp>
      <p:sp>
        <p:nvSpPr>
          <p:cNvPr id="3" name="Freeform 2">
            <a:extLst>
              <a:ext uri="{FF2B5EF4-FFF2-40B4-BE49-F238E27FC236}">
                <a16:creationId xmlns:a16="http://schemas.microsoft.com/office/drawing/2014/main" id="{9432F69C-A8B4-4D48-B1A0-0EF57AC2AD8C}"/>
              </a:ext>
            </a:extLst>
          </p:cNvPr>
          <p:cNvSpPr/>
          <p:nvPr/>
        </p:nvSpPr>
        <p:spPr>
          <a:xfrm>
            <a:off x="1327022" y="641738"/>
            <a:ext cx="6132544" cy="2432400"/>
          </a:xfrm>
          <a:custGeom>
            <a:avLst/>
            <a:gdLst>
              <a:gd name="connsiteX0" fmla="*/ 0 w 6057900"/>
              <a:gd name="connsiteY0" fmla="*/ 0 h 2427324"/>
              <a:gd name="connsiteX1" fmla="*/ 63500 w 6057900"/>
              <a:gd name="connsiteY1" fmla="*/ 12700 h 2427324"/>
              <a:gd name="connsiteX2" fmla="*/ 139700 w 6057900"/>
              <a:gd name="connsiteY2" fmla="*/ 38100 h 2427324"/>
              <a:gd name="connsiteX3" fmla="*/ 266700 w 6057900"/>
              <a:gd name="connsiteY3" fmla="*/ 50800 h 2427324"/>
              <a:gd name="connsiteX4" fmla="*/ 495300 w 6057900"/>
              <a:gd name="connsiteY4" fmla="*/ 127000 h 2427324"/>
              <a:gd name="connsiteX5" fmla="*/ 571500 w 6057900"/>
              <a:gd name="connsiteY5" fmla="*/ 152400 h 2427324"/>
              <a:gd name="connsiteX6" fmla="*/ 609600 w 6057900"/>
              <a:gd name="connsiteY6" fmla="*/ 165100 h 2427324"/>
              <a:gd name="connsiteX7" fmla="*/ 685800 w 6057900"/>
              <a:gd name="connsiteY7" fmla="*/ 241300 h 2427324"/>
              <a:gd name="connsiteX8" fmla="*/ 711200 w 6057900"/>
              <a:gd name="connsiteY8" fmla="*/ 279400 h 2427324"/>
              <a:gd name="connsiteX9" fmla="*/ 749300 w 6057900"/>
              <a:gd name="connsiteY9" fmla="*/ 317500 h 2427324"/>
              <a:gd name="connsiteX10" fmla="*/ 774700 w 6057900"/>
              <a:gd name="connsiteY10" fmla="*/ 355600 h 2427324"/>
              <a:gd name="connsiteX11" fmla="*/ 812800 w 6057900"/>
              <a:gd name="connsiteY11" fmla="*/ 381000 h 2427324"/>
              <a:gd name="connsiteX12" fmla="*/ 850900 w 6057900"/>
              <a:gd name="connsiteY12" fmla="*/ 419100 h 2427324"/>
              <a:gd name="connsiteX13" fmla="*/ 927100 w 6057900"/>
              <a:gd name="connsiteY13" fmla="*/ 469900 h 2427324"/>
              <a:gd name="connsiteX14" fmla="*/ 965200 w 6057900"/>
              <a:gd name="connsiteY14" fmla="*/ 495300 h 2427324"/>
              <a:gd name="connsiteX15" fmla="*/ 1003300 w 6057900"/>
              <a:gd name="connsiteY15" fmla="*/ 533400 h 2427324"/>
              <a:gd name="connsiteX16" fmla="*/ 1028700 w 6057900"/>
              <a:gd name="connsiteY16" fmla="*/ 571500 h 2427324"/>
              <a:gd name="connsiteX17" fmla="*/ 1066800 w 6057900"/>
              <a:gd name="connsiteY17" fmla="*/ 596900 h 2427324"/>
              <a:gd name="connsiteX18" fmla="*/ 1130300 w 6057900"/>
              <a:gd name="connsiteY18" fmla="*/ 711200 h 2427324"/>
              <a:gd name="connsiteX19" fmla="*/ 1155700 w 6057900"/>
              <a:gd name="connsiteY19" fmla="*/ 749300 h 2427324"/>
              <a:gd name="connsiteX20" fmla="*/ 1270000 w 6057900"/>
              <a:gd name="connsiteY20" fmla="*/ 825500 h 2427324"/>
              <a:gd name="connsiteX21" fmla="*/ 1308100 w 6057900"/>
              <a:gd name="connsiteY21" fmla="*/ 850900 h 2427324"/>
              <a:gd name="connsiteX22" fmla="*/ 1346200 w 6057900"/>
              <a:gd name="connsiteY22" fmla="*/ 876300 h 2427324"/>
              <a:gd name="connsiteX23" fmla="*/ 1384300 w 6057900"/>
              <a:gd name="connsiteY23" fmla="*/ 889000 h 2427324"/>
              <a:gd name="connsiteX24" fmla="*/ 1460500 w 6057900"/>
              <a:gd name="connsiteY24" fmla="*/ 939800 h 2427324"/>
              <a:gd name="connsiteX25" fmla="*/ 1498600 w 6057900"/>
              <a:gd name="connsiteY25" fmla="*/ 952500 h 2427324"/>
              <a:gd name="connsiteX26" fmla="*/ 1536700 w 6057900"/>
              <a:gd name="connsiteY26" fmla="*/ 977900 h 2427324"/>
              <a:gd name="connsiteX27" fmla="*/ 1612900 w 6057900"/>
              <a:gd name="connsiteY27" fmla="*/ 1003300 h 2427324"/>
              <a:gd name="connsiteX28" fmla="*/ 1689100 w 6057900"/>
              <a:gd name="connsiteY28" fmla="*/ 1028700 h 2427324"/>
              <a:gd name="connsiteX29" fmla="*/ 1778000 w 6057900"/>
              <a:gd name="connsiteY29" fmla="*/ 1054100 h 2427324"/>
              <a:gd name="connsiteX30" fmla="*/ 1981200 w 6057900"/>
              <a:gd name="connsiteY30" fmla="*/ 1092200 h 2427324"/>
              <a:gd name="connsiteX31" fmla="*/ 2082800 w 6057900"/>
              <a:gd name="connsiteY31" fmla="*/ 1104900 h 2427324"/>
              <a:gd name="connsiteX32" fmla="*/ 2146300 w 6057900"/>
              <a:gd name="connsiteY32" fmla="*/ 1117600 h 2427324"/>
              <a:gd name="connsiteX33" fmla="*/ 2222500 w 6057900"/>
              <a:gd name="connsiteY33" fmla="*/ 1143000 h 2427324"/>
              <a:gd name="connsiteX34" fmla="*/ 2260600 w 6057900"/>
              <a:gd name="connsiteY34" fmla="*/ 1155700 h 2427324"/>
              <a:gd name="connsiteX35" fmla="*/ 2298700 w 6057900"/>
              <a:gd name="connsiteY35" fmla="*/ 1168400 h 2427324"/>
              <a:gd name="connsiteX36" fmla="*/ 2336800 w 6057900"/>
              <a:gd name="connsiteY36" fmla="*/ 1181100 h 2427324"/>
              <a:gd name="connsiteX37" fmla="*/ 2374900 w 6057900"/>
              <a:gd name="connsiteY37" fmla="*/ 1206500 h 2427324"/>
              <a:gd name="connsiteX38" fmla="*/ 2451100 w 6057900"/>
              <a:gd name="connsiteY38" fmla="*/ 1231900 h 2427324"/>
              <a:gd name="connsiteX39" fmla="*/ 2489200 w 6057900"/>
              <a:gd name="connsiteY39" fmla="*/ 1270000 h 2427324"/>
              <a:gd name="connsiteX40" fmla="*/ 2527300 w 6057900"/>
              <a:gd name="connsiteY40" fmla="*/ 1295400 h 2427324"/>
              <a:gd name="connsiteX41" fmla="*/ 2590800 w 6057900"/>
              <a:gd name="connsiteY41" fmla="*/ 1346200 h 2427324"/>
              <a:gd name="connsiteX42" fmla="*/ 2654300 w 6057900"/>
              <a:gd name="connsiteY42" fmla="*/ 1397000 h 2427324"/>
              <a:gd name="connsiteX43" fmla="*/ 2692400 w 6057900"/>
              <a:gd name="connsiteY43" fmla="*/ 1435100 h 2427324"/>
              <a:gd name="connsiteX44" fmla="*/ 2768600 w 6057900"/>
              <a:gd name="connsiteY44" fmla="*/ 1485900 h 2427324"/>
              <a:gd name="connsiteX45" fmla="*/ 2844800 w 6057900"/>
              <a:gd name="connsiteY45" fmla="*/ 1536700 h 2427324"/>
              <a:gd name="connsiteX46" fmla="*/ 2882900 w 6057900"/>
              <a:gd name="connsiteY46" fmla="*/ 1562100 h 2427324"/>
              <a:gd name="connsiteX47" fmla="*/ 2946400 w 6057900"/>
              <a:gd name="connsiteY47" fmla="*/ 1625600 h 2427324"/>
              <a:gd name="connsiteX48" fmla="*/ 3009900 w 6057900"/>
              <a:gd name="connsiteY48" fmla="*/ 1689100 h 2427324"/>
              <a:gd name="connsiteX49" fmla="*/ 3035300 w 6057900"/>
              <a:gd name="connsiteY49" fmla="*/ 1727200 h 2427324"/>
              <a:gd name="connsiteX50" fmla="*/ 3111500 w 6057900"/>
              <a:gd name="connsiteY50" fmla="*/ 1778000 h 2427324"/>
              <a:gd name="connsiteX51" fmla="*/ 3200400 w 6057900"/>
              <a:gd name="connsiteY51" fmla="*/ 1892300 h 2427324"/>
              <a:gd name="connsiteX52" fmla="*/ 3251200 w 6057900"/>
              <a:gd name="connsiteY52" fmla="*/ 1943100 h 2427324"/>
              <a:gd name="connsiteX53" fmla="*/ 3314700 w 6057900"/>
              <a:gd name="connsiteY53" fmla="*/ 2019300 h 2427324"/>
              <a:gd name="connsiteX54" fmla="*/ 3352800 w 6057900"/>
              <a:gd name="connsiteY54" fmla="*/ 2032000 h 2427324"/>
              <a:gd name="connsiteX55" fmla="*/ 3390900 w 6057900"/>
              <a:gd name="connsiteY55" fmla="*/ 2057400 h 2427324"/>
              <a:gd name="connsiteX56" fmla="*/ 3429000 w 6057900"/>
              <a:gd name="connsiteY56" fmla="*/ 2070100 h 2427324"/>
              <a:gd name="connsiteX57" fmla="*/ 3505200 w 6057900"/>
              <a:gd name="connsiteY57" fmla="*/ 2120900 h 2427324"/>
              <a:gd name="connsiteX58" fmla="*/ 3543300 w 6057900"/>
              <a:gd name="connsiteY58" fmla="*/ 2146300 h 2427324"/>
              <a:gd name="connsiteX59" fmla="*/ 3581400 w 6057900"/>
              <a:gd name="connsiteY59" fmla="*/ 2171700 h 2427324"/>
              <a:gd name="connsiteX60" fmla="*/ 3619500 w 6057900"/>
              <a:gd name="connsiteY60" fmla="*/ 2184400 h 2427324"/>
              <a:gd name="connsiteX61" fmla="*/ 3657600 w 6057900"/>
              <a:gd name="connsiteY61" fmla="*/ 2209800 h 2427324"/>
              <a:gd name="connsiteX62" fmla="*/ 3708400 w 6057900"/>
              <a:gd name="connsiteY62" fmla="*/ 2222500 h 2427324"/>
              <a:gd name="connsiteX63" fmla="*/ 3746500 w 6057900"/>
              <a:gd name="connsiteY63" fmla="*/ 2235200 h 2427324"/>
              <a:gd name="connsiteX64" fmla="*/ 3860800 w 6057900"/>
              <a:gd name="connsiteY64" fmla="*/ 2260600 h 2427324"/>
              <a:gd name="connsiteX65" fmla="*/ 3937000 w 6057900"/>
              <a:gd name="connsiteY65" fmla="*/ 2286000 h 2427324"/>
              <a:gd name="connsiteX66" fmla="*/ 4089400 w 6057900"/>
              <a:gd name="connsiteY66" fmla="*/ 2336800 h 2427324"/>
              <a:gd name="connsiteX67" fmla="*/ 4127500 w 6057900"/>
              <a:gd name="connsiteY67" fmla="*/ 2349500 h 2427324"/>
              <a:gd name="connsiteX68" fmla="*/ 4165600 w 6057900"/>
              <a:gd name="connsiteY68" fmla="*/ 2362200 h 2427324"/>
              <a:gd name="connsiteX69" fmla="*/ 4318000 w 6057900"/>
              <a:gd name="connsiteY69" fmla="*/ 2387600 h 2427324"/>
              <a:gd name="connsiteX70" fmla="*/ 4813300 w 6057900"/>
              <a:gd name="connsiteY70" fmla="*/ 2400300 h 2427324"/>
              <a:gd name="connsiteX71" fmla="*/ 5245100 w 6057900"/>
              <a:gd name="connsiteY71" fmla="*/ 2387600 h 2427324"/>
              <a:gd name="connsiteX72" fmla="*/ 5334000 w 6057900"/>
              <a:gd name="connsiteY72" fmla="*/ 2374900 h 2427324"/>
              <a:gd name="connsiteX73" fmla="*/ 5372100 w 6057900"/>
              <a:gd name="connsiteY73" fmla="*/ 2387600 h 2427324"/>
              <a:gd name="connsiteX74" fmla="*/ 5499100 w 6057900"/>
              <a:gd name="connsiteY74" fmla="*/ 2413000 h 2427324"/>
              <a:gd name="connsiteX75" fmla="*/ 5575300 w 6057900"/>
              <a:gd name="connsiteY75" fmla="*/ 2425700 h 2427324"/>
              <a:gd name="connsiteX76" fmla="*/ 6057900 w 6057900"/>
              <a:gd name="connsiteY76" fmla="*/ 2425700 h 2427324"/>
              <a:gd name="connsiteX0" fmla="*/ 0 w 6057900"/>
              <a:gd name="connsiteY0" fmla="*/ 17624 h 2444948"/>
              <a:gd name="connsiteX1" fmla="*/ 63500 w 6057900"/>
              <a:gd name="connsiteY1" fmla="*/ 30324 h 2444948"/>
              <a:gd name="connsiteX2" fmla="*/ 139700 w 6057900"/>
              <a:gd name="connsiteY2" fmla="*/ 55724 h 2444948"/>
              <a:gd name="connsiteX3" fmla="*/ 316464 w 6057900"/>
              <a:gd name="connsiteY3" fmla="*/ 0 h 2444948"/>
              <a:gd name="connsiteX4" fmla="*/ 495300 w 6057900"/>
              <a:gd name="connsiteY4" fmla="*/ 144624 h 2444948"/>
              <a:gd name="connsiteX5" fmla="*/ 571500 w 6057900"/>
              <a:gd name="connsiteY5" fmla="*/ 170024 h 2444948"/>
              <a:gd name="connsiteX6" fmla="*/ 609600 w 6057900"/>
              <a:gd name="connsiteY6" fmla="*/ 182724 h 2444948"/>
              <a:gd name="connsiteX7" fmla="*/ 685800 w 6057900"/>
              <a:gd name="connsiteY7" fmla="*/ 258924 h 2444948"/>
              <a:gd name="connsiteX8" fmla="*/ 711200 w 6057900"/>
              <a:gd name="connsiteY8" fmla="*/ 297024 h 2444948"/>
              <a:gd name="connsiteX9" fmla="*/ 749300 w 6057900"/>
              <a:gd name="connsiteY9" fmla="*/ 335124 h 2444948"/>
              <a:gd name="connsiteX10" fmla="*/ 774700 w 6057900"/>
              <a:gd name="connsiteY10" fmla="*/ 373224 h 2444948"/>
              <a:gd name="connsiteX11" fmla="*/ 812800 w 6057900"/>
              <a:gd name="connsiteY11" fmla="*/ 398624 h 2444948"/>
              <a:gd name="connsiteX12" fmla="*/ 850900 w 6057900"/>
              <a:gd name="connsiteY12" fmla="*/ 436724 h 2444948"/>
              <a:gd name="connsiteX13" fmla="*/ 927100 w 6057900"/>
              <a:gd name="connsiteY13" fmla="*/ 487524 h 2444948"/>
              <a:gd name="connsiteX14" fmla="*/ 965200 w 6057900"/>
              <a:gd name="connsiteY14" fmla="*/ 512924 h 2444948"/>
              <a:gd name="connsiteX15" fmla="*/ 1003300 w 6057900"/>
              <a:gd name="connsiteY15" fmla="*/ 551024 h 2444948"/>
              <a:gd name="connsiteX16" fmla="*/ 1028700 w 6057900"/>
              <a:gd name="connsiteY16" fmla="*/ 589124 h 2444948"/>
              <a:gd name="connsiteX17" fmla="*/ 1066800 w 6057900"/>
              <a:gd name="connsiteY17" fmla="*/ 614524 h 2444948"/>
              <a:gd name="connsiteX18" fmla="*/ 1130300 w 6057900"/>
              <a:gd name="connsiteY18" fmla="*/ 728824 h 2444948"/>
              <a:gd name="connsiteX19" fmla="*/ 1155700 w 6057900"/>
              <a:gd name="connsiteY19" fmla="*/ 766924 h 2444948"/>
              <a:gd name="connsiteX20" fmla="*/ 1270000 w 6057900"/>
              <a:gd name="connsiteY20" fmla="*/ 843124 h 2444948"/>
              <a:gd name="connsiteX21" fmla="*/ 1308100 w 6057900"/>
              <a:gd name="connsiteY21" fmla="*/ 868524 h 2444948"/>
              <a:gd name="connsiteX22" fmla="*/ 1346200 w 6057900"/>
              <a:gd name="connsiteY22" fmla="*/ 893924 h 2444948"/>
              <a:gd name="connsiteX23" fmla="*/ 1384300 w 6057900"/>
              <a:gd name="connsiteY23" fmla="*/ 906624 h 2444948"/>
              <a:gd name="connsiteX24" fmla="*/ 1460500 w 6057900"/>
              <a:gd name="connsiteY24" fmla="*/ 957424 h 2444948"/>
              <a:gd name="connsiteX25" fmla="*/ 1498600 w 6057900"/>
              <a:gd name="connsiteY25" fmla="*/ 970124 h 2444948"/>
              <a:gd name="connsiteX26" fmla="*/ 1536700 w 6057900"/>
              <a:gd name="connsiteY26" fmla="*/ 995524 h 2444948"/>
              <a:gd name="connsiteX27" fmla="*/ 1612900 w 6057900"/>
              <a:gd name="connsiteY27" fmla="*/ 1020924 h 2444948"/>
              <a:gd name="connsiteX28" fmla="*/ 1689100 w 6057900"/>
              <a:gd name="connsiteY28" fmla="*/ 1046324 h 2444948"/>
              <a:gd name="connsiteX29" fmla="*/ 1778000 w 6057900"/>
              <a:gd name="connsiteY29" fmla="*/ 1071724 h 2444948"/>
              <a:gd name="connsiteX30" fmla="*/ 1981200 w 6057900"/>
              <a:gd name="connsiteY30" fmla="*/ 1109824 h 2444948"/>
              <a:gd name="connsiteX31" fmla="*/ 2082800 w 6057900"/>
              <a:gd name="connsiteY31" fmla="*/ 1122524 h 2444948"/>
              <a:gd name="connsiteX32" fmla="*/ 2146300 w 6057900"/>
              <a:gd name="connsiteY32" fmla="*/ 1135224 h 2444948"/>
              <a:gd name="connsiteX33" fmla="*/ 2222500 w 6057900"/>
              <a:gd name="connsiteY33" fmla="*/ 1160624 h 2444948"/>
              <a:gd name="connsiteX34" fmla="*/ 2260600 w 6057900"/>
              <a:gd name="connsiteY34" fmla="*/ 1173324 h 2444948"/>
              <a:gd name="connsiteX35" fmla="*/ 2298700 w 6057900"/>
              <a:gd name="connsiteY35" fmla="*/ 1186024 h 2444948"/>
              <a:gd name="connsiteX36" fmla="*/ 2336800 w 6057900"/>
              <a:gd name="connsiteY36" fmla="*/ 1198724 h 2444948"/>
              <a:gd name="connsiteX37" fmla="*/ 2374900 w 6057900"/>
              <a:gd name="connsiteY37" fmla="*/ 1224124 h 2444948"/>
              <a:gd name="connsiteX38" fmla="*/ 2451100 w 6057900"/>
              <a:gd name="connsiteY38" fmla="*/ 1249524 h 2444948"/>
              <a:gd name="connsiteX39" fmla="*/ 2489200 w 6057900"/>
              <a:gd name="connsiteY39" fmla="*/ 1287624 h 2444948"/>
              <a:gd name="connsiteX40" fmla="*/ 2527300 w 6057900"/>
              <a:gd name="connsiteY40" fmla="*/ 1313024 h 2444948"/>
              <a:gd name="connsiteX41" fmla="*/ 2590800 w 6057900"/>
              <a:gd name="connsiteY41" fmla="*/ 1363824 h 2444948"/>
              <a:gd name="connsiteX42" fmla="*/ 2654300 w 6057900"/>
              <a:gd name="connsiteY42" fmla="*/ 1414624 h 2444948"/>
              <a:gd name="connsiteX43" fmla="*/ 2692400 w 6057900"/>
              <a:gd name="connsiteY43" fmla="*/ 1452724 h 2444948"/>
              <a:gd name="connsiteX44" fmla="*/ 2768600 w 6057900"/>
              <a:gd name="connsiteY44" fmla="*/ 1503524 h 2444948"/>
              <a:gd name="connsiteX45" fmla="*/ 2844800 w 6057900"/>
              <a:gd name="connsiteY45" fmla="*/ 1554324 h 2444948"/>
              <a:gd name="connsiteX46" fmla="*/ 2882900 w 6057900"/>
              <a:gd name="connsiteY46" fmla="*/ 1579724 h 2444948"/>
              <a:gd name="connsiteX47" fmla="*/ 2946400 w 6057900"/>
              <a:gd name="connsiteY47" fmla="*/ 1643224 h 2444948"/>
              <a:gd name="connsiteX48" fmla="*/ 3009900 w 6057900"/>
              <a:gd name="connsiteY48" fmla="*/ 1706724 h 2444948"/>
              <a:gd name="connsiteX49" fmla="*/ 3035300 w 6057900"/>
              <a:gd name="connsiteY49" fmla="*/ 1744824 h 2444948"/>
              <a:gd name="connsiteX50" fmla="*/ 3111500 w 6057900"/>
              <a:gd name="connsiteY50" fmla="*/ 1795624 h 2444948"/>
              <a:gd name="connsiteX51" fmla="*/ 3200400 w 6057900"/>
              <a:gd name="connsiteY51" fmla="*/ 1909924 h 2444948"/>
              <a:gd name="connsiteX52" fmla="*/ 3251200 w 6057900"/>
              <a:gd name="connsiteY52" fmla="*/ 1960724 h 2444948"/>
              <a:gd name="connsiteX53" fmla="*/ 3314700 w 6057900"/>
              <a:gd name="connsiteY53" fmla="*/ 2036924 h 2444948"/>
              <a:gd name="connsiteX54" fmla="*/ 3352800 w 6057900"/>
              <a:gd name="connsiteY54" fmla="*/ 2049624 h 2444948"/>
              <a:gd name="connsiteX55" fmla="*/ 3390900 w 6057900"/>
              <a:gd name="connsiteY55" fmla="*/ 2075024 h 2444948"/>
              <a:gd name="connsiteX56" fmla="*/ 3429000 w 6057900"/>
              <a:gd name="connsiteY56" fmla="*/ 2087724 h 2444948"/>
              <a:gd name="connsiteX57" fmla="*/ 3505200 w 6057900"/>
              <a:gd name="connsiteY57" fmla="*/ 2138524 h 2444948"/>
              <a:gd name="connsiteX58" fmla="*/ 3543300 w 6057900"/>
              <a:gd name="connsiteY58" fmla="*/ 2163924 h 2444948"/>
              <a:gd name="connsiteX59" fmla="*/ 3581400 w 6057900"/>
              <a:gd name="connsiteY59" fmla="*/ 2189324 h 2444948"/>
              <a:gd name="connsiteX60" fmla="*/ 3619500 w 6057900"/>
              <a:gd name="connsiteY60" fmla="*/ 2202024 h 2444948"/>
              <a:gd name="connsiteX61" fmla="*/ 3657600 w 6057900"/>
              <a:gd name="connsiteY61" fmla="*/ 2227424 h 2444948"/>
              <a:gd name="connsiteX62" fmla="*/ 3708400 w 6057900"/>
              <a:gd name="connsiteY62" fmla="*/ 2240124 h 2444948"/>
              <a:gd name="connsiteX63" fmla="*/ 3746500 w 6057900"/>
              <a:gd name="connsiteY63" fmla="*/ 2252824 h 2444948"/>
              <a:gd name="connsiteX64" fmla="*/ 3860800 w 6057900"/>
              <a:gd name="connsiteY64" fmla="*/ 2278224 h 2444948"/>
              <a:gd name="connsiteX65" fmla="*/ 3937000 w 6057900"/>
              <a:gd name="connsiteY65" fmla="*/ 2303624 h 2444948"/>
              <a:gd name="connsiteX66" fmla="*/ 4089400 w 6057900"/>
              <a:gd name="connsiteY66" fmla="*/ 2354424 h 2444948"/>
              <a:gd name="connsiteX67" fmla="*/ 4127500 w 6057900"/>
              <a:gd name="connsiteY67" fmla="*/ 2367124 h 2444948"/>
              <a:gd name="connsiteX68" fmla="*/ 4165600 w 6057900"/>
              <a:gd name="connsiteY68" fmla="*/ 2379824 h 2444948"/>
              <a:gd name="connsiteX69" fmla="*/ 4318000 w 6057900"/>
              <a:gd name="connsiteY69" fmla="*/ 2405224 h 2444948"/>
              <a:gd name="connsiteX70" fmla="*/ 4813300 w 6057900"/>
              <a:gd name="connsiteY70" fmla="*/ 2417924 h 2444948"/>
              <a:gd name="connsiteX71" fmla="*/ 5245100 w 6057900"/>
              <a:gd name="connsiteY71" fmla="*/ 2405224 h 2444948"/>
              <a:gd name="connsiteX72" fmla="*/ 5334000 w 6057900"/>
              <a:gd name="connsiteY72" fmla="*/ 2392524 h 2444948"/>
              <a:gd name="connsiteX73" fmla="*/ 5372100 w 6057900"/>
              <a:gd name="connsiteY73" fmla="*/ 2405224 h 2444948"/>
              <a:gd name="connsiteX74" fmla="*/ 5499100 w 6057900"/>
              <a:gd name="connsiteY74" fmla="*/ 2430624 h 2444948"/>
              <a:gd name="connsiteX75" fmla="*/ 5575300 w 6057900"/>
              <a:gd name="connsiteY75" fmla="*/ 2443324 h 2444948"/>
              <a:gd name="connsiteX76" fmla="*/ 6057900 w 6057900"/>
              <a:gd name="connsiteY76" fmla="*/ 2443324 h 2444948"/>
              <a:gd name="connsiteX0" fmla="*/ 0 w 6057900"/>
              <a:gd name="connsiteY0" fmla="*/ 18603 h 2445927"/>
              <a:gd name="connsiteX1" fmla="*/ 63500 w 6057900"/>
              <a:gd name="connsiteY1" fmla="*/ 31303 h 2445927"/>
              <a:gd name="connsiteX2" fmla="*/ 158361 w 6057900"/>
              <a:gd name="connsiteY2" fmla="*/ 719 h 2445927"/>
              <a:gd name="connsiteX3" fmla="*/ 316464 w 6057900"/>
              <a:gd name="connsiteY3" fmla="*/ 979 h 2445927"/>
              <a:gd name="connsiteX4" fmla="*/ 495300 w 6057900"/>
              <a:gd name="connsiteY4" fmla="*/ 145603 h 2445927"/>
              <a:gd name="connsiteX5" fmla="*/ 571500 w 6057900"/>
              <a:gd name="connsiteY5" fmla="*/ 171003 h 2445927"/>
              <a:gd name="connsiteX6" fmla="*/ 609600 w 6057900"/>
              <a:gd name="connsiteY6" fmla="*/ 183703 h 2445927"/>
              <a:gd name="connsiteX7" fmla="*/ 685800 w 6057900"/>
              <a:gd name="connsiteY7" fmla="*/ 259903 h 2445927"/>
              <a:gd name="connsiteX8" fmla="*/ 711200 w 6057900"/>
              <a:gd name="connsiteY8" fmla="*/ 298003 h 2445927"/>
              <a:gd name="connsiteX9" fmla="*/ 749300 w 6057900"/>
              <a:gd name="connsiteY9" fmla="*/ 336103 h 2445927"/>
              <a:gd name="connsiteX10" fmla="*/ 774700 w 6057900"/>
              <a:gd name="connsiteY10" fmla="*/ 374203 h 2445927"/>
              <a:gd name="connsiteX11" fmla="*/ 812800 w 6057900"/>
              <a:gd name="connsiteY11" fmla="*/ 399603 h 2445927"/>
              <a:gd name="connsiteX12" fmla="*/ 850900 w 6057900"/>
              <a:gd name="connsiteY12" fmla="*/ 437703 h 2445927"/>
              <a:gd name="connsiteX13" fmla="*/ 927100 w 6057900"/>
              <a:gd name="connsiteY13" fmla="*/ 488503 h 2445927"/>
              <a:gd name="connsiteX14" fmla="*/ 965200 w 6057900"/>
              <a:gd name="connsiteY14" fmla="*/ 513903 h 2445927"/>
              <a:gd name="connsiteX15" fmla="*/ 1003300 w 6057900"/>
              <a:gd name="connsiteY15" fmla="*/ 552003 h 2445927"/>
              <a:gd name="connsiteX16" fmla="*/ 1028700 w 6057900"/>
              <a:gd name="connsiteY16" fmla="*/ 590103 h 2445927"/>
              <a:gd name="connsiteX17" fmla="*/ 1066800 w 6057900"/>
              <a:gd name="connsiteY17" fmla="*/ 615503 h 2445927"/>
              <a:gd name="connsiteX18" fmla="*/ 1130300 w 6057900"/>
              <a:gd name="connsiteY18" fmla="*/ 729803 h 2445927"/>
              <a:gd name="connsiteX19" fmla="*/ 1155700 w 6057900"/>
              <a:gd name="connsiteY19" fmla="*/ 767903 h 2445927"/>
              <a:gd name="connsiteX20" fmla="*/ 1270000 w 6057900"/>
              <a:gd name="connsiteY20" fmla="*/ 844103 h 2445927"/>
              <a:gd name="connsiteX21" fmla="*/ 1308100 w 6057900"/>
              <a:gd name="connsiteY21" fmla="*/ 869503 h 2445927"/>
              <a:gd name="connsiteX22" fmla="*/ 1346200 w 6057900"/>
              <a:gd name="connsiteY22" fmla="*/ 894903 h 2445927"/>
              <a:gd name="connsiteX23" fmla="*/ 1384300 w 6057900"/>
              <a:gd name="connsiteY23" fmla="*/ 907603 h 2445927"/>
              <a:gd name="connsiteX24" fmla="*/ 1460500 w 6057900"/>
              <a:gd name="connsiteY24" fmla="*/ 958403 h 2445927"/>
              <a:gd name="connsiteX25" fmla="*/ 1498600 w 6057900"/>
              <a:gd name="connsiteY25" fmla="*/ 971103 h 2445927"/>
              <a:gd name="connsiteX26" fmla="*/ 1536700 w 6057900"/>
              <a:gd name="connsiteY26" fmla="*/ 996503 h 2445927"/>
              <a:gd name="connsiteX27" fmla="*/ 1612900 w 6057900"/>
              <a:gd name="connsiteY27" fmla="*/ 1021903 h 2445927"/>
              <a:gd name="connsiteX28" fmla="*/ 1689100 w 6057900"/>
              <a:gd name="connsiteY28" fmla="*/ 1047303 h 2445927"/>
              <a:gd name="connsiteX29" fmla="*/ 1778000 w 6057900"/>
              <a:gd name="connsiteY29" fmla="*/ 1072703 h 2445927"/>
              <a:gd name="connsiteX30" fmla="*/ 1981200 w 6057900"/>
              <a:gd name="connsiteY30" fmla="*/ 1110803 h 2445927"/>
              <a:gd name="connsiteX31" fmla="*/ 2082800 w 6057900"/>
              <a:gd name="connsiteY31" fmla="*/ 1123503 h 2445927"/>
              <a:gd name="connsiteX32" fmla="*/ 2146300 w 6057900"/>
              <a:gd name="connsiteY32" fmla="*/ 1136203 h 2445927"/>
              <a:gd name="connsiteX33" fmla="*/ 2222500 w 6057900"/>
              <a:gd name="connsiteY33" fmla="*/ 1161603 h 2445927"/>
              <a:gd name="connsiteX34" fmla="*/ 2260600 w 6057900"/>
              <a:gd name="connsiteY34" fmla="*/ 1174303 h 2445927"/>
              <a:gd name="connsiteX35" fmla="*/ 2298700 w 6057900"/>
              <a:gd name="connsiteY35" fmla="*/ 1187003 h 2445927"/>
              <a:gd name="connsiteX36" fmla="*/ 2336800 w 6057900"/>
              <a:gd name="connsiteY36" fmla="*/ 1199703 h 2445927"/>
              <a:gd name="connsiteX37" fmla="*/ 2374900 w 6057900"/>
              <a:gd name="connsiteY37" fmla="*/ 1225103 h 2445927"/>
              <a:gd name="connsiteX38" fmla="*/ 2451100 w 6057900"/>
              <a:gd name="connsiteY38" fmla="*/ 1250503 h 2445927"/>
              <a:gd name="connsiteX39" fmla="*/ 2489200 w 6057900"/>
              <a:gd name="connsiteY39" fmla="*/ 1288603 h 2445927"/>
              <a:gd name="connsiteX40" fmla="*/ 2527300 w 6057900"/>
              <a:gd name="connsiteY40" fmla="*/ 1314003 h 2445927"/>
              <a:gd name="connsiteX41" fmla="*/ 2590800 w 6057900"/>
              <a:gd name="connsiteY41" fmla="*/ 1364803 h 2445927"/>
              <a:gd name="connsiteX42" fmla="*/ 2654300 w 6057900"/>
              <a:gd name="connsiteY42" fmla="*/ 1415603 h 2445927"/>
              <a:gd name="connsiteX43" fmla="*/ 2692400 w 6057900"/>
              <a:gd name="connsiteY43" fmla="*/ 1453703 h 2445927"/>
              <a:gd name="connsiteX44" fmla="*/ 2768600 w 6057900"/>
              <a:gd name="connsiteY44" fmla="*/ 1504503 h 2445927"/>
              <a:gd name="connsiteX45" fmla="*/ 2844800 w 6057900"/>
              <a:gd name="connsiteY45" fmla="*/ 1555303 h 2445927"/>
              <a:gd name="connsiteX46" fmla="*/ 2882900 w 6057900"/>
              <a:gd name="connsiteY46" fmla="*/ 1580703 h 2445927"/>
              <a:gd name="connsiteX47" fmla="*/ 2946400 w 6057900"/>
              <a:gd name="connsiteY47" fmla="*/ 1644203 h 2445927"/>
              <a:gd name="connsiteX48" fmla="*/ 3009900 w 6057900"/>
              <a:gd name="connsiteY48" fmla="*/ 1707703 h 2445927"/>
              <a:gd name="connsiteX49" fmla="*/ 3035300 w 6057900"/>
              <a:gd name="connsiteY49" fmla="*/ 1745803 h 2445927"/>
              <a:gd name="connsiteX50" fmla="*/ 3111500 w 6057900"/>
              <a:gd name="connsiteY50" fmla="*/ 1796603 h 2445927"/>
              <a:gd name="connsiteX51" fmla="*/ 3200400 w 6057900"/>
              <a:gd name="connsiteY51" fmla="*/ 1910903 h 2445927"/>
              <a:gd name="connsiteX52" fmla="*/ 3251200 w 6057900"/>
              <a:gd name="connsiteY52" fmla="*/ 1961703 h 2445927"/>
              <a:gd name="connsiteX53" fmla="*/ 3314700 w 6057900"/>
              <a:gd name="connsiteY53" fmla="*/ 2037903 h 2445927"/>
              <a:gd name="connsiteX54" fmla="*/ 3352800 w 6057900"/>
              <a:gd name="connsiteY54" fmla="*/ 2050603 h 2445927"/>
              <a:gd name="connsiteX55" fmla="*/ 3390900 w 6057900"/>
              <a:gd name="connsiteY55" fmla="*/ 2076003 h 2445927"/>
              <a:gd name="connsiteX56" fmla="*/ 3429000 w 6057900"/>
              <a:gd name="connsiteY56" fmla="*/ 2088703 h 2445927"/>
              <a:gd name="connsiteX57" fmla="*/ 3505200 w 6057900"/>
              <a:gd name="connsiteY57" fmla="*/ 2139503 h 2445927"/>
              <a:gd name="connsiteX58" fmla="*/ 3543300 w 6057900"/>
              <a:gd name="connsiteY58" fmla="*/ 2164903 h 2445927"/>
              <a:gd name="connsiteX59" fmla="*/ 3581400 w 6057900"/>
              <a:gd name="connsiteY59" fmla="*/ 2190303 h 2445927"/>
              <a:gd name="connsiteX60" fmla="*/ 3619500 w 6057900"/>
              <a:gd name="connsiteY60" fmla="*/ 2203003 h 2445927"/>
              <a:gd name="connsiteX61" fmla="*/ 3657600 w 6057900"/>
              <a:gd name="connsiteY61" fmla="*/ 2228403 h 2445927"/>
              <a:gd name="connsiteX62" fmla="*/ 3708400 w 6057900"/>
              <a:gd name="connsiteY62" fmla="*/ 2241103 h 2445927"/>
              <a:gd name="connsiteX63" fmla="*/ 3746500 w 6057900"/>
              <a:gd name="connsiteY63" fmla="*/ 2253803 h 2445927"/>
              <a:gd name="connsiteX64" fmla="*/ 3860800 w 6057900"/>
              <a:gd name="connsiteY64" fmla="*/ 2279203 h 2445927"/>
              <a:gd name="connsiteX65" fmla="*/ 3937000 w 6057900"/>
              <a:gd name="connsiteY65" fmla="*/ 2304603 h 2445927"/>
              <a:gd name="connsiteX66" fmla="*/ 4089400 w 6057900"/>
              <a:gd name="connsiteY66" fmla="*/ 2355403 h 2445927"/>
              <a:gd name="connsiteX67" fmla="*/ 4127500 w 6057900"/>
              <a:gd name="connsiteY67" fmla="*/ 2368103 h 2445927"/>
              <a:gd name="connsiteX68" fmla="*/ 4165600 w 6057900"/>
              <a:gd name="connsiteY68" fmla="*/ 2380803 h 2445927"/>
              <a:gd name="connsiteX69" fmla="*/ 4318000 w 6057900"/>
              <a:gd name="connsiteY69" fmla="*/ 2406203 h 2445927"/>
              <a:gd name="connsiteX70" fmla="*/ 4813300 w 6057900"/>
              <a:gd name="connsiteY70" fmla="*/ 2418903 h 2445927"/>
              <a:gd name="connsiteX71" fmla="*/ 5245100 w 6057900"/>
              <a:gd name="connsiteY71" fmla="*/ 2406203 h 2445927"/>
              <a:gd name="connsiteX72" fmla="*/ 5334000 w 6057900"/>
              <a:gd name="connsiteY72" fmla="*/ 2393503 h 2445927"/>
              <a:gd name="connsiteX73" fmla="*/ 5372100 w 6057900"/>
              <a:gd name="connsiteY73" fmla="*/ 2406203 h 2445927"/>
              <a:gd name="connsiteX74" fmla="*/ 5499100 w 6057900"/>
              <a:gd name="connsiteY74" fmla="*/ 2431603 h 2445927"/>
              <a:gd name="connsiteX75" fmla="*/ 5575300 w 6057900"/>
              <a:gd name="connsiteY75" fmla="*/ 2444303 h 2445927"/>
              <a:gd name="connsiteX76" fmla="*/ 6057900 w 6057900"/>
              <a:gd name="connsiteY76" fmla="*/ 2444303 h 2445927"/>
              <a:gd name="connsiteX0" fmla="*/ 0 w 6057900"/>
              <a:gd name="connsiteY0" fmla="*/ 18015 h 2445339"/>
              <a:gd name="connsiteX1" fmla="*/ 69721 w 6057900"/>
              <a:gd name="connsiteY1" fmla="*/ 12054 h 2445339"/>
              <a:gd name="connsiteX2" fmla="*/ 158361 w 6057900"/>
              <a:gd name="connsiteY2" fmla="*/ 131 h 2445339"/>
              <a:gd name="connsiteX3" fmla="*/ 316464 w 6057900"/>
              <a:gd name="connsiteY3" fmla="*/ 391 h 2445339"/>
              <a:gd name="connsiteX4" fmla="*/ 495300 w 6057900"/>
              <a:gd name="connsiteY4" fmla="*/ 145015 h 2445339"/>
              <a:gd name="connsiteX5" fmla="*/ 571500 w 6057900"/>
              <a:gd name="connsiteY5" fmla="*/ 170415 h 2445339"/>
              <a:gd name="connsiteX6" fmla="*/ 609600 w 6057900"/>
              <a:gd name="connsiteY6" fmla="*/ 183115 h 2445339"/>
              <a:gd name="connsiteX7" fmla="*/ 685800 w 6057900"/>
              <a:gd name="connsiteY7" fmla="*/ 259315 h 2445339"/>
              <a:gd name="connsiteX8" fmla="*/ 711200 w 6057900"/>
              <a:gd name="connsiteY8" fmla="*/ 297415 h 2445339"/>
              <a:gd name="connsiteX9" fmla="*/ 749300 w 6057900"/>
              <a:gd name="connsiteY9" fmla="*/ 335515 h 2445339"/>
              <a:gd name="connsiteX10" fmla="*/ 774700 w 6057900"/>
              <a:gd name="connsiteY10" fmla="*/ 373615 h 2445339"/>
              <a:gd name="connsiteX11" fmla="*/ 812800 w 6057900"/>
              <a:gd name="connsiteY11" fmla="*/ 399015 h 2445339"/>
              <a:gd name="connsiteX12" fmla="*/ 850900 w 6057900"/>
              <a:gd name="connsiteY12" fmla="*/ 437115 h 2445339"/>
              <a:gd name="connsiteX13" fmla="*/ 927100 w 6057900"/>
              <a:gd name="connsiteY13" fmla="*/ 487915 h 2445339"/>
              <a:gd name="connsiteX14" fmla="*/ 965200 w 6057900"/>
              <a:gd name="connsiteY14" fmla="*/ 513315 h 2445339"/>
              <a:gd name="connsiteX15" fmla="*/ 1003300 w 6057900"/>
              <a:gd name="connsiteY15" fmla="*/ 551415 h 2445339"/>
              <a:gd name="connsiteX16" fmla="*/ 1028700 w 6057900"/>
              <a:gd name="connsiteY16" fmla="*/ 589515 h 2445339"/>
              <a:gd name="connsiteX17" fmla="*/ 1066800 w 6057900"/>
              <a:gd name="connsiteY17" fmla="*/ 614915 h 2445339"/>
              <a:gd name="connsiteX18" fmla="*/ 1130300 w 6057900"/>
              <a:gd name="connsiteY18" fmla="*/ 729215 h 2445339"/>
              <a:gd name="connsiteX19" fmla="*/ 1155700 w 6057900"/>
              <a:gd name="connsiteY19" fmla="*/ 767315 h 2445339"/>
              <a:gd name="connsiteX20" fmla="*/ 1270000 w 6057900"/>
              <a:gd name="connsiteY20" fmla="*/ 843515 h 2445339"/>
              <a:gd name="connsiteX21" fmla="*/ 1308100 w 6057900"/>
              <a:gd name="connsiteY21" fmla="*/ 868915 h 2445339"/>
              <a:gd name="connsiteX22" fmla="*/ 1346200 w 6057900"/>
              <a:gd name="connsiteY22" fmla="*/ 894315 h 2445339"/>
              <a:gd name="connsiteX23" fmla="*/ 1384300 w 6057900"/>
              <a:gd name="connsiteY23" fmla="*/ 907015 h 2445339"/>
              <a:gd name="connsiteX24" fmla="*/ 1460500 w 6057900"/>
              <a:gd name="connsiteY24" fmla="*/ 957815 h 2445339"/>
              <a:gd name="connsiteX25" fmla="*/ 1498600 w 6057900"/>
              <a:gd name="connsiteY25" fmla="*/ 970515 h 2445339"/>
              <a:gd name="connsiteX26" fmla="*/ 1536700 w 6057900"/>
              <a:gd name="connsiteY26" fmla="*/ 995915 h 2445339"/>
              <a:gd name="connsiteX27" fmla="*/ 1612900 w 6057900"/>
              <a:gd name="connsiteY27" fmla="*/ 1021315 h 2445339"/>
              <a:gd name="connsiteX28" fmla="*/ 1689100 w 6057900"/>
              <a:gd name="connsiteY28" fmla="*/ 1046715 h 2445339"/>
              <a:gd name="connsiteX29" fmla="*/ 1778000 w 6057900"/>
              <a:gd name="connsiteY29" fmla="*/ 1072115 h 2445339"/>
              <a:gd name="connsiteX30" fmla="*/ 1981200 w 6057900"/>
              <a:gd name="connsiteY30" fmla="*/ 1110215 h 2445339"/>
              <a:gd name="connsiteX31" fmla="*/ 2082800 w 6057900"/>
              <a:gd name="connsiteY31" fmla="*/ 1122915 h 2445339"/>
              <a:gd name="connsiteX32" fmla="*/ 2146300 w 6057900"/>
              <a:gd name="connsiteY32" fmla="*/ 1135615 h 2445339"/>
              <a:gd name="connsiteX33" fmla="*/ 2222500 w 6057900"/>
              <a:gd name="connsiteY33" fmla="*/ 1161015 h 2445339"/>
              <a:gd name="connsiteX34" fmla="*/ 2260600 w 6057900"/>
              <a:gd name="connsiteY34" fmla="*/ 1173715 h 2445339"/>
              <a:gd name="connsiteX35" fmla="*/ 2298700 w 6057900"/>
              <a:gd name="connsiteY35" fmla="*/ 1186415 h 2445339"/>
              <a:gd name="connsiteX36" fmla="*/ 2336800 w 6057900"/>
              <a:gd name="connsiteY36" fmla="*/ 1199115 h 2445339"/>
              <a:gd name="connsiteX37" fmla="*/ 2374900 w 6057900"/>
              <a:gd name="connsiteY37" fmla="*/ 1224515 h 2445339"/>
              <a:gd name="connsiteX38" fmla="*/ 2451100 w 6057900"/>
              <a:gd name="connsiteY38" fmla="*/ 1249915 h 2445339"/>
              <a:gd name="connsiteX39" fmla="*/ 2489200 w 6057900"/>
              <a:gd name="connsiteY39" fmla="*/ 1288015 h 2445339"/>
              <a:gd name="connsiteX40" fmla="*/ 2527300 w 6057900"/>
              <a:gd name="connsiteY40" fmla="*/ 1313415 h 2445339"/>
              <a:gd name="connsiteX41" fmla="*/ 2590800 w 6057900"/>
              <a:gd name="connsiteY41" fmla="*/ 1364215 h 2445339"/>
              <a:gd name="connsiteX42" fmla="*/ 2654300 w 6057900"/>
              <a:gd name="connsiteY42" fmla="*/ 1415015 h 2445339"/>
              <a:gd name="connsiteX43" fmla="*/ 2692400 w 6057900"/>
              <a:gd name="connsiteY43" fmla="*/ 1453115 h 2445339"/>
              <a:gd name="connsiteX44" fmla="*/ 2768600 w 6057900"/>
              <a:gd name="connsiteY44" fmla="*/ 1503915 h 2445339"/>
              <a:gd name="connsiteX45" fmla="*/ 2844800 w 6057900"/>
              <a:gd name="connsiteY45" fmla="*/ 1554715 h 2445339"/>
              <a:gd name="connsiteX46" fmla="*/ 2882900 w 6057900"/>
              <a:gd name="connsiteY46" fmla="*/ 1580115 h 2445339"/>
              <a:gd name="connsiteX47" fmla="*/ 2946400 w 6057900"/>
              <a:gd name="connsiteY47" fmla="*/ 1643615 h 2445339"/>
              <a:gd name="connsiteX48" fmla="*/ 3009900 w 6057900"/>
              <a:gd name="connsiteY48" fmla="*/ 1707115 h 2445339"/>
              <a:gd name="connsiteX49" fmla="*/ 3035300 w 6057900"/>
              <a:gd name="connsiteY49" fmla="*/ 1745215 h 2445339"/>
              <a:gd name="connsiteX50" fmla="*/ 3111500 w 6057900"/>
              <a:gd name="connsiteY50" fmla="*/ 1796015 h 2445339"/>
              <a:gd name="connsiteX51" fmla="*/ 3200400 w 6057900"/>
              <a:gd name="connsiteY51" fmla="*/ 1910315 h 2445339"/>
              <a:gd name="connsiteX52" fmla="*/ 3251200 w 6057900"/>
              <a:gd name="connsiteY52" fmla="*/ 1961115 h 2445339"/>
              <a:gd name="connsiteX53" fmla="*/ 3314700 w 6057900"/>
              <a:gd name="connsiteY53" fmla="*/ 2037315 h 2445339"/>
              <a:gd name="connsiteX54" fmla="*/ 3352800 w 6057900"/>
              <a:gd name="connsiteY54" fmla="*/ 2050015 h 2445339"/>
              <a:gd name="connsiteX55" fmla="*/ 3390900 w 6057900"/>
              <a:gd name="connsiteY55" fmla="*/ 2075415 h 2445339"/>
              <a:gd name="connsiteX56" fmla="*/ 3429000 w 6057900"/>
              <a:gd name="connsiteY56" fmla="*/ 2088115 h 2445339"/>
              <a:gd name="connsiteX57" fmla="*/ 3505200 w 6057900"/>
              <a:gd name="connsiteY57" fmla="*/ 2138915 h 2445339"/>
              <a:gd name="connsiteX58" fmla="*/ 3543300 w 6057900"/>
              <a:gd name="connsiteY58" fmla="*/ 2164315 h 2445339"/>
              <a:gd name="connsiteX59" fmla="*/ 3581400 w 6057900"/>
              <a:gd name="connsiteY59" fmla="*/ 2189715 h 2445339"/>
              <a:gd name="connsiteX60" fmla="*/ 3619500 w 6057900"/>
              <a:gd name="connsiteY60" fmla="*/ 2202415 h 2445339"/>
              <a:gd name="connsiteX61" fmla="*/ 3657600 w 6057900"/>
              <a:gd name="connsiteY61" fmla="*/ 2227815 h 2445339"/>
              <a:gd name="connsiteX62" fmla="*/ 3708400 w 6057900"/>
              <a:gd name="connsiteY62" fmla="*/ 2240515 h 2445339"/>
              <a:gd name="connsiteX63" fmla="*/ 3746500 w 6057900"/>
              <a:gd name="connsiteY63" fmla="*/ 2253215 h 2445339"/>
              <a:gd name="connsiteX64" fmla="*/ 3860800 w 6057900"/>
              <a:gd name="connsiteY64" fmla="*/ 2278615 h 2445339"/>
              <a:gd name="connsiteX65" fmla="*/ 3937000 w 6057900"/>
              <a:gd name="connsiteY65" fmla="*/ 2304015 h 2445339"/>
              <a:gd name="connsiteX66" fmla="*/ 4089400 w 6057900"/>
              <a:gd name="connsiteY66" fmla="*/ 2354815 h 2445339"/>
              <a:gd name="connsiteX67" fmla="*/ 4127500 w 6057900"/>
              <a:gd name="connsiteY67" fmla="*/ 2367515 h 2445339"/>
              <a:gd name="connsiteX68" fmla="*/ 4165600 w 6057900"/>
              <a:gd name="connsiteY68" fmla="*/ 2380215 h 2445339"/>
              <a:gd name="connsiteX69" fmla="*/ 4318000 w 6057900"/>
              <a:gd name="connsiteY69" fmla="*/ 2405615 h 2445339"/>
              <a:gd name="connsiteX70" fmla="*/ 4813300 w 6057900"/>
              <a:gd name="connsiteY70" fmla="*/ 2418315 h 2445339"/>
              <a:gd name="connsiteX71" fmla="*/ 5245100 w 6057900"/>
              <a:gd name="connsiteY71" fmla="*/ 2405615 h 2445339"/>
              <a:gd name="connsiteX72" fmla="*/ 5334000 w 6057900"/>
              <a:gd name="connsiteY72" fmla="*/ 2392915 h 2445339"/>
              <a:gd name="connsiteX73" fmla="*/ 5372100 w 6057900"/>
              <a:gd name="connsiteY73" fmla="*/ 2405615 h 2445339"/>
              <a:gd name="connsiteX74" fmla="*/ 5499100 w 6057900"/>
              <a:gd name="connsiteY74" fmla="*/ 2431015 h 2445339"/>
              <a:gd name="connsiteX75" fmla="*/ 5575300 w 6057900"/>
              <a:gd name="connsiteY75" fmla="*/ 2443715 h 2445339"/>
              <a:gd name="connsiteX76" fmla="*/ 6057900 w 6057900"/>
              <a:gd name="connsiteY76" fmla="*/ 2443715 h 2445339"/>
              <a:gd name="connsiteX0" fmla="*/ 0 w 6051679"/>
              <a:gd name="connsiteY0" fmla="*/ 0 h 2445985"/>
              <a:gd name="connsiteX1" fmla="*/ 63500 w 6051679"/>
              <a:gd name="connsiteY1" fmla="*/ 12700 h 2445985"/>
              <a:gd name="connsiteX2" fmla="*/ 152140 w 6051679"/>
              <a:gd name="connsiteY2" fmla="*/ 777 h 2445985"/>
              <a:gd name="connsiteX3" fmla="*/ 310243 w 6051679"/>
              <a:gd name="connsiteY3" fmla="*/ 1037 h 2445985"/>
              <a:gd name="connsiteX4" fmla="*/ 489079 w 6051679"/>
              <a:gd name="connsiteY4" fmla="*/ 145661 h 2445985"/>
              <a:gd name="connsiteX5" fmla="*/ 565279 w 6051679"/>
              <a:gd name="connsiteY5" fmla="*/ 171061 h 2445985"/>
              <a:gd name="connsiteX6" fmla="*/ 603379 w 6051679"/>
              <a:gd name="connsiteY6" fmla="*/ 183761 h 2445985"/>
              <a:gd name="connsiteX7" fmla="*/ 679579 w 6051679"/>
              <a:gd name="connsiteY7" fmla="*/ 259961 h 2445985"/>
              <a:gd name="connsiteX8" fmla="*/ 704979 w 6051679"/>
              <a:gd name="connsiteY8" fmla="*/ 298061 h 2445985"/>
              <a:gd name="connsiteX9" fmla="*/ 743079 w 6051679"/>
              <a:gd name="connsiteY9" fmla="*/ 336161 h 2445985"/>
              <a:gd name="connsiteX10" fmla="*/ 768479 w 6051679"/>
              <a:gd name="connsiteY10" fmla="*/ 374261 h 2445985"/>
              <a:gd name="connsiteX11" fmla="*/ 806579 w 6051679"/>
              <a:gd name="connsiteY11" fmla="*/ 399661 h 2445985"/>
              <a:gd name="connsiteX12" fmla="*/ 844679 w 6051679"/>
              <a:gd name="connsiteY12" fmla="*/ 437761 h 2445985"/>
              <a:gd name="connsiteX13" fmla="*/ 920879 w 6051679"/>
              <a:gd name="connsiteY13" fmla="*/ 488561 h 2445985"/>
              <a:gd name="connsiteX14" fmla="*/ 958979 w 6051679"/>
              <a:gd name="connsiteY14" fmla="*/ 513961 h 2445985"/>
              <a:gd name="connsiteX15" fmla="*/ 997079 w 6051679"/>
              <a:gd name="connsiteY15" fmla="*/ 552061 h 2445985"/>
              <a:gd name="connsiteX16" fmla="*/ 1022479 w 6051679"/>
              <a:gd name="connsiteY16" fmla="*/ 590161 h 2445985"/>
              <a:gd name="connsiteX17" fmla="*/ 1060579 w 6051679"/>
              <a:gd name="connsiteY17" fmla="*/ 615561 h 2445985"/>
              <a:gd name="connsiteX18" fmla="*/ 1124079 w 6051679"/>
              <a:gd name="connsiteY18" fmla="*/ 729861 h 2445985"/>
              <a:gd name="connsiteX19" fmla="*/ 1149479 w 6051679"/>
              <a:gd name="connsiteY19" fmla="*/ 767961 h 2445985"/>
              <a:gd name="connsiteX20" fmla="*/ 1263779 w 6051679"/>
              <a:gd name="connsiteY20" fmla="*/ 844161 h 2445985"/>
              <a:gd name="connsiteX21" fmla="*/ 1301879 w 6051679"/>
              <a:gd name="connsiteY21" fmla="*/ 869561 h 2445985"/>
              <a:gd name="connsiteX22" fmla="*/ 1339979 w 6051679"/>
              <a:gd name="connsiteY22" fmla="*/ 894961 h 2445985"/>
              <a:gd name="connsiteX23" fmla="*/ 1378079 w 6051679"/>
              <a:gd name="connsiteY23" fmla="*/ 907661 h 2445985"/>
              <a:gd name="connsiteX24" fmla="*/ 1454279 w 6051679"/>
              <a:gd name="connsiteY24" fmla="*/ 958461 h 2445985"/>
              <a:gd name="connsiteX25" fmla="*/ 1492379 w 6051679"/>
              <a:gd name="connsiteY25" fmla="*/ 971161 h 2445985"/>
              <a:gd name="connsiteX26" fmla="*/ 1530479 w 6051679"/>
              <a:gd name="connsiteY26" fmla="*/ 996561 h 2445985"/>
              <a:gd name="connsiteX27" fmla="*/ 1606679 w 6051679"/>
              <a:gd name="connsiteY27" fmla="*/ 1021961 h 2445985"/>
              <a:gd name="connsiteX28" fmla="*/ 1682879 w 6051679"/>
              <a:gd name="connsiteY28" fmla="*/ 1047361 h 2445985"/>
              <a:gd name="connsiteX29" fmla="*/ 1771779 w 6051679"/>
              <a:gd name="connsiteY29" fmla="*/ 1072761 h 2445985"/>
              <a:gd name="connsiteX30" fmla="*/ 1974979 w 6051679"/>
              <a:gd name="connsiteY30" fmla="*/ 1110861 h 2445985"/>
              <a:gd name="connsiteX31" fmla="*/ 2076579 w 6051679"/>
              <a:gd name="connsiteY31" fmla="*/ 1123561 h 2445985"/>
              <a:gd name="connsiteX32" fmla="*/ 2140079 w 6051679"/>
              <a:gd name="connsiteY32" fmla="*/ 1136261 h 2445985"/>
              <a:gd name="connsiteX33" fmla="*/ 2216279 w 6051679"/>
              <a:gd name="connsiteY33" fmla="*/ 1161661 h 2445985"/>
              <a:gd name="connsiteX34" fmla="*/ 2254379 w 6051679"/>
              <a:gd name="connsiteY34" fmla="*/ 1174361 h 2445985"/>
              <a:gd name="connsiteX35" fmla="*/ 2292479 w 6051679"/>
              <a:gd name="connsiteY35" fmla="*/ 1187061 h 2445985"/>
              <a:gd name="connsiteX36" fmla="*/ 2330579 w 6051679"/>
              <a:gd name="connsiteY36" fmla="*/ 1199761 h 2445985"/>
              <a:gd name="connsiteX37" fmla="*/ 2368679 w 6051679"/>
              <a:gd name="connsiteY37" fmla="*/ 1225161 h 2445985"/>
              <a:gd name="connsiteX38" fmla="*/ 2444879 w 6051679"/>
              <a:gd name="connsiteY38" fmla="*/ 1250561 h 2445985"/>
              <a:gd name="connsiteX39" fmla="*/ 2482979 w 6051679"/>
              <a:gd name="connsiteY39" fmla="*/ 1288661 h 2445985"/>
              <a:gd name="connsiteX40" fmla="*/ 2521079 w 6051679"/>
              <a:gd name="connsiteY40" fmla="*/ 1314061 h 2445985"/>
              <a:gd name="connsiteX41" fmla="*/ 2584579 w 6051679"/>
              <a:gd name="connsiteY41" fmla="*/ 1364861 h 2445985"/>
              <a:gd name="connsiteX42" fmla="*/ 2648079 w 6051679"/>
              <a:gd name="connsiteY42" fmla="*/ 1415661 h 2445985"/>
              <a:gd name="connsiteX43" fmla="*/ 2686179 w 6051679"/>
              <a:gd name="connsiteY43" fmla="*/ 1453761 h 2445985"/>
              <a:gd name="connsiteX44" fmla="*/ 2762379 w 6051679"/>
              <a:gd name="connsiteY44" fmla="*/ 1504561 h 2445985"/>
              <a:gd name="connsiteX45" fmla="*/ 2838579 w 6051679"/>
              <a:gd name="connsiteY45" fmla="*/ 1555361 h 2445985"/>
              <a:gd name="connsiteX46" fmla="*/ 2876679 w 6051679"/>
              <a:gd name="connsiteY46" fmla="*/ 1580761 h 2445985"/>
              <a:gd name="connsiteX47" fmla="*/ 2940179 w 6051679"/>
              <a:gd name="connsiteY47" fmla="*/ 1644261 h 2445985"/>
              <a:gd name="connsiteX48" fmla="*/ 3003679 w 6051679"/>
              <a:gd name="connsiteY48" fmla="*/ 1707761 h 2445985"/>
              <a:gd name="connsiteX49" fmla="*/ 3029079 w 6051679"/>
              <a:gd name="connsiteY49" fmla="*/ 1745861 h 2445985"/>
              <a:gd name="connsiteX50" fmla="*/ 3105279 w 6051679"/>
              <a:gd name="connsiteY50" fmla="*/ 1796661 h 2445985"/>
              <a:gd name="connsiteX51" fmla="*/ 3194179 w 6051679"/>
              <a:gd name="connsiteY51" fmla="*/ 1910961 h 2445985"/>
              <a:gd name="connsiteX52" fmla="*/ 3244979 w 6051679"/>
              <a:gd name="connsiteY52" fmla="*/ 1961761 h 2445985"/>
              <a:gd name="connsiteX53" fmla="*/ 3308479 w 6051679"/>
              <a:gd name="connsiteY53" fmla="*/ 2037961 h 2445985"/>
              <a:gd name="connsiteX54" fmla="*/ 3346579 w 6051679"/>
              <a:gd name="connsiteY54" fmla="*/ 2050661 h 2445985"/>
              <a:gd name="connsiteX55" fmla="*/ 3384679 w 6051679"/>
              <a:gd name="connsiteY55" fmla="*/ 2076061 h 2445985"/>
              <a:gd name="connsiteX56" fmla="*/ 3422779 w 6051679"/>
              <a:gd name="connsiteY56" fmla="*/ 2088761 h 2445985"/>
              <a:gd name="connsiteX57" fmla="*/ 3498979 w 6051679"/>
              <a:gd name="connsiteY57" fmla="*/ 2139561 h 2445985"/>
              <a:gd name="connsiteX58" fmla="*/ 3537079 w 6051679"/>
              <a:gd name="connsiteY58" fmla="*/ 2164961 h 2445985"/>
              <a:gd name="connsiteX59" fmla="*/ 3575179 w 6051679"/>
              <a:gd name="connsiteY59" fmla="*/ 2190361 h 2445985"/>
              <a:gd name="connsiteX60" fmla="*/ 3613279 w 6051679"/>
              <a:gd name="connsiteY60" fmla="*/ 2203061 h 2445985"/>
              <a:gd name="connsiteX61" fmla="*/ 3651379 w 6051679"/>
              <a:gd name="connsiteY61" fmla="*/ 2228461 h 2445985"/>
              <a:gd name="connsiteX62" fmla="*/ 3702179 w 6051679"/>
              <a:gd name="connsiteY62" fmla="*/ 2241161 h 2445985"/>
              <a:gd name="connsiteX63" fmla="*/ 3740279 w 6051679"/>
              <a:gd name="connsiteY63" fmla="*/ 2253861 h 2445985"/>
              <a:gd name="connsiteX64" fmla="*/ 3854579 w 6051679"/>
              <a:gd name="connsiteY64" fmla="*/ 2279261 h 2445985"/>
              <a:gd name="connsiteX65" fmla="*/ 3930779 w 6051679"/>
              <a:gd name="connsiteY65" fmla="*/ 2304661 h 2445985"/>
              <a:gd name="connsiteX66" fmla="*/ 4083179 w 6051679"/>
              <a:gd name="connsiteY66" fmla="*/ 2355461 h 2445985"/>
              <a:gd name="connsiteX67" fmla="*/ 4121279 w 6051679"/>
              <a:gd name="connsiteY67" fmla="*/ 2368161 h 2445985"/>
              <a:gd name="connsiteX68" fmla="*/ 4159379 w 6051679"/>
              <a:gd name="connsiteY68" fmla="*/ 2380861 h 2445985"/>
              <a:gd name="connsiteX69" fmla="*/ 4311779 w 6051679"/>
              <a:gd name="connsiteY69" fmla="*/ 2406261 h 2445985"/>
              <a:gd name="connsiteX70" fmla="*/ 4807079 w 6051679"/>
              <a:gd name="connsiteY70" fmla="*/ 2418961 h 2445985"/>
              <a:gd name="connsiteX71" fmla="*/ 5238879 w 6051679"/>
              <a:gd name="connsiteY71" fmla="*/ 2406261 h 2445985"/>
              <a:gd name="connsiteX72" fmla="*/ 5327779 w 6051679"/>
              <a:gd name="connsiteY72" fmla="*/ 2393561 h 2445985"/>
              <a:gd name="connsiteX73" fmla="*/ 5365879 w 6051679"/>
              <a:gd name="connsiteY73" fmla="*/ 2406261 h 2445985"/>
              <a:gd name="connsiteX74" fmla="*/ 5492879 w 6051679"/>
              <a:gd name="connsiteY74" fmla="*/ 2431661 h 2445985"/>
              <a:gd name="connsiteX75" fmla="*/ 5569079 w 6051679"/>
              <a:gd name="connsiteY75" fmla="*/ 2444361 h 2445985"/>
              <a:gd name="connsiteX76" fmla="*/ 6051679 w 6051679"/>
              <a:gd name="connsiteY76" fmla="*/ 2444361 h 2445985"/>
              <a:gd name="connsiteX0" fmla="*/ 0 w 6051679"/>
              <a:gd name="connsiteY0" fmla="*/ 0 h 2445985"/>
              <a:gd name="connsiteX1" fmla="*/ 63500 w 6051679"/>
              <a:gd name="connsiteY1" fmla="*/ 12700 h 2445985"/>
              <a:gd name="connsiteX2" fmla="*/ 152140 w 6051679"/>
              <a:gd name="connsiteY2" fmla="*/ 777 h 2445985"/>
              <a:gd name="connsiteX3" fmla="*/ 310243 w 6051679"/>
              <a:gd name="connsiteY3" fmla="*/ 1037 h 2445985"/>
              <a:gd name="connsiteX4" fmla="*/ 470418 w 6051679"/>
              <a:gd name="connsiteY4" fmla="*/ 64796 h 2445985"/>
              <a:gd name="connsiteX5" fmla="*/ 565279 w 6051679"/>
              <a:gd name="connsiteY5" fmla="*/ 171061 h 2445985"/>
              <a:gd name="connsiteX6" fmla="*/ 603379 w 6051679"/>
              <a:gd name="connsiteY6" fmla="*/ 183761 h 2445985"/>
              <a:gd name="connsiteX7" fmla="*/ 679579 w 6051679"/>
              <a:gd name="connsiteY7" fmla="*/ 259961 h 2445985"/>
              <a:gd name="connsiteX8" fmla="*/ 704979 w 6051679"/>
              <a:gd name="connsiteY8" fmla="*/ 298061 h 2445985"/>
              <a:gd name="connsiteX9" fmla="*/ 743079 w 6051679"/>
              <a:gd name="connsiteY9" fmla="*/ 336161 h 2445985"/>
              <a:gd name="connsiteX10" fmla="*/ 768479 w 6051679"/>
              <a:gd name="connsiteY10" fmla="*/ 374261 h 2445985"/>
              <a:gd name="connsiteX11" fmla="*/ 806579 w 6051679"/>
              <a:gd name="connsiteY11" fmla="*/ 399661 h 2445985"/>
              <a:gd name="connsiteX12" fmla="*/ 844679 w 6051679"/>
              <a:gd name="connsiteY12" fmla="*/ 437761 h 2445985"/>
              <a:gd name="connsiteX13" fmla="*/ 920879 w 6051679"/>
              <a:gd name="connsiteY13" fmla="*/ 488561 h 2445985"/>
              <a:gd name="connsiteX14" fmla="*/ 958979 w 6051679"/>
              <a:gd name="connsiteY14" fmla="*/ 513961 h 2445985"/>
              <a:gd name="connsiteX15" fmla="*/ 997079 w 6051679"/>
              <a:gd name="connsiteY15" fmla="*/ 552061 h 2445985"/>
              <a:gd name="connsiteX16" fmla="*/ 1022479 w 6051679"/>
              <a:gd name="connsiteY16" fmla="*/ 590161 h 2445985"/>
              <a:gd name="connsiteX17" fmla="*/ 1060579 w 6051679"/>
              <a:gd name="connsiteY17" fmla="*/ 615561 h 2445985"/>
              <a:gd name="connsiteX18" fmla="*/ 1124079 w 6051679"/>
              <a:gd name="connsiteY18" fmla="*/ 729861 h 2445985"/>
              <a:gd name="connsiteX19" fmla="*/ 1149479 w 6051679"/>
              <a:gd name="connsiteY19" fmla="*/ 767961 h 2445985"/>
              <a:gd name="connsiteX20" fmla="*/ 1263779 w 6051679"/>
              <a:gd name="connsiteY20" fmla="*/ 844161 h 2445985"/>
              <a:gd name="connsiteX21" fmla="*/ 1301879 w 6051679"/>
              <a:gd name="connsiteY21" fmla="*/ 869561 h 2445985"/>
              <a:gd name="connsiteX22" fmla="*/ 1339979 w 6051679"/>
              <a:gd name="connsiteY22" fmla="*/ 894961 h 2445985"/>
              <a:gd name="connsiteX23" fmla="*/ 1378079 w 6051679"/>
              <a:gd name="connsiteY23" fmla="*/ 907661 h 2445985"/>
              <a:gd name="connsiteX24" fmla="*/ 1454279 w 6051679"/>
              <a:gd name="connsiteY24" fmla="*/ 958461 h 2445985"/>
              <a:gd name="connsiteX25" fmla="*/ 1492379 w 6051679"/>
              <a:gd name="connsiteY25" fmla="*/ 971161 h 2445985"/>
              <a:gd name="connsiteX26" fmla="*/ 1530479 w 6051679"/>
              <a:gd name="connsiteY26" fmla="*/ 996561 h 2445985"/>
              <a:gd name="connsiteX27" fmla="*/ 1606679 w 6051679"/>
              <a:gd name="connsiteY27" fmla="*/ 1021961 h 2445985"/>
              <a:gd name="connsiteX28" fmla="*/ 1682879 w 6051679"/>
              <a:gd name="connsiteY28" fmla="*/ 1047361 h 2445985"/>
              <a:gd name="connsiteX29" fmla="*/ 1771779 w 6051679"/>
              <a:gd name="connsiteY29" fmla="*/ 1072761 h 2445985"/>
              <a:gd name="connsiteX30" fmla="*/ 1974979 w 6051679"/>
              <a:gd name="connsiteY30" fmla="*/ 1110861 h 2445985"/>
              <a:gd name="connsiteX31" fmla="*/ 2076579 w 6051679"/>
              <a:gd name="connsiteY31" fmla="*/ 1123561 h 2445985"/>
              <a:gd name="connsiteX32" fmla="*/ 2140079 w 6051679"/>
              <a:gd name="connsiteY32" fmla="*/ 1136261 h 2445985"/>
              <a:gd name="connsiteX33" fmla="*/ 2216279 w 6051679"/>
              <a:gd name="connsiteY33" fmla="*/ 1161661 h 2445985"/>
              <a:gd name="connsiteX34" fmla="*/ 2254379 w 6051679"/>
              <a:gd name="connsiteY34" fmla="*/ 1174361 h 2445985"/>
              <a:gd name="connsiteX35" fmla="*/ 2292479 w 6051679"/>
              <a:gd name="connsiteY35" fmla="*/ 1187061 h 2445985"/>
              <a:gd name="connsiteX36" fmla="*/ 2330579 w 6051679"/>
              <a:gd name="connsiteY36" fmla="*/ 1199761 h 2445985"/>
              <a:gd name="connsiteX37" fmla="*/ 2368679 w 6051679"/>
              <a:gd name="connsiteY37" fmla="*/ 1225161 h 2445985"/>
              <a:gd name="connsiteX38" fmla="*/ 2444879 w 6051679"/>
              <a:gd name="connsiteY38" fmla="*/ 1250561 h 2445985"/>
              <a:gd name="connsiteX39" fmla="*/ 2482979 w 6051679"/>
              <a:gd name="connsiteY39" fmla="*/ 1288661 h 2445985"/>
              <a:gd name="connsiteX40" fmla="*/ 2521079 w 6051679"/>
              <a:gd name="connsiteY40" fmla="*/ 1314061 h 2445985"/>
              <a:gd name="connsiteX41" fmla="*/ 2584579 w 6051679"/>
              <a:gd name="connsiteY41" fmla="*/ 1364861 h 2445985"/>
              <a:gd name="connsiteX42" fmla="*/ 2648079 w 6051679"/>
              <a:gd name="connsiteY42" fmla="*/ 1415661 h 2445985"/>
              <a:gd name="connsiteX43" fmla="*/ 2686179 w 6051679"/>
              <a:gd name="connsiteY43" fmla="*/ 1453761 h 2445985"/>
              <a:gd name="connsiteX44" fmla="*/ 2762379 w 6051679"/>
              <a:gd name="connsiteY44" fmla="*/ 1504561 h 2445985"/>
              <a:gd name="connsiteX45" fmla="*/ 2838579 w 6051679"/>
              <a:gd name="connsiteY45" fmla="*/ 1555361 h 2445985"/>
              <a:gd name="connsiteX46" fmla="*/ 2876679 w 6051679"/>
              <a:gd name="connsiteY46" fmla="*/ 1580761 h 2445985"/>
              <a:gd name="connsiteX47" fmla="*/ 2940179 w 6051679"/>
              <a:gd name="connsiteY47" fmla="*/ 1644261 h 2445985"/>
              <a:gd name="connsiteX48" fmla="*/ 3003679 w 6051679"/>
              <a:gd name="connsiteY48" fmla="*/ 1707761 h 2445985"/>
              <a:gd name="connsiteX49" fmla="*/ 3029079 w 6051679"/>
              <a:gd name="connsiteY49" fmla="*/ 1745861 h 2445985"/>
              <a:gd name="connsiteX50" fmla="*/ 3105279 w 6051679"/>
              <a:gd name="connsiteY50" fmla="*/ 1796661 h 2445985"/>
              <a:gd name="connsiteX51" fmla="*/ 3194179 w 6051679"/>
              <a:gd name="connsiteY51" fmla="*/ 1910961 h 2445985"/>
              <a:gd name="connsiteX52" fmla="*/ 3244979 w 6051679"/>
              <a:gd name="connsiteY52" fmla="*/ 1961761 h 2445985"/>
              <a:gd name="connsiteX53" fmla="*/ 3308479 w 6051679"/>
              <a:gd name="connsiteY53" fmla="*/ 2037961 h 2445985"/>
              <a:gd name="connsiteX54" fmla="*/ 3346579 w 6051679"/>
              <a:gd name="connsiteY54" fmla="*/ 2050661 h 2445985"/>
              <a:gd name="connsiteX55" fmla="*/ 3384679 w 6051679"/>
              <a:gd name="connsiteY55" fmla="*/ 2076061 h 2445985"/>
              <a:gd name="connsiteX56" fmla="*/ 3422779 w 6051679"/>
              <a:gd name="connsiteY56" fmla="*/ 2088761 h 2445985"/>
              <a:gd name="connsiteX57" fmla="*/ 3498979 w 6051679"/>
              <a:gd name="connsiteY57" fmla="*/ 2139561 h 2445985"/>
              <a:gd name="connsiteX58" fmla="*/ 3537079 w 6051679"/>
              <a:gd name="connsiteY58" fmla="*/ 2164961 h 2445985"/>
              <a:gd name="connsiteX59" fmla="*/ 3575179 w 6051679"/>
              <a:gd name="connsiteY59" fmla="*/ 2190361 h 2445985"/>
              <a:gd name="connsiteX60" fmla="*/ 3613279 w 6051679"/>
              <a:gd name="connsiteY60" fmla="*/ 2203061 h 2445985"/>
              <a:gd name="connsiteX61" fmla="*/ 3651379 w 6051679"/>
              <a:gd name="connsiteY61" fmla="*/ 2228461 h 2445985"/>
              <a:gd name="connsiteX62" fmla="*/ 3702179 w 6051679"/>
              <a:gd name="connsiteY62" fmla="*/ 2241161 h 2445985"/>
              <a:gd name="connsiteX63" fmla="*/ 3740279 w 6051679"/>
              <a:gd name="connsiteY63" fmla="*/ 2253861 h 2445985"/>
              <a:gd name="connsiteX64" fmla="*/ 3854579 w 6051679"/>
              <a:gd name="connsiteY64" fmla="*/ 2279261 h 2445985"/>
              <a:gd name="connsiteX65" fmla="*/ 3930779 w 6051679"/>
              <a:gd name="connsiteY65" fmla="*/ 2304661 h 2445985"/>
              <a:gd name="connsiteX66" fmla="*/ 4083179 w 6051679"/>
              <a:gd name="connsiteY66" fmla="*/ 2355461 h 2445985"/>
              <a:gd name="connsiteX67" fmla="*/ 4121279 w 6051679"/>
              <a:gd name="connsiteY67" fmla="*/ 2368161 h 2445985"/>
              <a:gd name="connsiteX68" fmla="*/ 4159379 w 6051679"/>
              <a:gd name="connsiteY68" fmla="*/ 2380861 h 2445985"/>
              <a:gd name="connsiteX69" fmla="*/ 4311779 w 6051679"/>
              <a:gd name="connsiteY69" fmla="*/ 2406261 h 2445985"/>
              <a:gd name="connsiteX70" fmla="*/ 4807079 w 6051679"/>
              <a:gd name="connsiteY70" fmla="*/ 2418961 h 2445985"/>
              <a:gd name="connsiteX71" fmla="*/ 5238879 w 6051679"/>
              <a:gd name="connsiteY71" fmla="*/ 2406261 h 2445985"/>
              <a:gd name="connsiteX72" fmla="*/ 5327779 w 6051679"/>
              <a:gd name="connsiteY72" fmla="*/ 2393561 h 2445985"/>
              <a:gd name="connsiteX73" fmla="*/ 5365879 w 6051679"/>
              <a:gd name="connsiteY73" fmla="*/ 2406261 h 2445985"/>
              <a:gd name="connsiteX74" fmla="*/ 5492879 w 6051679"/>
              <a:gd name="connsiteY74" fmla="*/ 2431661 h 2445985"/>
              <a:gd name="connsiteX75" fmla="*/ 5569079 w 6051679"/>
              <a:gd name="connsiteY75" fmla="*/ 2444361 h 2445985"/>
              <a:gd name="connsiteX76" fmla="*/ 6051679 w 6051679"/>
              <a:gd name="connsiteY76" fmla="*/ 2444361 h 2445985"/>
              <a:gd name="connsiteX0" fmla="*/ 0 w 6051679"/>
              <a:gd name="connsiteY0" fmla="*/ 0 h 2445985"/>
              <a:gd name="connsiteX1" fmla="*/ 63500 w 6051679"/>
              <a:gd name="connsiteY1" fmla="*/ 12700 h 2445985"/>
              <a:gd name="connsiteX2" fmla="*/ 152140 w 6051679"/>
              <a:gd name="connsiteY2" fmla="*/ 777 h 2445985"/>
              <a:gd name="connsiteX3" fmla="*/ 310243 w 6051679"/>
              <a:gd name="connsiteY3" fmla="*/ 1037 h 2445985"/>
              <a:gd name="connsiteX4" fmla="*/ 470418 w 6051679"/>
              <a:gd name="connsiteY4" fmla="*/ 64796 h 2445985"/>
              <a:gd name="connsiteX5" fmla="*/ 608822 w 6051679"/>
              <a:gd name="connsiteY5" fmla="*/ 133739 h 2445985"/>
              <a:gd name="connsiteX6" fmla="*/ 603379 w 6051679"/>
              <a:gd name="connsiteY6" fmla="*/ 183761 h 2445985"/>
              <a:gd name="connsiteX7" fmla="*/ 679579 w 6051679"/>
              <a:gd name="connsiteY7" fmla="*/ 259961 h 2445985"/>
              <a:gd name="connsiteX8" fmla="*/ 704979 w 6051679"/>
              <a:gd name="connsiteY8" fmla="*/ 298061 h 2445985"/>
              <a:gd name="connsiteX9" fmla="*/ 743079 w 6051679"/>
              <a:gd name="connsiteY9" fmla="*/ 336161 h 2445985"/>
              <a:gd name="connsiteX10" fmla="*/ 768479 w 6051679"/>
              <a:gd name="connsiteY10" fmla="*/ 374261 h 2445985"/>
              <a:gd name="connsiteX11" fmla="*/ 806579 w 6051679"/>
              <a:gd name="connsiteY11" fmla="*/ 399661 h 2445985"/>
              <a:gd name="connsiteX12" fmla="*/ 844679 w 6051679"/>
              <a:gd name="connsiteY12" fmla="*/ 437761 h 2445985"/>
              <a:gd name="connsiteX13" fmla="*/ 920879 w 6051679"/>
              <a:gd name="connsiteY13" fmla="*/ 488561 h 2445985"/>
              <a:gd name="connsiteX14" fmla="*/ 958979 w 6051679"/>
              <a:gd name="connsiteY14" fmla="*/ 513961 h 2445985"/>
              <a:gd name="connsiteX15" fmla="*/ 997079 w 6051679"/>
              <a:gd name="connsiteY15" fmla="*/ 552061 h 2445985"/>
              <a:gd name="connsiteX16" fmla="*/ 1022479 w 6051679"/>
              <a:gd name="connsiteY16" fmla="*/ 590161 h 2445985"/>
              <a:gd name="connsiteX17" fmla="*/ 1060579 w 6051679"/>
              <a:gd name="connsiteY17" fmla="*/ 615561 h 2445985"/>
              <a:gd name="connsiteX18" fmla="*/ 1124079 w 6051679"/>
              <a:gd name="connsiteY18" fmla="*/ 729861 h 2445985"/>
              <a:gd name="connsiteX19" fmla="*/ 1149479 w 6051679"/>
              <a:gd name="connsiteY19" fmla="*/ 767961 h 2445985"/>
              <a:gd name="connsiteX20" fmla="*/ 1263779 w 6051679"/>
              <a:gd name="connsiteY20" fmla="*/ 844161 h 2445985"/>
              <a:gd name="connsiteX21" fmla="*/ 1301879 w 6051679"/>
              <a:gd name="connsiteY21" fmla="*/ 869561 h 2445985"/>
              <a:gd name="connsiteX22" fmla="*/ 1339979 w 6051679"/>
              <a:gd name="connsiteY22" fmla="*/ 894961 h 2445985"/>
              <a:gd name="connsiteX23" fmla="*/ 1378079 w 6051679"/>
              <a:gd name="connsiteY23" fmla="*/ 907661 h 2445985"/>
              <a:gd name="connsiteX24" fmla="*/ 1454279 w 6051679"/>
              <a:gd name="connsiteY24" fmla="*/ 958461 h 2445985"/>
              <a:gd name="connsiteX25" fmla="*/ 1492379 w 6051679"/>
              <a:gd name="connsiteY25" fmla="*/ 971161 h 2445985"/>
              <a:gd name="connsiteX26" fmla="*/ 1530479 w 6051679"/>
              <a:gd name="connsiteY26" fmla="*/ 996561 h 2445985"/>
              <a:gd name="connsiteX27" fmla="*/ 1606679 w 6051679"/>
              <a:gd name="connsiteY27" fmla="*/ 1021961 h 2445985"/>
              <a:gd name="connsiteX28" fmla="*/ 1682879 w 6051679"/>
              <a:gd name="connsiteY28" fmla="*/ 1047361 h 2445985"/>
              <a:gd name="connsiteX29" fmla="*/ 1771779 w 6051679"/>
              <a:gd name="connsiteY29" fmla="*/ 1072761 h 2445985"/>
              <a:gd name="connsiteX30" fmla="*/ 1974979 w 6051679"/>
              <a:gd name="connsiteY30" fmla="*/ 1110861 h 2445985"/>
              <a:gd name="connsiteX31" fmla="*/ 2076579 w 6051679"/>
              <a:gd name="connsiteY31" fmla="*/ 1123561 h 2445985"/>
              <a:gd name="connsiteX32" fmla="*/ 2140079 w 6051679"/>
              <a:gd name="connsiteY32" fmla="*/ 1136261 h 2445985"/>
              <a:gd name="connsiteX33" fmla="*/ 2216279 w 6051679"/>
              <a:gd name="connsiteY33" fmla="*/ 1161661 h 2445985"/>
              <a:gd name="connsiteX34" fmla="*/ 2254379 w 6051679"/>
              <a:gd name="connsiteY34" fmla="*/ 1174361 h 2445985"/>
              <a:gd name="connsiteX35" fmla="*/ 2292479 w 6051679"/>
              <a:gd name="connsiteY35" fmla="*/ 1187061 h 2445985"/>
              <a:gd name="connsiteX36" fmla="*/ 2330579 w 6051679"/>
              <a:gd name="connsiteY36" fmla="*/ 1199761 h 2445985"/>
              <a:gd name="connsiteX37" fmla="*/ 2368679 w 6051679"/>
              <a:gd name="connsiteY37" fmla="*/ 1225161 h 2445985"/>
              <a:gd name="connsiteX38" fmla="*/ 2444879 w 6051679"/>
              <a:gd name="connsiteY38" fmla="*/ 1250561 h 2445985"/>
              <a:gd name="connsiteX39" fmla="*/ 2482979 w 6051679"/>
              <a:gd name="connsiteY39" fmla="*/ 1288661 h 2445985"/>
              <a:gd name="connsiteX40" fmla="*/ 2521079 w 6051679"/>
              <a:gd name="connsiteY40" fmla="*/ 1314061 h 2445985"/>
              <a:gd name="connsiteX41" fmla="*/ 2584579 w 6051679"/>
              <a:gd name="connsiteY41" fmla="*/ 1364861 h 2445985"/>
              <a:gd name="connsiteX42" fmla="*/ 2648079 w 6051679"/>
              <a:gd name="connsiteY42" fmla="*/ 1415661 h 2445985"/>
              <a:gd name="connsiteX43" fmla="*/ 2686179 w 6051679"/>
              <a:gd name="connsiteY43" fmla="*/ 1453761 h 2445985"/>
              <a:gd name="connsiteX44" fmla="*/ 2762379 w 6051679"/>
              <a:gd name="connsiteY44" fmla="*/ 1504561 h 2445985"/>
              <a:gd name="connsiteX45" fmla="*/ 2838579 w 6051679"/>
              <a:gd name="connsiteY45" fmla="*/ 1555361 h 2445985"/>
              <a:gd name="connsiteX46" fmla="*/ 2876679 w 6051679"/>
              <a:gd name="connsiteY46" fmla="*/ 1580761 h 2445985"/>
              <a:gd name="connsiteX47" fmla="*/ 2940179 w 6051679"/>
              <a:gd name="connsiteY47" fmla="*/ 1644261 h 2445985"/>
              <a:gd name="connsiteX48" fmla="*/ 3003679 w 6051679"/>
              <a:gd name="connsiteY48" fmla="*/ 1707761 h 2445985"/>
              <a:gd name="connsiteX49" fmla="*/ 3029079 w 6051679"/>
              <a:gd name="connsiteY49" fmla="*/ 1745861 h 2445985"/>
              <a:gd name="connsiteX50" fmla="*/ 3105279 w 6051679"/>
              <a:gd name="connsiteY50" fmla="*/ 1796661 h 2445985"/>
              <a:gd name="connsiteX51" fmla="*/ 3194179 w 6051679"/>
              <a:gd name="connsiteY51" fmla="*/ 1910961 h 2445985"/>
              <a:gd name="connsiteX52" fmla="*/ 3244979 w 6051679"/>
              <a:gd name="connsiteY52" fmla="*/ 1961761 h 2445985"/>
              <a:gd name="connsiteX53" fmla="*/ 3308479 w 6051679"/>
              <a:gd name="connsiteY53" fmla="*/ 2037961 h 2445985"/>
              <a:gd name="connsiteX54" fmla="*/ 3346579 w 6051679"/>
              <a:gd name="connsiteY54" fmla="*/ 2050661 h 2445985"/>
              <a:gd name="connsiteX55" fmla="*/ 3384679 w 6051679"/>
              <a:gd name="connsiteY55" fmla="*/ 2076061 h 2445985"/>
              <a:gd name="connsiteX56" fmla="*/ 3422779 w 6051679"/>
              <a:gd name="connsiteY56" fmla="*/ 2088761 h 2445985"/>
              <a:gd name="connsiteX57" fmla="*/ 3498979 w 6051679"/>
              <a:gd name="connsiteY57" fmla="*/ 2139561 h 2445985"/>
              <a:gd name="connsiteX58" fmla="*/ 3537079 w 6051679"/>
              <a:gd name="connsiteY58" fmla="*/ 2164961 h 2445985"/>
              <a:gd name="connsiteX59" fmla="*/ 3575179 w 6051679"/>
              <a:gd name="connsiteY59" fmla="*/ 2190361 h 2445985"/>
              <a:gd name="connsiteX60" fmla="*/ 3613279 w 6051679"/>
              <a:gd name="connsiteY60" fmla="*/ 2203061 h 2445985"/>
              <a:gd name="connsiteX61" fmla="*/ 3651379 w 6051679"/>
              <a:gd name="connsiteY61" fmla="*/ 2228461 h 2445985"/>
              <a:gd name="connsiteX62" fmla="*/ 3702179 w 6051679"/>
              <a:gd name="connsiteY62" fmla="*/ 2241161 h 2445985"/>
              <a:gd name="connsiteX63" fmla="*/ 3740279 w 6051679"/>
              <a:gd name="connsiteY63" fmla="*/ 2253861 h 2445985"/>
              <a:gd name="connsiteX64" fmla="*/ 3854579 w 6051679"/>
              <a:gd name="connsiteY64" fmla="*/ 2279261 h 2445985"/>
              <a:gd name="connsiteX65" fmla="*/ 3930779 w 6051679"/>
              <a:gd name="connsiteY65" fmla="*/ 2304661 h 2445985"/>
              <a:gd name="connsiteX66" fmla="*/ 4083179 w 6051679"/>
              <a:gd name="connsiteY66" fmla="*/ 2355461 h 2445985"/>
              <a:gd name="connsiteX67" fmla="*/ 4121279 w 6051679"/>
              <a:gd name="connsiteY67" fmla="*/ 2368161 h 2445985"/>
              <a:gd name="connsiteX68" fmla="*/ 4159379 w 6051679"/>
              <a:gd name="connsiteY68" fmla="*/ 2380861 h 2445985"/>
              <a:gd name="connsiteX69" fmla="*/ 4311779 w 6051679"/>
              <a:gd name="connsiteY69" fmla="*/ 2406261 h 2445985"/>
              <a:gd name="connsiteX70" fmla="*/ 4807079 w 6051679"/>
              <a:gd name="connsiteY70" fmla="*/ 2418961 h 2445985"/>
              <a:gd name="connsiteX71" fmla="*/ 5238879 w 6051679"/>
              <a:gd name="connsiteY71" fmla="*/ 2406261 h 2445985"/>
              <a:gd name="connsiteX72" fmla="*/ 5327779 w 6051679"/>
              <a:gd name="connsiteY72" fmla="*/ 2393561 h 2445985"/>
              <a:gd name="connsiteX73" fmla="*/ 5365879 w 6051679"/>
              <a:gd name="connsiteY73" fmla="*/ 2406261 h 2445985"/>
              <a:gd name="connsiteX74" fmla="*/ 5492879 w 6051679"/>
              <a:gd name="connsiteY74" fmla="*/ 2431661 h 2445985"/>
              <a:gd name="connsiteX75" fmla="*/ 5569079 w 6051679"/>
              <a:gd name="connsiteY75" fmla="*/ 2444361 h 2445985"/>
              <a:gd name="connsiteX76" fmla="*/ 6051679 w 6051679"/>
              <a:gd name="connsiteY76" fmla="*/ 2444361 h 2445985"/>
              <a:gd name="connsiteX0" fmla="*/ 0 w 6051679"/>
              <a:gd name="connsiteY0" fmla="*/ 0 h 2445985"/>
              <a:gd name="connsiteX1" fmla="*/ 63500 w 6051679"/>
              <a:gd name="connsiteY1" fmla="*/ 12700 h 2445985"/>
              <a:gd name="connsiteX2" fmla="*/ 152140 w 6051679"/>
              <a:gd name="connsiteY2" fmla="*/ 777 h 2445985"/>
              <a:gd name="connsiteX3" fmla="*/ 310243 w 6051679"/>
              <a:gd name="connsiteY3" fmla="*/ 1037 h 2445985"/>
              <a:gd name="connsiteX4" fmla="*/ 470418 w 6051679"/>
              <a:gd name="connsiteY4" fmla="*/ 64796 h 2445985"/>
              <a:gd name="connsiteX5" fmla="*/ 608822 w 6051679"/>
              <a:gd name="connsiteY5" fmla="*/ 133739 h 2445985"/>
              <a:gd name="connsiteX6" fmla="*/ 690465 w 6051679"/>
              <a:gd name="connsiteY6" fmla="*/ 177540 h 2445985"/>
              <a:gd name="connsiteX7" fmla="*/ 679579 w 6051679"/>
              <a:gd name="connsiteY7" fmla="*/ 259961 h 2445985"/>
              <a:gd name="connsiteX8" fmla="*/ 704979 w 6051679"/>
              <a:gd name="connsiteY8" fmla="*/ 298061 h 2445985"/>
              <a:gd name="connsiteX9" fmla="*/ 743079 w 6051679"/>
              <a:gd name="connsiteY9" fmla="*/ 336161 h 2445985"/>
              <a:gd name="connsiteX10" fmla="*/ 768479 w 6051679"/>
              <a:gd name="connsiteY10" fmla="*/ 374261 h 2445985"/>
              <a:gd name="connsiteX11" fmla="*/ 806579 w 6051679"/>
              <a:gd name="connsiteY11" fmla="*/ 399661 h 2445985"/>
              <a:gd name="connsiteX12" fmla="*/ 844679 w 6051679"/>
              <a:gd name="connsiteY12" fmla="*/ 437761 h 2445985"/>
              <a:gd name="connsiteX13" fmla="*/ 920879 w 6051679"/>
              <a:gd name="connsiteY13" fmla="*/ 488561 h 2445985"/>
              <a:gd name="connsiteX14" fmla="*/ 958979 w 6051679"/>
              <a:gd name="connsiteY14" fmla="*/ 513961 h 2445985"/>
              <a:gd name="connsiteX15" fmla="*/ 997079 w 6051679"/>
              <a:gd name="connsiteY15" fmla="*/ 552061 h 2445985"/>
              <a:gd name="connsiteX16" fmla="*/ 1022479 w 6051679"/>
              <a:gd name="connsiteY16" fmla="*/ 590161 h 2445985"/>
              <a:gd name="connsiteX17" fmla="*/ 1060579 w 6051679"/>
              <a:gd name="connsiteY17" fmla="*/ 615561 h 2445985"/>
              <a:gd name="connsiteX18" fmla="*/ 1124079 w 6051679"/>
              <a:gd name="connsiteY18" fmla="*/ 729861 h 2445985"/>
              <a:gd name="connsiteX19" fmla="*/ 1149479 w 6051679"/>
              <a:gd name="connsiteY19" fmla="*/ 767961 h 2445985"/>
              <a:gd name="connsiteX20" fmla="*/ 1263779 w 6051679"/>
              <a:gd name="connsiteY20" fmla="*/ 844161 h 2445985"/>
              <a:gd name="connsiteX21" fmla="*/ 1301879 w 6051679"/>
              <a:gd name="connsiteY21" fmla="*/ 869561 h 2445985"/>
              <a:gd name="connsiteX22" fmla="*/ 1339979 w 6051679"/>
              <a:gd name="connsiteY22" fmla="*/ 894961 h 2445985"/>
              <a:gd name="connsiteX23" fmla="*/ 1378079 w 6051679"/>
              <a:gd name="connsiteY23" fmla="*/ 907661 h 2445985"/>
              <a:gd name="connsiteX24" fmla="*/ 1454279 w 6051679"/>
              <a:gd name="connsiteY24" fmla="*/ 958461 h 2445985"/>
              <a:gd name="connsiteX25" fmla="*/ 1492379 w 6051679"/>
              <a:gd name="connsiteY25" fmla="*/ 971161 h 2445985"/>
              <a:gd name="connsiteX26" fmla="*/ 1530479 w 6051679"/>
              <a:gd name="connsiteY26" fmla="*/ 996561 h 2445985"/>
              <a:gd name="connsiteX27" fmla="*/ 1606679 w 6051679"/>
              <a:gd name="connsiteY27" fmla="*/ 1021961 h 2445985"/>
              <a:gd name="connsiteX28" fmla="*/ 1682879 w 6051679"/>
              <a:gd name="connsiteY28" fmla="*/ 1047361 h 2445985"/>
              <a:gd name="connsiteX29" fmla="*/ 1771779 w 6051679"/>
              <a:gd name="connsiteY29" fmla="*/ 1072761 h 2445985"/>
              <a:gd name="connsiteX30" fmla="*/ 1974979 w 6051679"/>
              <a:gd name="connsiteY30" fmla="*/ 1110861 h 2445985"/>
              <a:gd name="connsiteX31" fmla="*/ 2076579 w 6051679"/>
              <a:gd name="connsiteY31" fmla="*/ 1123561 h 2445985"/>
              <a:gd name="connsiteX32" fmla="*/ 2140079 w 6051679"/>
              <a:gd name="connsiteY32" fmla="*/ 1136261 h 2445985"/>
              <a:gd name="connsiteX33" fmla="*/ 2216279 w 6051679"/>
              <a:gd name="connsiteY33" fmla="*/ 1161661 h 2445985"/>
              <a:gd name="connsiteX34" fmla="*/ 2254379 w 6051679"/>
              <a:gd name="connsiteY34" fmla="*/ 1174361 h 2445985"/>
              <a:gd name="connsiteX35" fmla="*/ 2292479 w 6051679"/>
              <a:gd name="connsiteY35" fmla="*/ 1187061 h 2445985"/>
              <a:gd name="connsiteX36" fmla="*/ 2330579 w 6051679"/>
              <a:gd name="connsiteY36" fmla="*/ 1199761 h 2445985"/>
              <a:gd name="connsiteX37" fmla="*/ 2368679 w 6051679"/>
              <a:gd name="connsiteY37" fmla="*/ 1225161 h 2445985"/>
              <a:gd name="connsiteX38" fmla="*/ 2444879 w 6051679"/>
              <a:gd name="connsiteY38" fmla="*/ 1250561 h 2445985"/>
              <a:gd name="connsiteX39" fmla="*/ 2482979 w 6051679"/>
              <a:gd name="connsiteY39" fmla="*/ 1288661 h 2445985"/>
              <a:gd name="connsiteX40" fmla="*/ 2521079 w 6051679"/>
              <a:gd name="connsiteY40" fmla="*/ 1314061 h 2445985"/>
              <a:gd name="connsiteX41" fmla="*/ 2584579 w 6051679"/>
              <a:gd name="connsiteY41" fmla="*/ 1364861 h 2445985"/>
              <a:gd name="connsiteX42" fmla="*/ 2648079 w 6051679"/>
              <a:gd name="connsiteY42" fmla="*/ 1415661 h 2445985"/>
              <a:gd name="connsiteX43" fmla="*/ 2686179 w 6051679"/>
              <a:gd name="connsiteY43" fmla="*/ 1453761 h 2445985"/>
              <a:gd name="connsiteX44" fmla="*/ 2762379 w 6051679"/>
              <a:gd name="connsiteY44" fmla="*/ 1504561 h 2445985"/>
              <a:gd name="connsiteX45" fmla="*/ 2838579 w 6051679"/>
              <a:gd name="connsiteY45" fmla="*/ 1555361 h 2445985"/>
              <a:gd name="connsiteX46" fmla="*/ 2876679 w 6051679"/>
              <a:gd name="connsiteY46" fmla="*/ 1580761 h 2445985"/>
              <a:gd name="connsiteX47" fmla="*/ 2940179 w 6051679"/>
              <a:gd name="connsiteY47" fmla="*/ 1644261 h 2445985"/>
              <a:gd name="connsiteX48" fmla="*/ 3003679 w 6051679"/>
              <a:gd name="connsiteY48" fmla="*/ 1707761 h 2445985"/>
              <a:gd name="connsiteX49" fmla="*/ 3029079 w 6051679"/>
              <a:gd name="connsiteY49" fmla="*/ 1745861 h 2445985"/>
              <a:gd name="connsiteX50" fmla="*/ 3105279 w 6051679"/>
              <a:gd name="connsiteY50" fmla="*/ 1796661 h 2445985"/>
              <a:gd name="connsiteX51" fmla="*/ 3194179 w 6051679"/>
              <a:gd name="connsiteY51" fmla="*/ 1910961 h 2445985"/>
              <a:gd name="connsiteX52" fmla="*/ 3244979 w 6051679"/>
              <a:gd name="connsiteY52" fmla="*/ 1961761 h 2445985"/>
              <a:gd name="connsiteX53" fmla="*/ 3308479 w 6051679"/>
              <a:gd name="connsiteY53" fmla="*/ 2037961 h 2445985"/>
              <a:gd name="connsiteX54" fmla="*/ 3346579 w 6051679"/>
              <a:gd name="connsiteY54" fmla="*/ 2050661 h 2445985"/>
              <a:gd name="connsiteX55" fmla="*/ 3384679 w 6051679"/>
              <a:gd name="connsiteY55" fmla="*/ 2076061 h 2445985"/>
              <a:gd name="connsiteX56" fmla="*/ 3422779 w 6051679"/>
              <a:gd name="connsiteY56" fmla="*/ 2088761 h 2445985"/>
              <a:gd name="connsiteX57" fmla="*/ 3498979 w 6051679"/>
              <a:gd name="connsiteY57" fmla="*/ 2139561 h 2445985"/>
              <a:gd name="connsiteX58" fmla="*/ 3537079 w 6051679"/>
              <a:gd name="connsiteY58" fmla="*/ 2164961 h 2445985"/>
              <a:gd name="connsiteX59" fmla="*/ 3575179 w 6051679"/>
              <a:gd name="connsiteY59" fmla="*/ 2190361 h 2445985"/>
              <a:gd name="connsiteX60" fmla="*/ 3613279 w 6051679"/>
              <a:gd name="connsiteY60" fmla="*/ 2203061 h 2445985"/>
              <a:gd name="connsiteX61" fmla="*/ 3651379 w 6051679"/>
              <a:gd name="connsiteY61" fmla="*/ 2228461 h 2445985"/>
              <a:gd name="connsiteX62" fmla="*/ 3702179 w 6051679"/>
              <a:gd name="connsiteY62" fmla="*/ 2241161 h 2445985"/>
              <a:gd name="connsiteX63" fmla="*/ 3740279 w 6051679"/>
              <a:gd name="connsiteY63" fmla="*/ 2253861 h 2445985"/>
              <a:gd name="connsiteX64" fmla="*/ 3854579 w 6051679"/>
              <a:gd name="connsiteY64" fmla="*/ 2279261 h 2445985"/>
              <a:gd name="connsiteX65" fmla="*/ 3930779 w 6051679"/>
              <a:gd name="connsiteY65" fmla="*/ 2304661 h 2445985"/>
              <a:gd name="connsiteX66" fmla="*/ 4083179 w 6051679"/>
              <a:gd name="connsiteY66" fmla="*/ 2355461 h 2445985"/>
              <a:gd name="connsiteX67" fmla="*/ 4121279 w 6051679"/>
              <a:gd name="connsiteY67" fmla="*/ 2368161 h 2445985"/>
              <a:gd name="connsiteX68" fmla="*/ 4159379 w 6051679"/>
              <a:gd name="connsiteY68" fmla="*/ 2380861 h 2445985"/>
              <a:gd name="connsiteX69" fmla="*/ 4311779 w 6051679"/>
              <a:gd name="connsiteY69" fmla="*/ 2406261 h 2445985"/>
              <a:gd name="connsiteX70" fmla="*/ 4807079 w 6051679"/>
              <a:gd name="connsiteY70" fmla="*/ 2418961 h 2445985"/>
              <a:gd name="connsiteX71" fmla="*/ 5238879 w 6051679"/>
              <a:gd name="connsiteY71" fmla="*/ 2406261 h 2445985"/>
              <a:gd name="connsiteX72" fmla="*/ 5327779 w 6051679"/>
              <a:gd name="connsiteY72" fmla="*/ 2393561 h 2445985"/>
              <a:gd name="connsiteX73" fmla="*/ 5365879 w 6051679"/>
              <a:gd name="connsiteY73" fmla="*/ 2406261 h 2445985"/>
              <a:gd name="connsiteX74" fmla="*/ 5492879 w 6051679"/>
              <a:gd name="connsiteY74" fmla="*/ 2431661 h 2445985"/>
              <a:gd name="connsiteX75" fmla="*/ 5569079 w 6051679"/>
              <a:gd name="connsiteY75" fmla="*/ 2444361 h 2445985"/>
              <a:gd name="connsiteX76" fmla="*/ 6051679 w 6051679"/>
              <a:gd name="connsiteY76" fmla="*/ 2444361 h 2445985"/>
              <a:gd name="connsiteX0" fmla="*/ 0 w 6051679"/>
              <a:gd name="connsiteY0" fmla="*/ 0 h 2445985"/>
              <a:gd name="connsiteX1" fmla="*/ 63500 w 6051679"/>
              <a:gd name="connsiteY1" fmla="*/ 12700 h 2445985"/>
              <a:gd name="connsiteX2" fmla="*/ 152140 w 6051679"/>
              <a:gd name="connsiteY2" fmla="*/ 777 h 2445985"/>
              <a:gd name="connsiteX3" fmla="*/ 310243 w 6051679"/>
              <a:gd name="connsiteY3" fmla="*/ 1037 h 2445985"/>
              <a:gd name="connsiteX4" fmla="*/ 470418 w 6051679"/>
              <a:gd name="connsiteY4" fmla="*/ 64796 h 2445985"/>
              <a:gd name="connsiteX5" fmla="*/ 608822 w 6051679"/>
              <a:gd name="connsiteY5" fmla="*/ 133739 h 2445985"/>
              <a:gd name="connsiteX6" fmla="*/ 690465 w 6051679"/>
              <a:gd name="connsiteY6" fmla="*/ 177540 h 2445985"/>
              <a:gd name="connsiteX7" fmla="*/ 679579 w 6051679"/>
              <a:gd name="connsiteY7" fmla="*/ 259961 h 2445985"/>
              <a:gd name="connsiteX8" fmla="*/ 767183 w 6051679"/>
              <a:gd name="connsiteY8" fmla="*/ 273180 h 2445985"/>
              <a:gd name="connsiteX9" fmla="*/ 743079 w 6051679"/>
              <a:gd name="connsiteY9" fmla="*/ 336161 h 2445985"/>
              <a:gd name="connsiteX10" fmla="*/ 768479 w 6051679"/>
              <a:gd name="connsiteY10" fmla="*/ 374261 h 2445985"/>
              <a:gd name="connsiteX11" fmla="*/ 806579 w 6051679"/>
              <a:gd name="connsiteY11" fmla="*/ 399661 h 2445985"/>
              <a:gd name="connsiteX12" fmla="*/ 844679 w 6051679"/>
              <a:gd name="connsiteY12" fmla="*/ 437761 h 2445985"/>
              <a:gd name="connsiteX13" fmla="*/ 920879 w 6051679"/>
              <a:gd name="connsiteY13" fmla="*/ 488561 h 2445985"/>
              <a:gd name="connsiteX14" fmla="*/ 958979 w 6051679"/>
              <a:gd name="connsiteY14" fmla="*/ 513961 h 2445985"/>
              <a:gd name="connsiteX15" fmla="*/ 997079 w 6051679"/>
              <a:gd name="connsiteY15" fmla="*/ 552061 h 2445985"/>
              <a:gd name="connsiteX16" fmla="*/ 1022479 w 6051679"/>
              <a:gd name="connsiteY16" fmla="*/ 590161 h 2445985"/>
              <a:gd name="connsiteX17" fmla="*/ 1060579 w 6051679"/>
              <a:gd name="connsiteY17" fmla="*/ 615561 h 2445985"/>
              <a:gd name="connsiteX18" fmla="*/ 1124079 w 6051679"/>
              <a:gd name="connsiteY18" fmla="*/ 729861 h 2445985"/>
              <a:gd name="connsiteX19" fmla="*/ 1149479 w 6051679"/>
              <a:gd name="connsiteY19" fmla="*/ 767961 h 2445985"/>
              <a:gd name="connsiteX20" fmla="*/ 1263779 w 6051679"/>
              <a:gd name="connsiteY20" fmla="*/ 844161 h 2445985"/>
              <a:gd name="connsiteX21" fmla="*/ 1301879 w 6051679"/>
              <a:gd name="connsiteY21" fmla="*/ 869561 h 2445985"/>
              <a:gd name="connsiteX22" fmla="*/ 1339979 w 6051679"/>
              <a:gd name="connsiteY22" fmla="*/ 894961 h 2445985"/>
              <a:gd name="connsiteX23" fmla="*/ 1378079 w 6051679"/>
              <a:gd name="connsiteY23" fmla="*/ 907661 h 2445985"/>
              <a:gd name="connsiteX24" fmla="*/ 1454279 w 6051679"/>
              <a:gd name="connsiteY24" fmla="*/ 958461 h 2445985"/>
              <a:gd name="connsiteX25" fmla="*/ 1492379 w 6051679"/>
              <a:gd name="connsiteY25" fmla="*/ 971161 h 2445985"/>
              <a:gd name="connsiteX26" fmla="*/ 1530479 w 6051679"/>
              <a:gd name="connsiteY26" fmla="*/ 996561 h 2445985"/>
              <a:gd name="connsiteX27" fmla="*/ 1606679 w 6051679"/>
              <a:gd name="connsiteY27" fmla="*/ 1021961 h 2445985"/>
              <a:gd name="connsiteX28" fmla="*/ 1682879 w 6051679"/>
              <a:gd name="connsiteY28" fmla="*/ 1047361 h 2445985"/>
              <a:gd name="connsiteX29" fmla="*/ 1771779 w 6051679"/>
              <a:gd name="connsiteY29" fmla="*/ 1072761 h 2445985"/>
              <a:gd name="connsiteX30" fmla="*/ 1974979 w 6051679"/>
              <a:gd name="connsiteY30" fmla="*/ 1110861 h 2445985"/>
              <a:gd name="connsiteX31" fmla="*/ 2076579 w 6051679"/>
              <a:gd name="connsiteY31" fmla="*/ 1123561 h 2445985"/>
              <a:gd name="connsiteX32" fmla="*/ 2140079 w 6051679"/>
              <a:gd name="connsiteY32" fmla="*/ 1136261 h 2445985"/>
              <a:gd name="connsiteX33" fmla="*/ 2216279 w 6051679"/>
              <a:gd name="connsiteY33" fmla="*/ 1161661 h 2445985"/>
              <a:gd name="connsiteX34" fmla="*/ 2254379 w 6051679"/>
              <a:gd name="connsiteY34" fmla="*/ 1174361 h 2445985"/>
              <a:gd name="connsiteX35" fmla="*/ 2292479 w 6051679"/>
              <a:gd name="connsiteY35" fmla="*/ 1187061 h 2445985"/>
              <a:gd name="connsiteX36" fmla="*/ 2330579 w 6051679"/>
              <a:gd name="connsiteY36" fmla="*/ 1199761 h 2445985"/>
              <a:gd name="connsiteX37" fmla="*/ 2368679 w 6051679"/>
              <a:gd name="connsiteY37" fmla="*/ 1225161 h 2445985"/>
              <a:gd name="connsiteX38" fmla="*/ 2444879 w 6051679"/>
              <a:gd name="connsiteY38" fmla="*/ 1250561 h 2445985"/>
              <a:gd name="connsiteX39" fmla="*/ 2482979 w 6051679"/>
              <a:gd name="connsiteY39" fmla="*/ 1288661 h 2445985"/>
              <a:gd name="connsiteX40" fmla="*/ 2521079 w 6051679"/>
              <a:gd name="connsiteY40" fmla="*/ 1314061 h 2445985"/>
              <a:gd name="connsiteX41" fmla="*/ 2584579 w 6051679"/>
              <a:gd name="connsiteY41" fmla="*/ 1364861 h 2445985"/>
              <a:gd name="connsiteX42" fmla="*/ 2648079 w 6051679"/>
              <a:gd name="connsiteY42" fmla="*/ 1415661 h 2445985"/>
              <a:gd name="connsiteX43" fmla="*/ 2686179 w 6051679"/>
              <a:gd name="connsiteY43" fmla="*/ 1453761 h 2445985"/>
              <a:gd name="connsiteX44" fmla="*/ 2762379 w 6051679"/>
              <a:gd name="connsiteY44" fmla="*/ 1504561 h 2445985"/>
              <a:gd name="connsiteX45" fmla="*/ 2838579 w 6051679"/>
              <a:gd name="connsiteY45" fmla="*/ 1555361 h 2445985"/>
              <a:gd name="connsiteX46" fmla="*/ 2876679 w 6051679"/>
              <a:gd name="connsiteY46" fmla="*/ 1580761 h 2445985"/>
              <a:gd name="connsiteX47" fmla="*/ 2940179 w 6051679"/>
              <a:gd name="connsiteY47" fmla="*/ 1644261 h 2445985"/>
              <a:gd name="connsiteX48" fmla="*/ 3003679 w 6051679"/>
              <a:gd name="connsiteY48" fmla="*/ 1707761 h 2445985"/>
              <a:gd name="connsiteX49" fmla="*/ 3029079 w 6051679"/>
              <a:gd name="connsiteY49" fmla="*/ 1745861 h 2445985"/>
              <a:gd name="connsiteX50" fmla="*/ 3105279 w 6051679"/>
              <a:gd name="connsiteY50" fmla="*/ 1796661 h 2445985"/>
              <a:gd name="connsiteX51" fmla="*/ 3194179 w 6051679"/>
              <a:gd name="connsiteY51" fmla="*/ 1910961 h 2445985"/>
              <a:gd name="connsiteX52" fmla="*/ 3244979 w 6051679"/>
              <a:gd name="connsiteY52" fmla="*/ 1961761 h 2445985"/>
              <a:gd name="connsiteX53" fmla="*/ 3308479 w 6051679"/>
              <a:gd name="connsiteY53" fmla="*/ 2037961 h 2445985"/>
              <a:gd name="connsiteX54" fmla="*/ 3346579 w 6051679"/>
              <a:gd name="connsiteY54" fmla="*/ 2050661 h 2445985"/>
              <a:gd name="connsiteX55" fmla="*/ 3384679 w 6051679"/>
              <a:gd name="connsiteY55" fmla="*/ 2076061 h 2445985"/>
              <a:gd name="connsiteX56" fmla="*/ 3422779 w 6051679"/>
              <a:gd name="connsiteY56" fmla="*/ 2088761 h 2445985"/>
              <a:gd name="connsiteX57" fmla="*/ 3498979 w 6051679"/>
              <a:gd name="connsiteY57" fmla="*/ 2139561 h 2445985"/>
              <a:gd name="connsiteX58" fmla="*/ 3537079 w 6051679"/>
              <a:gd name="connsiteY58" fmla="*/ 2164961 h 2445985"/>
              <a:gd name="connsiteX59" fmla="*/ 3575179 w 6051679"/>
              <a:gd name="connsiteY59" fmla="*/ 2190361 h 2445985"/>
              <a:gd name="connsiteX60" fmla="*/ 3613279 w 6051679"/>
              <a:gd name="connsiteY60" fmla="*/ 2203061 h 2445985"/>
              <a:gd name="connsiteX61" fmla="*/ 3651379 w 6051679"/>
              <a:gd name="connsiteY61" fmla="*/ 2228461 h 2445985"/>
              <a:gd name="connsiteX62" fmla="*/ 3702179 w 6051679"/>
              <a:gd name="connsiteY62" fmla="*/ 2241161 h 2445985"/>
              <a:gd name="connsiteX63" fmla="*/ 3740279 w 6051679"/>
              <a:gd name="connsiteY63" fmla="*/ 2253861 h 2445985"/>
              <a:gd name="connsiteX64" fmla="*/ 3854579 w 6051679"/>
              <a:gd name="connsiteY64" fmla="*/ 2279261 h 2445985"/>
              <a:gd name="connsiteX65" fmla="*/ 3930779 w 6051679"/>
              <a:gd name="connsiteY65" fmla="*/ 2304661 h 2445985"/>
              <a:gd name="connsiteX66" fmla="*/ 4083179 w 6051679"/>
              <a:gd name="connsiteY66" fmla="*/ 2355461 h 2445985"/>
              <a:gd name="connsiteX67" fmla="*/ 4121279 w 6051679"/>
              <a:gd name="connsiteY67" fmla="*/ 2368161 h 2445985"/>
              <a:gd name="connsiteX68" fmla="*/ 4159379 w 6051679"/>
              <a:gd name="connsiteY68" fmla="*/ 2380861 h 2445985"/>
              <a:gd name="connsiteX69" fmla="*/ 4311779 w 6051679"/>
              <a:gd name="connsiteY69" fmla="*/ 2406261 h 2445985"/>
              <a:gd name="connsiteX70" fmla="*/ 4807079 w 6051679"/>
              <a:gd name="connsiteY70" fmla="*/ 2418961 h 2445985"/>
              <a:gd name="connsiteX71" fmla="*/ 5238879 w 6051679"/>
              <a:gd name="connsiteY71" fmla="*/ 2406261 h 2445985"/>
              <a:gd name="connsiteX72" fmla="*/ 5327779 w 6051679"/>
              <a:gd name="connsiteY72" fmla="*/ 2393561 h 2445985"/>
              <a:gd name="connsiteX73" fmla="*/ 5365879 w 6051679"/>
              <a:gd name="connsiteY73" fmla="*/ 2406261 h 2445985"/>
              <a:gd name="connsiteX74" fmla="*/ 5492879 w 6051679"/>
              <a:gd name="connsiteY74" fmla="*/ 2431661 h 2445985"/>
              <a:gd name="connsiteX75" fmla="*/ 5569079 w 6051679"/>
              <a:gd name="connsiteY75" fmla="*/ 2444361 h 2445985"/>
              <a:gd name="connsiteX76" fmla="*/ 6051679 w 6051679"/>
              <a:gd name="connsiteY76" fmla="*/ 2444361 h 2445985"/>
              <a:gd name="connsiteX0" fmla="*/ 0 w 6051679"/>
              <a:gd name="connsiteY0" fmla="*/ 0 h 2445985"/>
              <a:gd name="connsiteX1" fmla="*/ 63500 w 6051679"/>
              <a:gd name="connsiteY1" fmla="*/ 12700 h 2445985"/>
              <a:gd name="connsiteX2" fmla="*/ 152140 w 6051679"/>
              <a:gd name="connsiteY2" fmla="*/ 777 h 2445985"/>
              <a:gd name="connsiteX3" fmla="*/ 310243 w 6051679"/>
              <a:gd name="connsiteY3" fmla="*/ 1037 h 2445985"/>
              <a:gd name="connsiteX4" fmla="*/ 470418 w 6051679"/>
              <a:gd name="connsiteY4" fmla="*/ 64796 h 2445985"/>
              <a:gd name="connsiteX5" fmla="*/ 608822 w 6051679"/>
              <a:gd name="connsiteY5" fmla="*/ 133739 h 2445985"/>
              <a:gd name="connsiteX6" fmla="*/ 690465 w 6051679"/>
              <a:gd name="connsiteY6" fmla="*/ 177540 h 2445985"/>
              <a:gd name="connsiteX7" fmla="*/ 723121 w 6051679"/>
              <a:gd name="connsiteY7" fmla="*/ 228859 h 2445985"/>
              <a:gd name="connsiteX8" fmla="*/ 767183 w 6051679"/>
              <a:gd name="connsiteY8" fmla="*/ 273180 h 2445985"/>
              <a:gd name="connsiteX9" fmla="*/ 743079 w 6051679"/>
              <a:gd name="connsiteY9" fmla="*/ 336161 h 2445985"/>
              <a:gd name="connsiteX10" fmla="*/ 768479 w 6051679"/>
              <a:gd name="connsiteY10" fmla="*/ 374261 h 2445985"/>
              <a:gd name="connsiteX11" fmla="*/ 806579 w 6051679"/>
              <a:gd name="connsiteY11" fmla="*/ 399661 h 2445985"/>
              <a:gd name="connsiteX12" fmla="*/ 844679 w 6051679"/>
              <a:gd name="connsiteY12" fmla="*/ 437761 h 2445985"/>
              <a:gd name="connsiteX13" fmla="*/ 920879 w 6051679"/>
              <a:gd name="connsiteY13" fmla="*/ 488561 h 2445985"/>
              <a:gd name="connsiteX14" fmla="*/ 958979 w 6051679"/>
              <a:gd name="connsiteY14" fmla="*/ 513961 h 2445985"/>
              <a:gd name="connsiteX15" fmla="*/ 997079 w 6051679"/>
              <a:gd name="connsiteY15" fmla="*/ 552061 h 2445985"/>
              <a:gd name="connsiteX16" fmla="*/ 1022479 w 6051679"/>
              <a:gd name="connsiteY16" fmla="*/ 590161 h 2445985"/>
              <a:gd name="connsiteX17" fmla="*/ 1060579 w 6051679"/>
              <a:gd name="connsiteY17" fmla="*/ 615561 h 2445985"/>
              <a:gd name="connsiteX18" fmla="*/ 1124079 w 6051679"/>
              <a:gd name="connsiteY18" fmla="*/ 729861 h 2445985"/>
              <a:gd name="connsiteX19" fmla="*/ 1149479 w 6051679"/>
              <a:gd name="connsiteY19" fmla="*/ 767961 h 2445985"/>
              <a:gd name="connsiteX20" fmla="*/ 1263779 w 6051679"/>
              <a:gd name="connsiteY20" fmla="*/ 844161 h 2445985"/>
              <a:gd name="connsiteX21" fmla="*/ 1301879 w 6051679"/>
              <a:gd name="connsiteY21" fmla="*/ 869561 h 2445985"/>
              <a:gd name="connsiteX22" fmla="*/ 1339979 w 6051679"/>
              <a:gd name="connsiteY22" fmla="*/ 894961 h 2445985"/>
              <a:gd name="connsiteX23" fmla="*/ 1378079 w 6051679"/>
              <a:gd name="connsiteY23" fmla="*/ 907661 h 2445985"/>
              <a:gd name="connsiteX24" fmla="*/ 1454279 w 6051679"/>
              <a:gd name="connsiteY24" fmla="*/ 958461 h 2445985"/>
              <a:gd name="connsiteX25" fmla="*/ 1492379 w 6051679"/>
              <a:gd name="connsiteY25" fmla="*/ 971161 h 2445985"/>
              <a:gd name="connsiteX26" fmla="*/ 1530479 w 6051679"/>
              <a:gd name="connsiteY26" fmla="*/ 996561 h 2445985"/>
              <a:gd name="connsiteX27" fmla="*/ 1606679 w 6051679"/>
              <a:gd name="connsiteY27" fmla="*/ 1021961 h 2445985"/>
              <a:gd name="connsiteX28" fmla="*/ 1682879 w 6051679"/>
              <a:gd name="connsiteY28" fmla="*/ 1047361 h 2445985"/>
              <a:gd name="connsiteX29" fmla="*/ 1771779 w 6051679"/>
              <a:gd name="connsiteY29" fmla="*/ 1072761 h 2445985"/>
              <a:gd name="connsiteX30" fmla="*/ 1974979 w 6051679"/>
              <a:gd name="connsiteY30" fmla="*/ 1110861 h 2445985"/>
              <a:gd name="connsiteX31" fmla="*/ 2076579 w 6051679"/>
              <a:gd name="connsiteY31" fmla="*/ 1123561 h 2445985"/>
              <a:gd name="connsiteX32" fmla="*/ 2140079 w 6051679"/>
              <a:gd name="connsiteY32" fmla="*/ 1136261 h 2445985"/>
              <a:gd name="connsiteX33" fmla="*/ 2216279 w 6051679"/>
              <a:gd name="connsiteY33" fmla="*/ 1161661 h 2445985"/>
              <a:gd name="connsiteX34" fmla="*/ 2254379 w 6051679"/>
              <a:gd name="connsiteY34" fmla="*/ 1174361 h 2445985"/>
              <a:gd name="connsiteX35" fmla="*/ 2292479 w 6051679"/>
              <a:gd name="connsiteY35" fmla="*/ 1187061 h 2445985"/>
              <a:gd name="connsiteX36" fmla="*/ 2330579 w 6051679"/>
              <a:gd name="connsiteY36" fmla="*/ 1199761 h 2445985"/>
              <a:gd name="connsiteX37" fmla="*/ 2368679 w 6051679"/>
              <a:gd name="connsiteY37" fmla="*/ 1225161 h 2445985"/>
              <a:gd name="connsiteX38" fmla="*/ 2444879 w 6051679"/>
              <a:gd name="connsiteY38" fmla="*/ 1250561 h 2445985"/>
              <a:gd name="connsiteX39" fmla="*/ 2482979 w 6051679"/>
              <a:gd name="connsiteY39" fmla="*/ 1288661 h 2445985"/>
              <a:gd name="connsiteX40" fmla="*/ 2521079 w 6051679"/>
              <a:gd name="connsiteY40" fmla="*/ 1314061 h 2445985"/>
              <a:gd name="connsiteX41" fmla="*/ 2584579 w 6051679"/>
              <a:gd name="connsiteY41" fmla="*/ 1364861 h 2445985"/>
              <a:gd name="connsiteX42" fmla="*/ 2648079 w 6051679"/>
              <a:gd name="connsiteY42" fmla="*/ 1415661 h 2445985"/>
              <a:gd name="connsiteX43" fmla="*/ 2686179 w 6051679"/>
              <a:gd name="connsiteY43" fmla="*/ 1453761 h 2445985"/>
              <a:gd name="connsiteX44" fmla="*/ 2762379 w 6051679"/>
              <a:gd name="connsiteY44" fmla="*/ 1504561 h 2445985"/>
              <a:gd name="connsiteX45" fmla="*/ 2838579 w 6051679"/>
              <a:gd name="connsiteY45" fmla="*/ 1555361 h 2445985"/>
              <a:gd name="connsiteX46" fmla="*/ 2876679 w 6051679"/>
              <a:gd name="connsiteY46" fmla="*/ 1580761 h 2445985"/>
              <a:gd name="connsiteX47" fmla="*/ 2940179 w 6051679"/>
              <a:gd name="connsiteY47" fmla="*/ 1644261 h 2445985"/>
              <a:gd name="connsiteX48" fmla="*/ 3003679 w 6051679"/>
              <a:gd name="connsiteY48" fmla="*/ 1707761 h 2445985"/>
              <a:gd name="connsiteX49" fmla="*/ 3029079 w 6051679"/>
              <a:gd name="connsiteY49" fmla="*/ 1745861 h 2445985"/>
              <a:gd name="connsiteX50" fmla="*/ 3105279 w 6051679"/>
              <a:gd name="connsiteY50" fmla="*/ 1796661 h 2445985"/>
              <a:gd name="connsiteX51" fmla="*/ 3194179 w 6051679"/>
              <a:gd name="connsiteY51" fmla="*/ 1910961 h 2445985"/>
              <a:gd name="connsiteX52" fmla="*/ 3244979 w 6051679"/>
              <a:gd name="connsiteY52" fmla="*/ 1961761 h 2445985"/>
              <a:gd name="connsiteX53" fmla="*/ 3308479 w 6051679"/>
              <a:gd name="connsiteY53" fmla="*/ 2037961 h 2445985"/>
              <a:gd name="connsiteX54" fmla="*/ 3346579 w 6051679"/>
              <a:gd name="connsiteY54" fmla="*/ 2050661 h 2445985"/>
              <a:gd name="connsiteX55" fmla="*/ 3384679 w 6051679"/>
              <a:gd name="connsiteY55" fmla="*/ 2076061 h 2445985"/>
              <a:gd name="connsiteX56" fmla="*/ 3422779 w 6051679"/>
              <a:gd name="connsiteY56" fmla="*/ 2088761 h 2445985"/>
              <a:gd name="connsiteX57" fmla="*/ 3498979 w 6051679"/>
              <a:gd name="connsiteY57" fmla="*/ 2139561 h 2445985"/>
              <a:gd name="connsiteX58" fmla="*/ 3537079 w 6051679"/>
              <a:gd name="connsiteY58" fmla="*/ 2164961 h 2445985"/>
              <a:gd name="connsiteX59" fmla="*/ 3575179 w 6051679"/>
              <a:gd name="connsiteY59" fmla="*/ 2190361 h 2445985"/>
              <a:gd name="connsiteX60" fmla="*/ 3613279 w 6051679"/>
              <a:gd name="connsiteY60" fmla="*/ 2203061 h 2445985"/>
              <a:gd name="connsiteX61" fmla="*/ 3651379 w 6051679"/>
              <a:gd name="connsiteY61" fmla="*/ 2228461 h 2445985"/>
              <a:gd name="connsiteX62" fmla="*/ 3702179 w 6051679"/>
              <a:gd name="connsiteY62" fmla="*/ 2241161 h 2445985"/>
              <a:gd name="connsiteX63" fmla="*/ 3740279 w 6051679"/>
              <a:gd name="connsiteY63" fmla="*/ 2253861 h 2445985"/>
              <a:gd name="connsiteX64" fmla="*/ 3854579 w 6051679"/>
              <a:gd name="connsiteY64" fmla="*/ 2279261 h 2445985"/>
              <a:gd name="connsiteX65" fmla="*/ 3930779 w 6051679"/>
              <a:gd name="connsiteY65" fmla="*/ 2304661 h 2445985"/>
              <a:gd name="connsiteX66" fmla="*/ 4083179 w 6051679"/>
              <a:gd name="connsiteY66" fmla="*/ 2355461 h 2445985"/>
              <a:gd name="connsiteX67" fmla="*/ 4121279 w 6051679"/>
              <a:gd name="connsiteY67" fmla="*/ 2368161 h 2445985"/>
              <a:gd name="connsiteX68" fmla="*/ 4159379 w 6051679"/>
              <a:gd name="connsiteY68" fmla="*/ 2380861 h 2445985"/>
              <a:gd name="connsiteX69" fmla="*/ 4311779 w 6051679"/>
              <a:gd name="connsiteY69" fmla="*/ 2406261 h 2445985"/>
              <a:gd name="connsiteX70" fmla="*/ 4807079 w 6051679"/>
              <a:gd name="connsiteY70" fmla="*/ 2418961 h 2445985"/>
              <a:gd name="connsiteX71" fmla="*/ 5238879 w 6051679"/>
              <a:gd name="connsiteY71" fmla="*/ 2406261 h 2445985"/>
              <a:gd name="connsiteX72" fmla="*/ 5327779 w 6051679"/>
              <a:gd name="connsiteY72" fmla="*/ 2393561 h 2445985"/>
              <a:gd name="connsiteX73" fmla="*/ 5365879 w 6051679"/>
              <a:gd name="connsiteY73" fmla="*/ 2406261 h 2445985"/>
              <a:gd name="connsiteX74" fmla="*/ 5492879 w 6051679"/>
              <a:gd name="connsiteY74" fmla="*/ 2431661 h 2445985"/>
              <a:gd name="connsiteX75" fmla="*/ 5569079 w 6051679"/>
              <a:gd name="connsiteY75" fmla="*/ 2444361 h 2445985"/>
              <a:gd name="connsiteX76" fmla="*/ 6051679 w 6051679"/>
              <a:gd name="connsiteY76" fmla="*/ 2444361 h 2445985"/>
              <a:gd name="connsiteX0" fmla="*/ 0 w 6132544"/>
              <a:gd name="connsiteY0" fmla="*/ 0 h 2444361"/>
              <a:gd name="connsiteX1" fmla="*/ 63500 w 6132544"/>
              <a:gd name="connsiteY1" fmla="*/ 12700 h 2444361"/>
              <a:gd name="connsiteX2" fmla="*/ 152140 w 6132544"/>
              <a:gd name="connsiteY2" fmla="*/ 777 h 2444361"/>
              <a:gd name="connsiteX3" fmla="*/ 310243 w 6132544"/>
              <a:gd name="connsiteY3" fmla="*/ 1037 h 2444361"/>
              <a:gd name="connsiteX4" fmla="*/ 470418 w 6132544"/>
              <a:gd name="connsiteY4" fmla="*/ 64796 h 2444361"/>
              <a:gd name="connsiteX5" fmla="*/ 608822 w 6132544"/>
              <a:gd name="connsiteY5" fmla="*/ 133739 h 2444361"/>
              <a:gd name="connsiteX6" fmla="*/ 690465 w 6132544"/>
              <a:gd name="connsiteY6" fmla="*/ 177540 h 2444361"/>
              <a:gd name="connsiteX7" fmla="*/ 723121 w 6132544"/>
              <a:gd name="connsiteY7" fmla="*/ 228859 h 2444361"/>
              <a:gd name="connsiteX8" fmla="*/ 767183 w 6132544"/>
              <a:gd name="connsiteY8" fmla="*/ 273180 h 2444361"/>
              <a:gd name="connsiteX9" fmla="*/ 743079 w 6132544"/>
              <a:gd name="connsiteY9" fmla="*/ 336161 h 2444361"/>
              <a:gd name="connsiteX10" fmla="*/ 768479 w 6132544"/>
              <a:gd name="connsiteY10" fmla="*/ 374261 h 2444361"/>
              <a:gd name="connsiteX11" fmla="*/ 806579 w 6132544"/>
              <a:gd name="connsiteY11" fmla="*/ 399661 h 2444361"/>
              <a:gd name="connsiteX12" fmla="*/ 844679 w 6132544"/>
              <a:gd name="connsiteY12" fmla="*/ 437761 h 2444361"/>
              <a:gd name="connsiteX13" fmla="*/ 920879 w 6132544"/>
              <a:gd name="connsiteY13" fmla="*/ 488561 h 2444361"/>
              <a:gd name="connsiteX14" fmla="*/ 958979 w 6132544"/>
              <a:gd name="connsiteY14" fmla="*/ 513961 h 2444361"/>
              <a:gd name="connsiteX15" fmla="*/ 997079 w 6132544"/>
              <a:gd name="connsiteY15" fmla="*/ 552061 h 2444361"/>
              <a:gd name="connsiteX16" fmla="*/ 1022479 w 6132544"/>
              <a:gd name="connsiteY16" fmla="*/ 590161 h 2444361"/>
              <a:gd name="connsiteX17" fmla="*/ 1060579 w 6132544"/>
              <a:gd name="connsiteY17" fmla="*/ 615561 h 2444361"/>
              <a:gd name="connsiteX18" fmla="*/ 1124079 w 6132544"/>
              <a:gd name="connsiteY18" fmla="*/ 729861 h 2444361"/>
              <a:gd name="connsiteX19" fmla="*/ 1149479 w 6132544"/>
              <a:gd name="connsiteY19" fmla="*/ 767961 h 2444361"/>
              <a:gd name="connsiteX20" fmla="*/ 1263779 w 6132544"/>
              <a:gd name="connsiteY20" fmla="*/ 844161 h 2444361"/>
              <a:gd name="connsiteX21" fmla="*/ 1301879 w 6132544"/>
              <a:gd name="connsiteY21" fmla="*/ 869561 h 2444361"/>
              <a:gd name="connsiteX22" fmla="*/ 1339979 w 6132544"/>
              <a:gd name="connsiteY22" fmla="*/ 894961 h 2444361"/>
              <a:gd name="connsiteX23" fmla="*/ 1378079 w 6132544"/>
              <a:gd name="connsiteY23" fmla="*/ 907661 h 2444361"/>
              <a:gd name="connsiteX24" fmla="*/ 1454279 w 6132544"/>
              <a:gd name="connsiteY24" fmla="*/ 958461 h 2444361"/>
              <a:gd name="connsiteX25" fmla="*/ 1492379 w 6132544"/>
              <a:gd name="connsiteY25" fmla="*/ 971161 h 2444361"/>
              <a:gd name="connsiteX26" fmla="*/ 1530479 w 6132544"/>
              <a:gd name="connsiteY26" fmla="*/ 996561 h 2444361"/>
              <a:gd name="connsiteX27" fmla="*/ 1606679 w 6132544"/>
              <a:gd name="connsiteY27" fmla="*/ 1021961 h 2444361"/>
              <a:gd name="connsiteX28" fmla="*/ 1682879 w 6132544"/>
              <a:gd name="connsiteY28" fmla="*/ 1047361 h 2444361"/>
              <a:gd name="connsiteX29" fmla="*/ 1771779 w 6132544"/>
              <a:gd name="connsiteY29" fmla="*/ 1072761 h 2444361"/>
              <a:gd name="connsiteX30" fmla="*/ 1974979 w 6132544"/>
              <a:gd name="connsiteY30" fmla="*/ 1110861 h 2444361"/>
              <a:gd name="connsiteX31" fmla="*/ 2076579 w 6132544"/>
              <a:gd name="connsiteY31" fmla="*/ 1123561 h 2444361"/>
              <a:gd name="connsiteX32" fmla="*/ 2140079 w 6132544"/>
              <a:gd name="connsiteY32" fmla="*/ 1136261 h 2444361"/>
              <a:gd name="connsiteX33" fmla="*/ 2216279 w 6132544"/>
              <a:gd name="connsiteY33" fmla="*/ 1161661 h 2444361"/>
              <a:gd name="connsiteX34" fmla="*/ 2254379 w 6132544"/>
              <a:gd name="connsiteY34" fmla="*/ 1174361 h 2444361"/>
              <a:gd name="connsiteX35" fmla="*/ 2292479 w 6132544"/>
              <a:gd name="connsiteY35" fmla="*/ 1187061 h 2444361"/>
              <a:gd name="connsiteX36" fmla="*/ 2330579 w 6132544"/>
              <a:gd name="connsiteY36" fmla="*/ 1199761 h 2444361"/>
              <a:gd name="connsiteX37" fmla="*/ 2368679 w 6132544"/>
              <a:gd name="connsiteY37" fmla="*/ 1225161 h 2444361"/>
              <a:gd name="connsiteX38" fmla="*/ 2444879 w 6132544"/>
              <a:gd name="connsiteY38" fmla="*/ 1250561 h 2444361"/>
              <a:gd name="connsiteX39" fmla="*/ 2482979 w 6132544"/>
              <a:gd name="connsiteY39" fmla="*/ 1288661 h 2444361"/>
              <a:gd name="connsiteX40" fmla="*/ 2521079 w 6132544"/>
              <a:gd name="connsiteY40" fmla="*/ 1314061 h 2444361"/>
              <a:gd name="connsiteX41" fmla="*/ 2584579 w 6132544"/>
              <a:gd name="connsiteY41" fmla="*/ 1364861 h 2444361"/>
              <a:gd name="connsiteX42" fmla="*/ 2648079 w 6132544"/>
              <a:gd name="connsiteY42" fmla="*/ 1415661 h 2444361"/>
              <a:gd name="connsiteX43" fmla="*/ 2686179 w 6132544"/>
              <a:gd name="connsiteY43" fmla="*/ 1453761 h 2444361"/>
              <a:gd name="connsiteX44" fmla="*/ 2762379 w 6132544"/>
              <a:gd name="connsiteY44" fmla="*/ 1504561 h 2444361"/>
              <a:gd name="connsiteX45" fmla="*/ 2838579 w 6132544"/>
              <a:gd name="connsiteY45" fmla="*/ 1555361 h 2444361"/>
              <a:gd name="connsiteX46" fmla="*/ 2876679 w 6132544"/>
              <a:gd name="connsiteY46" fmla="*/ 1580761 h 2444361"/>
              <a:gd name="connsiteX47" fmla="*/ 2940179 w 6132544"/>
              <a:gd name="connsiteY47" fmla="*/ 1644261 h 2444361"/>
              <a:gd name="connsiteX48" fmla="*/ 3003679 w 6132544"/>
              <a:gd name="connsiteY48" fmla="*/ 1707761 h 2444361"/>
              <a:gd name="connsiteX49" fmla="*/ 3029079 w 6132544"/>
              <a:gd name="connsiteY49" fmla="*/ 1745861 h 2444361"/>
              <a:gd name="connsiteX50" fmla="*/ 3105279 w 6132544"/>
              <a:gd name="connsiteY50" fmla="*/ 1796661 h 2444361"/>
              <a:gd name="connsiteX51" fmla="*/ 3194179 w 6132544"/>
              <a:gd name="connsiteY51" fmla="*/ 1910961 h 2444361"/>
              <a:gd name="connsiteX52" fmla="*/ 3244979 w 6132544"/>
              <a:gd name="connsiteY52" fmla="*/ 1961761 h 2444361"/>
              <a:gd name="connsiteX53" fmla="*/ 3308479 w 6132544"/>
              <a:gd name="connsiteY53" fmla="*/ 2037961 h 2444361"/>
              <a:gd name="connsiteX54" fmla="*/ 3346579 w 6132544"/>
              <a:gd name="connsiteY54" fmla="*/ 2050661 h 2444361"/>
              <a:gd name="connsiteX55" fmla="*/ 3384679 w 6132544"/>
              <a:gd name="connsiteY55" fmla="*/ 2076061 h 2444361"/>
              <a:gd name="connsiteX56" fmla="*/ 3422779 w 6132544"/>
              <a:gd name="connsiteY56" fmla="*/ 2088761 h 2444361"/>
              <a:gd name="connsiteX57" fmla="*/ 3498979 w 6132544"/>
              <a:gd name="connsiteY57" fmla="*/ 2139561 h 2444361"/>
              <a:gd name="connsiteX58" fmla="*/ 3537079 w 6132544"/>
              <a:gd name="connsiteY58" fmla="*/ 2164961 h 2444361"/>
              <a:gd name="connsiteX59" fmla="*/ 3575179 w 6132544"/>
              <a:gd name="connsiteY59" fmla="*/ 2190361 h 2444361"/>
              <a:gd name="connsiteX60" fmla="*/ 3613279 w 6132544"/>
              <a:gd name="connsiteY60" fmla="*/ 2203061 h 2444361"/>
              <a:gd name="connsiteX61" fmla="*/ 3651379 w 6132544"/>
              <a:gd name="connsiteY61" fmla="*/ 2228461 h 2444361"/>
              <a:gd name="connsiteX62" fmla="*/ 3702179 w 6132544"/>
              <a:gd name="connsiteY62" fmla="*/ 2241161 h 2444361"/>
              <a:gd name="connsiteX63" fmla="*/ 3740279 w 6132544"/>
              <a:gd name="connsiteY63" fmla="*/ 2253861 h 2444361"/>
              <a:gd name="connsiteX64" fmla="*/ 3854579 w 6132544"/>
              <a:gd name="connsiteY64" fmla="*/ 2279261 h 2444361"/>
              <a:gd name="connsiteX65" fmla="*/ 3930779 w 6132544"/>
              <a:gd name="connsiteY65" fmla="*/ 2304661 h 2444361"/>
              <a:gd name="connsiteX66" fmla="*/ 4083179 w 6132544"/>
              <a:gd name="connsiteY66" fmla="*/ 2355461 h 2444361"/>
              <a:gd name="connsiteX67" fmla="*/ 4121279 w 6132544"/>
              <a:gd name="connsiteY67" fmla="*/ 2368161 h 2444361"/>
              <a:gd name="connsiteX68" fmla="*/ 4159379 w 6132544"/>
              <a:gd name="connsiteY68" fmla="*/ 2380861 h 2444361"/>
              <a:gd name="connsiteX69" fmla="*/ 4311779 w 6132544"/>
              <a:gd name="connsiteY69" fmla="*/ 2406261 h 2444361"/>
              <a:gd name="connsiteX70" fmla="*/ 4807079 w 6132544"/>
              <a:gd name="connsiteY70" fmla="*/ 2418961 h 2444361"/>
              <a:gd name="connsiteX71" fmla="*/ 5238879 w 6132544"/>
              <a:gd name="connsiteY71" fmla="*/ 2406261 h 2444361"/>
              <a:gd name="connsiteX72" fmla="*/ 5327779 w 6132544"/>
              <a:gd name="connsiteY72" fmla="*/ 2393561 h 2444361"/>
              <a:gd name="connsiteX73" fmla="*/ 5365879 w 6132544"/>
              <a:gd name="connsiteY73" fmla="*/ 2406261 h 2444361"/>
              <a:gd name="connsiteX74" fmla="*/ 5492879 w 6132544"/>
              <a:gd name="connsiteY74" fmla="*/ 2431661 h 2444361"/>
              <a:gd name="connsiteX75" fmla="*/ 5569079 w 6132544"/>
              <a:gd name="connsiteY75" fmla="*/ 2444361 h 2444361"/>
              <a:gd name="connsiteX76" fmla="*/ 6132544 w 6132544"/>
              <a:gd name="connsiteY76" fmla="*/ 2431920 h 2444361"/>
              <a:gd name="connsiteX0" fmla="*/ 0 w 6132544"/>
              <a:gd name="connsiteY0" fmla="*/ 0 h 2433621"/>
              <a:gd name="connsiteX1" fmla="*/ 63500 w 6132544"/>
              <a:gd name="connsiteY1" fmla="*/ 12700 h 2433621"/>
              <a:gd name="connsiteX2" fmla="*/ 152140 w 6132544"/>
              <a:gd name="connsiteY2" fmla="*/ 777 h 2433621"/>
              <a:gd name="connsiteX3" fmla="*/ 310243 w 6132544"/>
              <a:gd name="connsiteY3" fmla="*/ 1037 h 2433621"/>
              <a:gd name="connsiteX4" fmla="*/ 470418 w 6132544"/>
              <a:gd name="connsiteY4" fmla="*/ 64796 h 2433621"/>
              <a:gd name="connsiteX5" fmla="*/ 608822 w 6132544"/>
              <a:gd name="connsiteY5" fmla="*/ 133739 h 2433621"/>
              <a:gd name="connsiteX6" fmla="*/ 690465 w 6132544"/>
              <a:gd name="connsiteY6" fmla="*/ 177540 h 2433621"/>
              <a:gd name="connsiteX7" fmla="*/ 723121 w 6132544"/>
              <a:gd name="connsiteY7" fmla="*/ 228859 h 2433621"/>
              <a:gd name="connsiteX8" fmla="*/ 767183 w 6132544"/>
              <a:gd name="connsiteY8" fmla="*/ 273180 h 2433621"/>
              <a:gd name="connsiteX9" fmla="*/ 743079 w 6132544"/>
              <a:gd name="connsiteY9" fmla="*/ 336161 h 2433621"/>
              <a:gd name="connsiteX10" fmla="*/ 768479 w 6132544"/>
              <a:gd name="connsiteY10" fmla="*/ 374261 h 2433621"/>
              <a:gd name="connsiteX11" fmla="*/ 806579 w 6132544"/>
              <a:gd name="connsiteY11" fmla="*/ 399661 h 2433621"/>
              <a:gd name="connsiteX12" fmla="*/ 844679 w 6132544"/>
              <a:gd name="connsiteY12" fmla="*/ 437761 h 2433621"/>
              <a:gd name="connsiteX13" fmla="*/ 920879 w 6132544"/>
              <a:gd name="connsiteY13" fmla="*/ 488561 h 2433621"/>
              <a:gd name="connsiteX14" fmla="*/ 958979 w 6132544"/>
              <a:gd name="connsiteY14" fmla="*/ 513961 h 2433621"/>
              <a:gd name="connsiteX15" fmla="*/ 997079 w 6132544"/>
              <a:gd name="connsiteY15" fmla="*/ 552061 h 2433621"/>
              <a:gd name="connsiteX16" fmla="*/ 1022479 w 6132544"/>
              <a:gd name="connsiteY16" fmla="*/ 590161 h 2433621"/>
              <a:gd name="connsiteX17" fmla="*/ 1060579 w 6132544"/>
              <a:gd name="connsiteY17" fmla="*/ 615561 h 2433621"/>
              <a:gd name="connsiteX18" fmla="*/ 1124079 w 6132544"/>
              <a:gd name="connsiteY18" fmla="*/ 729861 h 2433621"/>
              <a:gd name="connsiteX19" fmla="*/ 1149479 w 6132544"/>
              <a:gd name="connsiteY19" fmla="*/ 767961 h 2433621"/>
              <a:gd name="connsiteX20" fmla="*/ 1263779 w 6132544"/>
              <a:gd name="connsiteY20" fmla="*/ 844161 h 2433621"/>
              <a:gd name="connsiteX21" fmla="*/ 1301879 w 6132544"/>
              <a:gd name="connsiteY21" fmla="*/ 869561 h 2433621"/>
              <a:gd name="connsiteX22" fmla="*/ 1339979 w 6132544"/>
              <a:gd name="connsiteY22" fmla="*/ 894961 h 2433621"/>
              <a:gd name="connsiteX23" fmla="*/ 1378079 w 6132544"/>
              <a:gd name="connsiteY23" fmla="*/ 907661 h 2433621"/>
              <a:gd name="connsiteX24" fmla="*/ 1454279 w 6132544"/>
              <a:gd name="connsiteY24" fmla="*/ 958461 h 2433621"/>
              <a:gd name="connsiteX25" fmla="*/ 1492379 w 6132544"/>
              <a:gd name="connsiteY25" fmla="*/ 971161 h 2433621"/>
              <a:gd name="connsiteX26" fmla="*/ 1530479 w 6132544"/>
              <a:gd name="connsiteY26" fmla="*/ 996561 h 2433621"/>
              <a:gd name="connsiteX27" fmla="*/ 1606679 w 6132544"/>
              <a:gd name="connsiteY27" fmla="*/ 1021961 h 2433621"/>
              <a:gd name="connsiteX28" fmla="*/ 1682879 w 6132544"/>
              <a:gd name="connsiteY28" fmla="*/ 1047361 h 2433621"/>
              <a:gd name="connsiteX29" fmla="*/ 1771779 w 6132544"/>
              <a:gd name="connsiteY29" fmla="*/ 1072761 h 2433621"/>
              <a:gd name="connsiteX30" fmla="*/ 1974979 w 6132544"/>
              <a:gd name="connsiteY30" fmla="*/ 1110861 h 2433621"/>
              <a:gd name="connsiteX31" fmla="*/ 2076579 w 6132544"/>
              <a:gd name="connsiteY31" fmla="*/ 1123561 h 2433621"/>
              <a:gd name="connsiteX32" fmla="*/ 2140079 w 6132544"/>
              <a:gd name="connsiteY32" fmla="*/ 1136261 h 2433621"/>
              <a:gd name="connsiteX33" fmla="*/ 2216279 w 6132544"/>
              <a:gd name="connsiteY33" fmla="*/ 1161661 h 2433621"/>
              <a:gd name="connsiteX34" fmla="*/ 2254379 w 6132544"/>
              <a:gd name="connsiteY34" fmla="*/ 1174361 h 2433621"/>
              <a:gd name="connsiteX35" fmla="*/ 2292479 w 6132544"/>
              <a:gd name="connsiteY35" fmla="*/ 1187061 h 2433621"/>
              <a:gd name="connsiteX36" fmla="*/ 2330579 w 6132544"/>
              <a:gd name="connsiteY36" fmla="*/ 1199761 h 2433621"/>
              <a:gd name="connsiteX37" fmla="*/ 2368679 w 6132544"/>
              <a:gd name="connsiteY37" fmla="*/ 1225161 h 2433621"/>
              <a:gd name="connsiteX38" fmla="*/ 2444879 w 6132544"/>
              <a:gd name="connsiteY38" fmla="*/ 1250561 h 2433621"/>
              <a:gd name="connsiteX39" fmla="*/ 2482979 w 6132544"/>
              <a:gd name="connsiteY39" fmla="*/ 1288661 h 2433621"/>
              <a:gd name="connsiteX40" fmla="*/ 2521079 w 6132544"/>
              <a:gd name="connsiteY40" fmla="*/ 1314061 h 2433621"/>
              <a:gd name="connsiteX41" fmla="*/ 2584579 w 6132544"/>
              <a:gd name="connsiteY41" fmla="*/ 1364861 h 2433621"/>
              <a:gd name="connsiteX42" fmla="*/ 2648079 w 6132544"/>
              <a:gd name="connsiteY42" fmla="*/ 1415661 h 2433621"/>
              <a:gd name="connsiteX43" fmla="*/ 2686179 w 6132544"/>
              <a:gd name="connsiteY43" fmla="*/ 1453761 h 2433621"/>
              <a:gd name="connsiteX44" fmla="*/ 2762379 w 6132544"/>
              <a:gd name="connsiteY44" fmla="*/ 1504561 h 2433621"/>
              <a:gd name="connsiteX45" fmla="*/ 2838579 w 6132544"/>
              <a:gd name="connsiteY45" fmla="*/ 1555361 h 2433621"/>
              <a:gd name="connsiteX46" fmla="*/ 2876679 w 6132544"/>
              <a:gd name="connsiteY46" fmla="*/ 1580761 h 2433621"/>
              <a:gd name="connsiteX47" fmla="*/ 2940179 w 6132544"/>
              <a:gd name="connsiteY47" fmla="*/ 1644261 h 2433621"/>
              <a:gd name="connsiteX48" fmla="*/ 3003679 w 6132544"/>
              <a:gd name="connsiteY48" fmla="*/ 1707761 h 2433621"/>
              <a:gd name="connsiteX49" fmla="*/ 3029079 w 6132544"/>
              <a:gd name="connsiteY49" fmla="*/ 1745861 h 2433621"/>
              <a:gd name="connsiteX50" fmla="*/ 3105279 w 6132544"/>
              <a:gd name="connsiteY50" fmla="*/ 1796661 h 2433621"/>
              <a:gd name="connsiteX51" fmla="*/ 3194179 w 6132544"/>
              <a:gd name="connsiteY51" fmla="*/ 1910961 h 2433621"/>
              <a:gd name="connsiteX52" fmla="*/ 3244979 w 6132544"/>
              <a:gd name="connsiteY52" fmla="*/ 1961761 h 2433621"/>
              <a:gd name="connsiteX53" fmla="*/ 3308479 w 6132544"/>
              <a:gd name="connsiteY53" fmla="*/ 2037961 h 2433621"/>
              <a:gd name="connsiteX54" fmla="*/ 3346579 w 6132544"/>
              <a:gd name="connsiteY54" fmla="*/ 2050661 h 2433621"/>
              <a:gd name="connsiteX55" fmla="*/ 3384679 w 6132544"/>
              <a:gd name="connsiteY55" fmla="*/ 2076061 h 2433621"/>
              <a:gd name="connsiteX56" fmla="*/ 3422779 w 6132544"/>
              <a:gd name="connsiteY56" fmla="*/ 2088761 h 2433621"/>
              <a:gd name="connsiteX57" fmla="*/ 3498979 w 6132544"/>
              <a:gd name="connsiteY57" fmla="*/ 2139561 h 2433621"/>
              <a:gd name="connsiteX58" fmla="*/ 3537079 w 6132544"/>
              <a:gd name="connsiteY58" fmla="*/ 2164961 h 2433621"/>
              <a:gd name="connsiteX59" fmla="*/ 3575179 w 6132544"/>
              <a:gd name="connsiteY59" fmla="*/ 2190361 h 2433621"/>
              <a:gd name="connsiteX60" fmla="*/ 3613279 w 6132544"/>
              <a:gd name="connsiteY60" fmla="*/ 2203061 h 2433621"/>
              <a:gd name="connsiteX61" fmla="*/ 3651379 w 6132544"/>
              <a:gd name="connsiteY61" fmla="*/ 2228461 h 2433621"/>
              <a:gd name="connsiteX62" fmla="*/ 3702179 w 6132544"/>
              <a:gd name="connsiteY62" fmla="*/ 2241161 h 2433621"/>
              <a:gd name="connsiteX63" fmla="*/ 3740279 w 6132544"/>
              <a:gd name="connsiteY63" fmla="*/ 2253861 h 2433621"/>
              <a:gd name="connsiteX64" fmla="*/ 3854579 w 6132544"/>
              <a:gd name="connsiteY64" fmla="*/ 2279261 h 2433621"/>
              <a:gd name="connsiteX65" fmla="*/ 3930779 w 6132544"/>
              <a:gd name="connsiteY65" fmla="*/ 2304661 h 2433621"/>
              <a:gd name="connsiteX66" fmla="*/ 4083179 w 6132544"/>
              <a:gd name="connsiteY66" fmla="*/ 2355461 h 2433621"/>
              <a:gd name="connsiteX67" fmla="*/ 4121279 w 6132544"/>
              <a:gd name="connsiteY67" fmla="*/ 2368161 h 2433621"/>
              <a:gd name="connsiteX68" fmla="*/ 4159379 w 6132544"/>
              <a:gd name="connsiteY68" fmla="*/ 2380861 h 2433621"/>
              <a:gd name="connsiteX69" fmla="*/ 4311779 w 6132544"/>
              <a:gd name="connsiteY69" fmla="*/ 2406261 h 2433621"/>
              <a:gd name="connsiteX70" fmla="*/ 4807079 w 6132544"/>
              <a:gd name="connsiteY70" fmla="*/ 2418961 h 2433621"/>
              <a:gd name="connsiteX71" fmla="*/ 5238879 w 6132544"/>
              <a:gd name="connsiteY71" fmla="*/ 2406261 h 2433621"/>
              <a:gd name="connsiteX72" fmla="*/ 5327779 w 6132544"/>
              <a:gd name="connsiteY72" fmla="*/ 2393561 h 2433621"/>
              <a:gd name="connsiteX73" fmla="*/ 5365879 w 6132544"/>
              <a:gd name="connsiteY73" fmla="*/ 2406261 h 2433621"/>
              <a:gd name="connsiteX74" fmla="*/ 5492879 w 6132544"/>
              <a:gd name="connsiteY74" fmla="*/ 2431661 h 2433621"/>
              <a:gd name="connsiteX75" fmla="*/ 5824116 w 6132544"/>
              <a:gd name="connsiteY75" fmla="*/ 2431920 h 2433621"/>
              <a:gd name="connsiteX76" fmla="*/ 6132544 w 6132544"/>
              <a:gd name="connsiteY76" fmla="*/ 2431920 h 2433621"/>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8479 w 6132544"/>
              <a:gd name="connsiteY53" fmla="*/ 2037961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51379 w 6132544"/>
              <a:gd name="connsiteY61" fmla="*/ 2228461 h 2432400"/>
              <a:gd name="connsiteX62" fmla="*/ 3702179 w 6132544"/>
              <a:gd name="connsiteY62" fmla="*/ 2241161 h 2432400"/>
              <a:gd name="connsiteX63" fmla="*/ 3740279 w 6132544"/>
              <a:gd name="connsiteY63" fmla="*/ 2253861 h 2432400"/>
              <a:gd name="connsiteX64" fmla="*/ 3854579 w 6132544"/>
              <a:gd name="connsiteY64" fmla="*/ 2279261 h 2432400"/>
              <a:gd name="connsiteX65" fmla="*/ 3930779 w 6132544"/>
              <a:gd name="connsiteY65" fmla="*/ 2304661 h 2432400"/>
              <a:gd name="connsiteX66" fmla="*/ 4083179 w 6132544"/>
              <a:gd name="connsiteY66" fmla="*/ 2355461 h 2432400"/>
              <a:gd name="connsiteX67" fmla="*/ 4121279 w 6132544"/>
              <a:gd name="connsiteY67" fmla="*/ 2368161 h 2432400"/>
              <a:gd name="connsiteX68" fmla="*/ 4159379 w 6132544"/>
              <a:gd name="connsiteY68" fmla="*/ 2380861 h 2432400"/>
              <a:gd name="connsiteX69" fmla="*/ 4311779 w 6132544"/>
              <a:gd name="connsiteY69" fmla="*/ 2406261 h 2432400"/>
              <a:gd name="connsiteX70" fmla="*/ 4807079 w 6132544"/>
              <a:gd name="connsiteY70" fmla="*/ 2418961 h 2432400"/>
              <a:gd name="connsiteX71" fmla="*/ 5238879 w 6132544"/>
              <a:gd name="connsiteY71" fmla="*/ 2406261 h 2432400"/>
              <a:gd name="connsiteX72" fmla="*/ 5327779 w 6132544"/>
              <a:gd name="connsiteY72" fmla="*/ 2393561 h 2432400"/>
              <a:gd name="connsiteX73" fmla="*/ 5365879 w 6132544"/>
              <a:gd name="connsiteY73" fmla="*/ 240626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8479 w 6132544"/>
              <a:gd name="connsiteY53" fmla="*/ 2037961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51379 w 6132544"/>
              <a:gd name="connsiteY61" fmla="*/ 2228461 h 2432400"/>
              <a:gd name="connsiteX62" fmla="*/ 3702179 w 6132544"/>
              <a:gd name="connsiteY62" fmla="*/ 2241161 h 2432400"/>
              <a:gd name="connsiteX63" fmla="*/ 3740279 w 6132544"/>
              <a:gd name="connsiteY63" fmla="*/ 2253861 h 2432400"/>
              <a:gd name="connsiteX64" fmla="*/ 3854579 w 6132544"/>
              <a:gd name="connsiteY64" fmla="*/ 2279261 h 2432400"/>
              <a:gd name="connsiteX65" fmla="*/ 3930779 w 6132544"/>
              <a:gd name="connsiteY65" fmla="*/ 2304661 h 2432400"/>
              <a:gd name="connsiteX66" fmla="*/ 4083179 w 6132544"/>
              <a:gd name="connsiteY66" fmla="*/ 2355461 h 2432400"/>
              <a:gd name="connsiteX67" fmla="*/ 4121279 w 6132544"/>
              <a:gd name="connsiteY67" fmla="*/ 2368161 h 2432400"/>
              <a:gd name="connsiteX68" fmla="*/ 4159379 w 6132544"/>
              <a:gd name="connsiteY68" fmla="*/ 2380861 h 2432400"/>
              <a:gd name="connsiteX69" fmla="*/ 4311779 w 6132544"/>
              <a:gd name="connsiteY69" fmla="*/ 2406261 h 2432400"/>
              <a:gd name="connsiteX70" fmla="*/ 4807079 w 6132544"/>
              <a:gd name="connsiteY70" fmla="*/ 2418961 h 2432400"/>
              <a:gd name="connsiteX71" fmla="*/ 5114471 w 6132544"/>
              <a:gd name="connsiteY71" fmla="*/ 2431143 h 2432400"/>
              <a:gd name="connsiteX72" fmla="*/ 5327779 w 6132544"/>
              <a:gd name="connsiteY72" fmla="*/ 2393561 h 2432400"/>
              <a:gd name="connsiteX73" fmla="*/ 5365879 w 6132544"/>
              <a:gd name="connsiteY73" fmla="*/ 240626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8479 w 6132544"/>
              <a:gd name="connsiteY53" fmla="*/ 2037961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51379 w 6132544"/>
              <a:gd name="connsiteY61" fmla="*/ 2228461 h 2432400"/>
              <a:gd name="connsiteX62" fmla="*/ 3702179 w 6132544"/>
              <a:gd name="connsiteY62" fmla="*/ 2241161 h 2432400"/>
              <a:gd name="connsiteX63" fmla="*/ 3740279 w 6132544"/>
              <a:gd name="connsiteY63" fmla="*/ 2253861 h 2432400"/>
              <a:gd name="connsiteX64" fmla="*/ 3854579 w 6132544"/>
              <a:gd name="connsiteY64" fmla="*/ 2279261 h 2432400"/>
              <a:gd name="connsiteX65" fmla="*/ 3930779 w 6132544"/>
              <a:gd name="connsiteY65" fmla="*/ 2304661 h 2432400"/>
              <a:gd name="connsiteX66" fmla="*/ 4083179 w 6132544"/>
              <a:gd name="connsiteY66" fmla="*/ 2355461 h 2432400"/>
              <a:gd name="connsiteX67" fmla="*/ 4121279 w 6132544"/>
              <a:gd name="connsiteY67" fmla="*/ 2368161 h 2432400"/>
              <a:gd name="connsiteX68" fmla="*/ 4159379 w 6132544"/>
              <a:gd name="connsiteY68" fmla="*/ 2380861 h 2432400"/>
              <a:gd name="connsiteX69" fmla="*/ 4311779 w 6132544"/>
              <a:gd name="connsiteY69" fmla="*/ 2406261 h 2432400"/>
              <a:gd name="connsiteX70" fmla="*/ 4807079 w 6132544"/>
              <a:gd name="connsiteY70" fmla="*/ 2418961 h 2432400"/>
              <a:gd name="connsiteX71" fmla="*/ 5114471 w 6132544"/>
              <a:gd name="connsiteY71" fmla="*/ 2431143 h 2432400"/>
              <a:gd name="connsiteX72" fmla="*/ 5296676 w 6132544"/>
              <a:gd name="connsiteY72" fmla="*/ 2418443 h 2432400"/>
              <a:gd name="connsiteX73" fmla="*/ 5365879 w 6132544"/>
              <a:gd name="connsiteY73" fmla="*/ 240626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8479 w 6132544"/>
              <a:gd name="connsiteY53" fmla="*/ 2037961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51379 w 6132544"/>
              <a:gd name="connsiteY61" fmla="*/ 2228461 h 2432400"/>
              <a:gd name="connsiteX62" fmla="*/ 3702179 w 6132544"/>
              <a:gd name="connsiteY62" fmla="*/ 2241161 h 2432400"/>
              <a:gd name="connsiteX63" fmla="*/ 3740279 w 6132544"/>
              <a:gd name="connsiteY63" fmla="*/ 2253861 h 2432400"/>
              <a:gd name="connsiteX64" fmla="*/ 3854579 w 6132544"/>
              <a:gd name="connsiteY64" fmla="*/ 2279261 h 2432400"/>
              <a:gd name="connsiteX65" fmla="*/ 3930779 w 6132544"/>
              <a:gd name="connsiteY65" fmla="*/ 2304661 h 2432400"/>
              <a:gd name="connsiteX66" fmla="*/ 4083179 w 6132544"/>
              <a:gd name="connsiteY66" fmla="*/ 2355461 h 2432400"/>
              <a:gd name="connsiteX67" fmla="*/ 4121279 w 6132544"/>
              <a:gd name="connsiteY67" fmla="*/ 2368161 h 2432400"/>
              <a:gd name="connsiteX68" fmla="*/ 4159379 w 6132544"/>
              <a:gd name="connsiteY68" fmla="*/ 2380861 h 2432400"/>
              <a:gd name="connsiteX69" fmla="*/ 4311779 w 6132544"/>
              <a:gd name="connsiteY69" fmla="*/ 2406261 h 2432400"/>
              <a:gd name="connsiteX70" fmla="*/ 4807079 w 6132544"/>
              <a:gd name="connsiteY70" fmla="*/ 2418961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8479 w 6132544"/>
              <a:gd name="connsiteY53" fmla="*/ 2037961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51379 w 6132544"/>
              <a:gd name="connsiteY61" fmla="*/ 2228461 h 2432400"/>
              <a:gd name="connsiteX62" fmla="*/ 3702179 w 6132544"/>
              <a:gd name="connsiteY62" fmla="*/ 2241161 h 2432400"/>
              <a:gd name="connsiteX63" fmla="*/ 3740279 w 6132544"/>
              <a:gd name="connsiteY63" fmla="*/ 2253861 h 2432400"/>
              <a:gd name="connsiteX64" fmla="*/ 3854579 w 6132544"/>
              <a:gd name="connsiteY64" fmla="*/ 2279261 h 2432400"/>
              <a:gd name="connsiteX65" fmla="*/ 3930779 w 6132544"/>
              <a:gd name="connsiteY65" fmla="*/ 2304661 h 2432400"/>
              <a:gd name="connsiteX66" fmla="*/ 4083179 w 6132544"/>
              <a:gd name="connsiteY66" fmla="*/ 2355461 h 2432400"/>
              <a:gd name="connsiteX67" fmla="*/ 4121279 w 6132544"/>
              <a:gd name="connsiteY67" fmla="*/ 2368161 h 2432400"/>
              <a:gd name="connsiteX68" fmla="*/ 4159379 w 6132544"/>
              <a:gd name="connsiteY68" fmla="*/ 2380861 h 2432400"/>
              <a:gd name="connsiteX69" fmla="*/ 4311779 w 6132544"/>
              <a:gd name="connsiteY69" fmla="*/ 2406261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8479 w 6132544"/>
              <a:gd name="connsiteY53" fmla="*/ 2037961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51379 w 6132544"/>
              <a:gd name="connsiteY61" fmla="*/ 2228461 h 2432400"/>
              <a:gd name="connsiteX62" fmla="*/ 3702179 w 6132544"/>
              <a:gd name="connsiteY62" fmla="*/ 2241161 h 2432400"/>
              <a:gd name="connsiteX63" fmla="*/ 3740279 w 6132544"/>
              <a:gd name="connsiteY63" fmla="*/ 2253861 h 2432400"/>
              <a:gd name="connsiteX64" fmla="*/ 3854579 w 6132544"/>
              <a:gd name="connsiteY64" fmla="*/ 2279261 h 2432400"/>
              <a:gd name="connsiteX65" fmla="*/ 3930779 w 6132544"/>
              <a:gd name="connsiteY65" fmla="*/ 2304661 h 2432400"/>
              <a:gd name="connsiteX66" fmla="*/ 4083179 w 6132544"/>
              <a:gd name="connsiteY66" fmla="*/ 2355461 h 2432400"/>
              <a:gd name="connsiteX67" fmla="*/ 4121279 w 6132544"/>
              <a:gd name="connsiteY67" fmla="*/ 2368161 h 2432400"/>
              <a:gd name="connsiteX68" fmla="*/ 4159379 w 6132544"/>
              <a:gd name="connsiteY68" fmla="*/ 2380861 h 2432400"/>
              <a:gd name="connsiteX69" fmla="*/ 4311779 w 6132544"/>
              <a:gd name="connsiteY69" fmla="*/ 2406261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8479 w 6132544"/>
              <a:gd name="connsiteY53" fmla="*/ 2037961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51379 w 6132544"/>
              <a:gd name="connsiteY61" fmla="*/ 2228461 h 2432400"/>
              <a:gd name="connsiteX62" fmla="*/ 3702179 w 6132544"/>
              <a:gd name="connsiteY62" fmla="*/ 2241161 h 2432400"/>
              <a:gd name="connsiteX63" fmla="*/ 3740279 w 6132544"/>
              <a:gd name="connsiteY63" fmla="*/ 2253861 h 2432400"/>
              <a:gd name="connsiteX64" fmla="*/ 3854579 w 6132544"/>
              <a:gd name="connsiteY64" fmla="*/ 2279261 h 2432400"/>
              <a:gd name="connsiteX65" fmla="*/ 3930779 w 6132544"/>
              <a:gd name="connsiteY65" fmla="*/ 2304661 h 2432400"/>
              <a:gd name="connsiteX66" fmla="*/ 4083179 w 6132544"/>
              <a:gd name="connsiteY66" fmla="*/ 2355461 h 2432400"/>
              <a:gd name="connsiteX67" fmla="*/ 4121279 w 6132544"/>
              <a:gd name="connsiteY67" fmla="*/ 2368161 h 2432400"/>
              <a:gd name="connsiteX68" fmla="*/ 4159379 w 6132544"/>
              <a:gd name="connsiteY68" fmla="*/ 2380861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8479 w 6132544"/>
              <a:gd name="connsiteY53" fmla="*/ 2037961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51379 w 6132544"/>
              <a:gd name="connsiteY61" fmla="*/ 2228461 h 2432400"/>
              <a:gd name="connsiteX62" fmla="*/ 3702179 w 6132544"/>
              <a:gd name="connsiteY62" fmla="*/ 2241161 h 2432400"/>
              <a:gd name="connsiteX63" fmla="*/ 3740279 w 6132544"/>
              <a:gd name="connsiteY63" fmla="*/ 2253861 h 2432400"/>
              <a:gd name="connsiteX64" fmla="*/ 3854579 w 6132544"/>
              <a:gd name="connsiteY64" fmla="*/ 2279261 h 2432400"/>
              <a:gd name="connsiteX65" fmla="*/ 3930779 w 6132544"/>
              <a:gd name="connsiteY65" fmla="*/ 2304661 h 2432400"/>
              <a:gd name="connsiteX66" fmla="*/ 4083179 w 6132544"/>
              <a:gd name="connsiteY66" fmla="*/ 2355461 h 2432400"/>
              <a:gd name="connsiteX67" fmla="*/ 4121279 w 6132544"/>
              <a:gd name="connsiteY67" fmla="*/ 2368161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8479 w 6132544"/>
              <a:gd name="connsiteY53" fmla="*/ 2037961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51379 w 6132544"/>
              <a:gd name="connsiteY61" fmla="*/ 2228461 h 2432400"/>
              <a:gd name="connsiteX62" fmla="*/ 3702179 w 6132544"/>
              <a:gd name="connsiteY62" fmla="*/ 2241161 h 2432400"/>
              <a:gd name="connsiteX63" fmla="*/ 3740279 w 6132544"/>
              <a:gd name="connsiteY63" fmla="*/ 2253861 h 2432400"/>
              <a:gd name="connsiteX64" fmla="*/ 3854579 w 6132544"/>
              <a:gd name="connsiteY64" fmla="*/ 2279261 h 2432400"/>
              <a:gd name="connsiteX65" fmla="*/ 3930779 w 6132544"/>
              <a:gd name="connsiteY65" fmla="*/ 2304661 h 2432400"/>
              <a:gd name="connsiteX66" fmla="*/ 4083179 w 6132544"/>
              <a:gd name="connsiteY66" fmla="*/ 2355461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8479 w 6132544"/>
              <a:gd name="connsiteY53" fmla="*/ 2037961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51379 w 6132544"/>
              <a:gd name="connsiteY61" fmla="*/ 2228461 h 2432400"/>
              <a:gd name="connsiteX62" fmla="*/ 3702179 w 6132544"/>
              <a:gd name="connsiteY62" fmla="*/ 2241161 h 2432400"/>
              <a:gd name="connsiteX63" fmla="*/ 3740279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8479 w 6132544"/>
              <a:gd name="connsiteY53" fmla="*/ 2037961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51379 w 6132544"/>
              <a:gd name="connsiteY61" fmla="*/ 222846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8479 w 6132544"/>
              <a:gd name="connsiteY53" fmla="*/ 2037961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42741 w 6132544"/>
              <a:gd name="connsiteY18" fmla="*/ 661437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37681 w 6132544"/>
              <a:gd name="connsiteY11" fmla="*/ 343678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812021 w 6132544"/>
              <a:gd name="connsiteY10" fmla="*/ 305836 h 2432400"/>
              <a:gd name="connsiteX11" fmla="*/ 837681 w 6132544"/>
              <a:gd name="connsiteY11" fmla="*/ 343678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86622 w 6132544"/>
              <a:gd name="connsiteY9" fmla="*/ 280177 h 2432400"/>
              <a:gd name="connsiteX10" fmla="*/ 812021 w 6132544"/>
              <a:gd name="connsiteY10" fmla="*/ 305836 h 2432400"/>
              <a:gd name="connsiteX11" fmla="*/ 837681 w 6132544"/>
              <a:gd name="connsiteY11" fmla="*/ 343678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86622 w 6132544"/>
              <a:gd name="connsiteY9" fmla="*/ 280177 h 2432400"/>
              <a:gd name="connsiteX10" fmla="*/ 812021 w 6132544"/>
              <a:gd name="connsiteY10" fmla="*/ 305836 h 2432400"/>
              <a:gd name="connsiteX11" fmla="*/ 837681 w 6132544"/>
              <a:gd name="connsiteY11" fmla="*/ 343678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14620 w 6132544"/>
              <a:gd name="connsiteY62" fmla="*/ 2222499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86622 w 6132544"/>
              <a:gd name="connsiteY9" fmla="*/ 280177 h 2432400"/>
              <a:gd name="connsiteX10" fmla="*/ 812021 w 6132544"/>
              <a:gd name="connsiteY10" fmla="*/ 305836 h 2432400"/>
              <a:gd name="connsiteX11" fmla="*/ 837681 w 6132544"/>
              <a:gd name="connsiteY11" fmla="*/ 343678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6261 w 6132544"/>
              <a:gd name="connsiteY61" fmla="*/ 2197360 h 2432400"/>
              <a:gd name="connsiteX62" fmla="*/ 3714620 w 6132544"/>
              <a:gd name="connsiteY62" fmla="*/ 2222499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86622 w 6132544"/>
              <a:gd name="connsiteY9" fmla="*/ 280177 h 2432400"/>
              <a:gd name="connsiteX10" fmla="*/ 812021 w 6132544"/>
              <a:gd name="connsiteY10" fmla="*/ 305836 h 2432400"/>
              <a:gd name="connsiteX11" fmla="*/ 837681 w 6132544"/>
              <a:gd name="connsiteY11" fmla="*/ 343678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184400 h 2432400"/>
              <a:gd name="connsiteX61" fmla="*/ 3676261 w 6132544"/>
              <a:gd name="connsiteY61" fmla="*/ 2197360 h 2432400"/>
              <a:gd name="connsiteX62" fmla="*/ 3714620 w 6132544"/>
              <a:gd name="connsiteY62" fmla="*/ 2222499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86622 w 6132544"/>
              <a:gd name="connsiteY9" fmla="*/ 280177 h 2432400"/>
              <a:gd name="connsiteX10" fmla="*/ 812021 w 6132544"/>
              <a:gd name="connsiteY10" fmla="*/ 305836 h 2432400"/>
              <a:gd name="connsiteX11" fmla="*/ 837681 w 6132544"/>
              <a:gd name="connsiteY11" fmla="*/ 343678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93841 w 6132544"/>
              <a:gd name="connsiteY59" fmla="*/ 2171700 h 2432400"/>
              <a:gd name="connsiteX60" fmla="*/ 3613279 w 6132544"/>
              <a:gd name="connsiteY60" fmla="*/ 2184400 h 2432400"/>
              <a:gd name="connsiteX61" fmla="*/ 3676261 w 6132544"/>
              <a:gd name="connsiteY61" fmla="*/ 2197360 h 2432400"/>
              <a:gd name="connsiteX62" fmla="*/ 3714620 w 6132544"/>
              <a:gd name="connsiteY62" fmla="*/ 2222499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32544" h="2432400">
                <a:moveTo>
                  <a:pt x="0" y="0"/>
                </a:moveTo>
                <a:cubicBezTo>
                  <a:pt x="21167" y="4233"/>
                  <a:pt x="38143" y="12571"/>
                  <a:pt x="63500" y="12700"/>
                </a:cubicBezTo>
                <a:cubicBezTo>
                  <a:pt x="88857" y="12830"/>
                  <a:pt x="111016" y="2721"/>
                  <a:pt x="152140" y="777"/>
                </a:cubicBezTo>
                <a:cubicBezTo>
                  <a:pt x="193264" y="-1167"/>
                  <a:pt x="251322" y="19612"/>
                  <a:pt x="310243" y="1037"/>
                </a:cubicBezTo>
                <a:cubicBezTo>
                  <a:pt x="369855" y="49245"/>
                  <a:pt x="420655" y="42679"/>
                  <a:pt x="470418" y="64796"/>
                </a:cubicBezTo>
                <a:cubicBezTo>
                  <a:pt x="520181" y="86913"/>
                  <a:pt x="572148" y="114948"/>
                  <a:pt x="608822" y="133739"/>
                </a:cubicBezTo>
                <a:cubicBezTo>
                  <a:pt x="645497" y="152530"/>
                  <a:pt x="671415" y="161687"/>
                  <a:pt x="690465" y="177540"/>
                </a:cubicBezTo>
                <a:cubicBezTo>
                  <a:pt x="709515" y="193393"/>
                  <a:pt x="710335" y="212919"/>
                  <a:pt x="723121" y="228859"/>
                </a:cubicBezTo>
                <a:cubicBezTo>
                  <a:pt x="735907" y="244799"/>
                  <a:pt x="756599" y="264627"/>
                  <a:pt x="767183" y="273180"/>
                </a:cubicBezTo>
                <a:cubicBezTo>
                  <a:pt x="777767" y="281733"/>
                  <a:pt x="779149" y="274734"/>
                  <a:pt x="786622" y="280177"/>
                </a:cubicBezTo>
                <a:cubicBezTo>
                  <a:pt x="794095" y="285620"/>
                  <a:pt x="803511" y="295253"/>
                  <a:pt x="812021" y="305836"/>
                </a:cubicBezTo>
                <a:cubicBezTo>
                  <a:pt x="820531" y="316419"/>
                  <a:pt x="823944" y="327911"/>
                  <a:pt x="837681" y="343678"/>
                </a:cubicBezTo>
                <a:cubicBezTo>
                  <a:pt x="851418" y="359445"/>
                  <a:pt x="880576" y="376291"/>
                  <a:pt x="894442" y="400438"/>
                </a:cubicBezTo>
                <a:cubicBezTo>
                  <a:pt x="908308" y="424585"/>
                  <a:pt x="910123" y="469641"/>
                  <a:pt x="920879" y="488561"/>
                </a:cubicBezTo>
                <a:cubicBezTo>
                  <a:pt x="931635" y="507482"/>
                  <a:pt x="948186" y="503168"/>
                  <a:pt x="958979" y="513961"/>
                </a:cubicBezTo>
                <a:cubicBezTo>
                  <a:pt x="971679" y="526661"/>
                  <a:pt x="985581" y="538263"/>
                  <a:pt x="997079" y="552061"/>
                </a:cubicBezTo>
                <a:cubicBezTo>
                  <a:pt x="1006850" y="563787"/>
                  <a:pt x="1011686" y="579368"/>
                  <a:pt x="1022479" y="590161"/>
                </a:cubicBezTo>
                <a:cubicBezTo>
                  <a:pt x="1033272" y="600954"/>
                  <a:pt x="1047879" y="607094"/>
                  <a:pt x="1060579" y="615561"/>
                </a:cubicBezTo>
                <a:cubicBezTo>
                  <a:pt x="1082932" y="682621"/>
                  <a:pt x="1094749" y="648479"/>
                  <a:pt x="1117859" y="667658"/>
                </a:cubicBezTo>
                <a:cubicBezTo>
                  <a:pt x="1140970" y="686838"/>
                  <a:pt x="1173885" y="712625"/>
                  <a:pt x="1199242" y="730638"/>
                </a:cubicBezTo>
                <a:cubicBezTo>
                  <a:pt x="1224599" y="748651"/>
                  <a:pt x="1247710" y="758804"/>
                  <a:pt x="1270000" y="775737"/>
                </a:cubicBezTo>
                <a:cubicBezTo>
                  <a:pt x="1292290" y="792670"/>
                  <a:pt x="1318208" y="817552"/>
                  <a:pt x="1332981" y="832239"/>
                </a:cubicBezTo>
                <a:cubicBezTo>
                  <a:pt x="1347754" y="846926"/>
                  <a:pt x="1349050" y="854399"/>
                  <a:pt x="1358640" y="863859"/>
                </a:cubicBezTo>
                <a:cubicBezTo>
                  <a:pt x="1368230" y="873319"/>
                  <a:pt x="1372507" y="879453"/>
                  <a:pt x="1390520" y="889000"/>
                </a:cubicBezTo>
                <a:cubicBezTo>
                  <a:pt x="1408533" y="898547"/>
                  <a:pt x="1447670" y="911593"/>
                  <a:pt x="1466720" y="921139"/>
                </a:cubicBezTo>
                <a:cubicBezTo>
                  <a:pt x="1485770" y="930685"/>
                  <a:pt x="1491083" y="938892"/>
                  <a:pt x="1504820" y="946279"/>
                </a:cubicBezTo>
                <a:cubicBezTo>
                  <a:pt x="1518557" y="953666"/>
                  <a:pt x="1526981" y="961139"/>
                  <a:pt x="1549141" y="965459"/>
                </a:cubicBezTo>
                <a:cubicBezTo>
                  <a:pt x="1571301" y="969779"/>
                  <a:pt x="1611345" y="966842"/>
                  <a:pt x="1637781" y="972198"/>
                </a:cubicBezTo>
                <a:cubicBezTo>
                  <a:pt x="1664217" y="977554"/>
                  <a:pt x="1677133" y="989131"/>
                  <a:pt x="1707760" y="997598"/>
                </a:cubicBezTo>
                <a:cubicBezTo>
                  <a:pt x="1738387" y="1006065"/>
                  <a:pt x="1772859" y="1012415"/>
                  <a:pt x="1821542" y="1022998"/>
                </a:cubicBezTo>
                <a:lnTo>
                  <a:pt x="1999861" y="1061098"/>
                </a:lnTo>
                <a:cubicBezTo>
                  <a:pt x="2042367" y="1069564"/>
                  <a:pt x="2052173" y="1069564"/>
                  <a:pt x="2076579" y="1073797"/>
                </a:cubicBezTo>
                <a:cubicBezTo>
                  <a:pt x="2100985" y="1078030"/>
                  <a:pt x="2125089" y="1081185"/>
                  <a:pt x="2146299" y="1086498"/>
                </a:cubicBezTo>
                <a:cubicBezTo>
                  <a:pt x="2167509" y="1091811"/>
                  <a:pt x="2185825" y="1100364"/>
                  <a:pt x="2203838" y="1105677"/>
                </a:cubicBezTo>
                <a:cubicBezTo>
                  <a:pt x="2221851" y="1110990"/>
                  <a:pt x="2238569" y="1114144"/>
                  <a:pt x="2254379" y="1118377"/>
                </a:cubicBezTo>
                <a:cubicBezTo>
                  <a:pt x="2270189" y="1122610"/>
                  <a:pt x="2283926" y="1123734"/>
                  <a:pt x="2298699" y="1131078"/>
                </a:cubicBezTo>
                <a:cubicBezTo>
                  <a:pt x="2313472" y="1138422"/>
                  <a:pt x="2328246" y="1154016"/>
                  <a:pt x="2343020" y="1162439"/>
                </a:cubicBezTo>
                <a:cubicBezTo>
                  <a:pt x="2357794" y="1170862"/>
                  <a:pt x="2368291" y="1172115"/>
                  <a:pt x="2387341" y="1181618"/>
                </a:cubicBezTo>
                <a:cubicBezTo>
                  <a:pt x="2406391" y="1191121"/>
                  <a:pt x="2438269" y="1205766"/>
                  <a:pt x="2457319" y="1219459"/>
                </a:cubicBezTo>
                <a:cubicBezTo>
                  <a:pt x="2476369" y="1233152"/>
                  <a:pt x="2487903" y="1251122"/>
                  <a:pt x="2501640" y="1263779"/>
                </a:cubicBezTo>
                <a:cubicBezTo>
                  <a:pt x="2515377" y="1276436"/>
                  <a:pt x="2523843" y="1282700"/>
                  <a:pt x="2539740" y="1295400"/>
                </a:cubicBezTo>
                <a:cubicBezTo>
                  <a:pt x="2555637" y="1308100"/>
                  <a:pt x="2522847" y="1315255"/>
                  <a:pt x="2597020" y="1339979"/>
                </a:cubicBezTo>
                <a:cubicBezTo>
                  <a:pt x="2653826" y="1425188"/>
                  <a:pt x="2648770" y="1374927"/>
                  <a:pt x="2666740" y="1390780"/>
                </a:cubicBezTo>
                <a:cubicBezTo>
                  <a:pt x="2684710" y="1406633"/>
                  <a:pt x="2688900" y="1416137"/>
                  <a:pt x="2704840" y="1435100"/>
                </a:cubicBezTo>
                <a:cubicBezTo>
                  <a:pt x="2720780" y="1454063"/>
                  <a:pt x="2740089" y="1484517"/>
                  <a:pt x="2762379" y="1504561"/>
                </a:cubicBezTo>
                <a:cubicBezTo>
                  <a:pt x="2784669" y="1524605"/>
                  <a:pt x="2813179" y="1538428"/>
                  <a:pt x="2838579" y="1555361"/>
                </a:cubicBezTo>
                <a:lnTo>
                  <a:pt x="2876679" y="1580761"/>
                </a:lnTo>
                <a:cubicBezTo>
                  <a:pt x="2944412" y="1682361"/>
                  <a:pt x="2855512" y="1559594"/>
                  <a:pt x="2940179" y="1644261"/>
                </a:cubicBezTo>
                <a:cubicBezTo>
                  <a:pt x="3024846" y="1728928"/>
                  <a:pt x="2902079" y="1640028"/>
                  <a:pt x="3003679" y="1707761"/>
                </a:cubicBezTo>
                <a:cubicBezTo>
                  <a:pt x="3012146" y="1720461"/>
                  <a:pt x="3017592" y="1735810"/>
                  <a:pt x="3029079" y="1745861"/>
                </a:cubicBezTo>
                <a:cubicBezTo>
                  <a:pt x="3052053" y="1765963"/>
                  <a:pt x="3105279" y="1796661"/>
                  <a:pt x="3105279" y="1796661"/>
                </a:cubicBezTo>
                <a:cubicBezTo>
                  <a:pt x="3166042" y="1887805"/>
                  <a:pt x="3134493" y="1851275"/>
                  <a:pt x="3194179" y="1910961"/>
                </a:cubicBezTo>
                <a:cubicBezTo>
                  <a:pt x="3218369" y="1983532"/>
                  <a:pt x="3226966" y="1944741"/>
                  <a:pt x="3244979" y="1961761"/>
                </a:cubicBezTo>
                <a:cubicBezTo>
                  <a:pt x="3262992" y="1978781"/>
                  <a:pt x="3185120" y="1919367"/>
                  <a:pt x="3302259" y="2013079"/>
                </a:cubicBezTo>
                <a:cubicBezTo>
                  <a:pt x="3312712" y="2021442"/>
                  <a:pt x="3332842" y="2040164"/>
                  <a:pt x="3346579" y="2050661"/>
                </a:cubicBezTo>
                <a:cubicBezTo>
                  <a:pt x="3360316" y="2061158"/>
                  <a:pt x="3371027" y="2069235"/>
                  <a:pt x="3384679" y="2076061"/>
                </a:cubicBezTo>
                <a:cubicBezTo>
                  <a:pt x="3396653" y="2082048"/>
                  <a:pt x="3411077" y="2082260"/>
                  <a:pt x="3422779" y="2088761"/>
                </a:cubicBezTo>
                <a:cubicBezTo>
                  <a:pt x="3449464" y="2103586"/>
                  <a:pt x="3473579" y="2122628"/>
                  <a:pt x="3498979" y="2139561"/>
                </a:cubicBezTo>
                <a:cubicBezTo>
                  <a:pt x="3511679" y="2148028"/>
                  <a:pt x="3521269" y="2159605"/>
                  <a:pt x="3537079" y="2164961"/>
                </a:cubicBezTo>
                <a:cubicBezTo>
                  <a:pt x="3552889" y="2170318"/>
                  <a:pt x="3581141" y="2168460"/>
                  <a:pt x="3593841" y="2171700"/>
                </a:cubicBezTo>
                <a:cubicBezTo>
                  <a:pt x="3606541" y="2174940"/>
                  <a:pt x="3599542" y="2180123"/>
                  <a:pt x="3613279" y="2184400"/>
                </a:cubicBezTo>
                <a:cubicBezTo>
                  <a:pt x="3627016" y="2188677"/>
                  <a:pt x="3659371" y="2191010"/>
                  <a:pt x="3676261" y="2197360"/>
                </a:cubicBezTo>
                <a:cubicBezTo>
                  <a:pt x="3693151" y="2203710"/>
                  <a:pt x="3698767" y="2213082"/>
                  <a:pt x="3714620" y="2222499"/>
                </a:cubicBezTo>
                <a:cubicBezTo>
                  <a:pt x="3730473" y="2231916"/>
                  <a:pt x="3748055" y="2244401"/>
                  <a:pt x="3771381" y="2253861"/>
                </a:cubicBezTo>
                <a:cubicBezTo>
                  <a:pt x="3794707" y="2263321"/>
                  <a:pt x="3828013" y="2270794"/>
                  <a:pt x="3854579" y="2279261"/>
                </a:cubicBezTo>
                <a:cubicBezTo>
                  <a:pt x="3881145" y="2287728"/>
                  <a:pt x="3891642" y="2297145"/>
                  <a:pt x="3930779" y="2304661"/>
                </a:cubicBezTo>
                <a:cubicBezTo>
                  <a:pt x="3969916" y="2312177"/>
                  <a:pt x="4038989" y="2317923"/>
                  <a:pt x="4089400" y="2324359"/>
                </a:cubicBezTo>
                <a:cubicBezTo>
                  <a:pt x="4139811" y="2330795"/>
                  <a:pt x="4174930" y="2336972"/>
                  <a:pt x="4233246" y="2343279"/>
                </a:cubicBezTo>
                <a:cubicBezTo>
                  <a:pt x="4291562" y="2349586"/>
                  <a:pt x="4370225" y="2358959"/>
                  <a:pt x="4439297" y="2362199"/>
                </a:cubicBezTo>
                <a:cubicBezTo>
                  <a:pt x="4508369" y="2365439"/>
                  <a:pt x="4577054" y="2355331"/>
                  <a:pt x="4647681" y="2362718"/>
                </a:cubicBezTo>
                <a:cubicBezTo>
                  <a:pt x="4718309" y="2370105"/>
                  <a:pt x="4704183" y="2377405"/>
                  <a:pt x="4863062" y="2406520"/>
                </a:cubicBezTo>
                <a:cubicBezTo>
                  <a:pt x="4965526" y="2410581"/>
                  <a:pt x="5042202" y="2429156"/>
                  <a:pt x="5114471" y="2431143"/>
                </a:cubicBezTo>
                <a:cubicBezTo>
                  <a:pt x="5186740" y="2433130"/>
                  <a:pt x="5245444" y="2420517"/>
                  <a:pt x="5296676" y="2418443"/>
                </a:cubicBezTo>
                <a:cubicBezTo>
                  <a:pt x="5347908" y="2416369"/>
                  <a:pt x="5380868" y="2417535"/>
                  <a:pt x="5421862" y="2418701"/>
                </a:cubicBezTo>
                <a:cubicBezTo>
                  <a:pt x="5462856" y="2419867"/>
                  <a:pt x="5475600" y="2423237"/>
                  <a:pt x="5542642" y="2425440"/>
                </a:cubicBezTo>
                <a:lnTo>
                  <a:pt x="5824116" y="2431920"/>
                </a:lnTo>
                <a:cubicBezTo>
                  <a:pt x="5922433" y="2433000"/>
                  <a:pt x="6029735" y="2431920"/>
                  <a:pt x="6132544" y="2431920"/>
                </a:cubicBezTo>
              </a:path>
            </a:pathLst>
          </a:cu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Freeform 5">
            <a:extLst>
              <a:ext uri="{FF2B5EF4-FFF2-40B4-BE49-F238E27FC236}">
                <a16:creationId xmlns:a16="http://schemas.microsoft.com/office/drawing/2014/main" id="{3F158BC2-5E83-E44F-BD9F-DBD18B6B323E}"/>
              </a:ext>
            </a:extLst>
          </p:cNvPr>
          <p:cNvSpPr/>
          <p:nvPr/>
        </p:nvSpPr>
        <p:spPr>
          <a:xfrm>
            <a:off x="1326992" y="1532651"/>
            <a:ext cx="6132544" cy="2432400"/>
          </a:xfrm>
          <a:custGeom>
            <a:avLst/>
            <a:gdLst>
              <a:gd name="connsiteX0" fmla="*/ 0 w 6057900"/>
              <a:gd name="connsiteY0" fmla="*/ 0 h 2427324"/>
              <a:gd name="connsiteX1" fmla="*/ 63500 w 6057900"/>
              <a:gd name="connsiteY1" fmla="*/ 12700 h 2427324"/>
              <a:gd name="connsiteX2" fmla="*/ 139700 w 6057900"/>
              <a:gd name="connsiteY2" fmla="*/ 38100 h 2427324"/>
              <a:gd name="connsiteX3" fmla="*/ 266700 w 6057900"/>
              <a:gd name="connsiteY3" fmla="*/ 50800 h 2427324"/>
              <a:gd name="connsiteX4" fmla="*/ 495300 w 6057900"/>
              <a:gd name="connsiteY4" fmla="*/ 127000 h 2427324"/>
              <a:gd name="connsiteX5" fmla="*/ 571500 w 6057900"/>
              <a:gd name="connsiteY5" fmla="*/ 152400 h 2427324"/>
              <a:gd name="connsiteX6" fmla="*/ 609600 w 6057900"/>
              <a:gd name="connsiteY6" fmla="*/ 165100 h 2427324"/>
              <a:gd name="connsiteX7" fmla="*/ 685800 w 6057900"/>
              <a:gd name="connsiteY7" fmla="*/ 241300 h 2427324"/>
              <a:gd name="connsiteX8" fmla="*/ 711200 w 6057900"/>
              <a:gd name="connsiteY8" fmla="*/ 279400 h 2427324"/>
              <a:gd name="connsiteX9" fmla="*/ 749300 w 6057900"/>
              <a:gd name="connsiteY9" fmla="*/ 317500 h 2427324"/>
              <a:gd name="connsiteX10" fmla="*/ 774700 w 6057900"/>
              <a:gd name="connsiteY10" fmla="*/ 355600 h 2427324"/>
              <a:gd name="connsiteX11" fmla="*/ 812800 w 6057900"/>
              <a:gd name="connsiteY11" fmla="*/ 381000 h 2427324"/>
              <a:gd name="connsiteX12" fmla="*/ 850900 w 6057900"/>
              <a:gd name="connsiteY12" fmla="*/ 419100 h 2427324"/>
              <a:gd name="connsiteX13" fmla="*/ 927100 w 6057900"/>
              <a:gd name="connsiteY13" fmla="*/ 469900 h 2427324"/>
              <a:gd name="connsiteX14" fmla="*/ 965200 w 6057900"/>
              <a:gd name="connsiteY14" fmla="*/ 495300 h 2427324"/>
              <a:gd name="connsiteX15" fmla="*/ 1003300 w 6057900"/>
              <a:gd name="connsiteY15" fmla="*/ 533400 h 2427324"/>
              <a:gd name="connsiteX16" fmla="*/ 1028700 w 6057900"/>
              <a:gd name="connsiteY16" fmla="*/ 571500 h 2427324"/>
              <a:gd name="connsiteX17" fmla="*/ 1066800 w 6057900"/>
              <a:gd name="connsiteY17" fmla="*/ 596900 h 2427324"/>
              <a:gd name="connsiteX18" fmla="*/ 1130300 w 6057900"/>
              <a:gd name="connsiteY18" fmla="*/ 711200 h 2427324"/>
              <a:gd name="connsiteX19" fmla="*/ 1155700 w 6057900"/>
              <a:gd name="connsiteY19" fmla="*/ 749300 h 2427324"/>
              <a:gd name="connsiteX20" fmla="*/ 1270000 w 6057900"/>
              <a:gd name="connsiteY20" fmla="*/ 825500 h 2427324"/>
              <a:gd name="connsiteX21" fmla="*/ 1308100 w 6057900"/>
              <a:gd name="connsiteY21" fmla="*/ 850900 h 2427324"/>
              <a:gd name="connsiteX22" fmla="*/ 1346200 w 6057900"/>
              <a:gd name="connsiteY22" fmla="*/ 876300 h 2427324"/>
              <a:gd name="connsiteX23" fmla="*/ 1384300 w 6057900"/>
              <a:gd name="connsiteY23" fmla="*/ 889000 h 2427324"/>
              <a:gd name="connsiteX24" fmla="*/ 1460500 w 6057900"/>
              <a:gd name="connsiteY24" fmla="*/ 939800 h 2427324"/>
              <a:gd name="connsiteX25" fmla="*/ 1498600 w 6057900"/>
              <a:gd name="connsiteY25" fmla="*/ 952500 h 2427324"/>
              <a:gd name="connsiteX26" fmla="*/ 1536700 w 6057900"/>
              <a:gd name="connsiteY26" fmla="*/ 977900 h 2427324"/>
              <a:gd name="connsiteX27" fmla="*/ 1612900 w 6057900"/>
              <a:gd name="connsiteY27" fmla="*/ 1003300 h 2427324"/>
              <a:gd name="connsiteX28" fmla="*/ 1689100 w 6057900"/>
              <a:gd name="connsiteY28" fmla="*/ 1028700 h 2427324"/>
              <a:gd name="connsiteX29" fmla="*/ 1778000 w 6057900"/>
              <a:gd name="connsiteY29" fmla="*/ 1054100 h 2427324"/>
              <a:gd name="connsiteX30" fmla="*/ 1981200 w 6057900"/>
              <a:gd name="connsiteY30" fmla="*/ 1092200 h 2427324"/>
              <a:gd name="connsiteX31" fmla="*/ 2082800 w 6057900"/>
              <a:gd name="connsiteY31" fmla="*/ 1104900 h 2427324"/>
              <a:gd name="connsiteX32" fmla="*/ 2146300 w 6057900"/>
              <a:gd name="connsiteY32" fmla="*/ 1117600 h 2427324"/>
              <a:gd name="connsiteX33" fmla="*/ 2222500 w 6057900"/>
              <a:gd name="connsiteY33" fmla="*/ 1143000 h 2427324"/>
              <a:gd name="connsiteX34" fmla="*/ 2260600 w 6057900"/>
              <a:gd name="connsiteY34" fmla="*/ 1155700 h 2427324"/>
              <a:gd name="connsiteX35" fmla="*/ 2298700 w 6057900"/>
              <a:gd name="connsiteY35" fmla="*/ 1168400 h 2427324"/>
              <a:gd name="connsiteX36" fmla="*/ 2336800 w 6057900"/>
              <a:gd name="connsiteY36" fmla="*/ 1181100 h 2427324"/>
              <a:gd name="connsiteX37" fmla="*/ 2374900 w 6057900"/>
              <a:gd name="connsiteY37" fmla="*/ 1206500 h 2427324"/>
              <a:gd name="connsiteX38" fmla="*/ 2451100 w 6057900"/>
              <a:gd name="connsiteY38" fmla="*/ 1231900 h 2427324"/>
              <a:gd name="connsiteX39" fmla="*/ 2489200 w 6057900"/>
              <a:gd name="connsiteY39" fmla="*/ 1270000 h 2427324"/>
              <a:gd name="connsiteX40" fmla="*/ 2527300 w 6057900"/>
              <a:gd name="connsiteY40" fmla="*/ 1295400 h 2427324"/>
              <a:gd name="connsiteX41" fmla="*/ 2590800 w 6057900"/>
              <a:gd name="connsiteY41" fmla="*/ 1346200 h 2427324"/>
              <a:gd name="connsiteX42" fmla="*/ 2654300 w 6057900"/>
              <a:gd name="connsiteY42" fmla="*/ 1397000 h 2427324"/>
              <a:gd name="connsiteX43" fmla="*/ 2692400 w 6057900"/>
              <a:gd name="connsiteY43" fmla="*/ 1435100 h 2427324"/>
              <a:gd name="connsiteX44" fmla="*/ 2768600 w 6057900"/>
              <a:gd name="connsiteY44" fmla="*/ 1485900 h 2427324"/>
              <a:gd name="connsiteX45" fmla="*/ 2844800 w 6057900"/>
              <a:gd name="connsiteY45" fmla="*/ 1536700 h 2427324"/>
              <a:gd name="connsiteX46" fmla="*/ 2882900 w 6057900"/>
              <a:gd name="connsiteY46" fmla="*/ 1562100 h 2427324"/>
              <a:gd name="connsiteX47" fmla="*/ 2946400 w 6057900"/>
              <a:gd name="connsiteY47" fmla="*/ 1625600 h 2427324"/>
              <a:gd name="connsiteX48" fmla="*/ 3009900 w 6057900"/>
              <a:gd name="connsiteY48" fmla="*/ 1689100 h 2427324"/>
              <a:gd name="connsiteX49" fmla="*/ 3035300 w 6057900"/>
              <a:gd name="connsiteY49" fmla="*/ 1727200 h 2427324"/>
              <a:gd name="connsiteX50" fmla="*/ 3111500 w 6057900"/>
              <a:gd name="connsiteY50" fmla="*/ 1778000 h 2427324"/>
              <a:gd name="connsiteX51" fmla="*/ 3200400 w 6057900"/>
              <a:gd name="connsiteY51" fmla="*/ 1892300 h 2427324"/>
              <a:gd name="connsiteX52" fmla="*/ 3251200 w 6057900"/>
              <a:gd name="connsiteY52" fmla="*/ 1943100 h 2427324"/>
              <a:gd name="connsiteX53" fmla="*/ 3314700 w 6057900"/>
              <a:gd name="connsiteY53" fmla="*/ 2019300 h 2427324"/>
              <a:gd name="connsiteX54" fmla="*/ 3352800 w 6057900"/>
              <a:gd name="connsiteY54" fmla="*/ 2032000 h 2427324"/>
              <a:gd name="connsiteX55" fmla="*/ 3390900 w 6057900"/>
              <a:gd name="connsiteY55" fmla="*/ 2057400 h 2427324"/>
              <a:gd name="connsiteX56" fmla="*/ 3429000 w 6057900"/>
              <a:gd name="connsiteY56" fmla="*/ 2070100 h 2427324"/>
              <a:gd name="connsiteX57" fmla="*/ 3505200 w 6057900"/>
              <a:gd name="connsiteY57" fmla="*/ 2120900 h 2427324"/>
              <a:gd name="connsiteX58" fmla="*/ 3543300 w 6057900"/>
              <a:gd name="connsiteY58" fmla="*/ 2146300 h 2427324"/>
              <a:gd name="connsiteX59" fmla="*/ 3581400 w 6057900"/>
              <a:gd name="connsiteY59" fmla="*/ 2171700 h 2427324"/>
              <a:gd name="connsiteX60" fmla="*/ 3619500 w 6057900"/>
              <a:gd name="connsiteY60" fmla="*/ 2184400 h 2427324"/>
              <a:gd name="connsiteX61" fmla="*/ 3657600 w 6057900"/>
              <a:gd name="connsiteY61" fmla="*/ 2209800 h 2427324"/>
              <a:gd name="connsiteX62" fmla="*/ 3708400 w 6057900"/>
              <a:gd name="connsiteY62" fmla="*/ 2222500 h 2427324"/>
              <a:gd name="connsiteX63" fmla="*/ 3746500 w 6057900"/>
              <a:gd name="connsiteY63" fmla="*/ 2235200 h 2427324"/>
              <a:gd name="connsiteX64" fmla="*/ 3860800 w 6057900"/>
              <a:gd name="connsiteY64" fmla="*/ 2260600 h 2427324"/>
              <a:gd name="connsiteX65" fmla="*/ 3937000 w 6057900"/>
              <a:gd name="connsiteY65" fmla="*/ 2286000 h 2427324"/>
              <a:gd name="connsiteX66" fmla="*/ 4089400 w 6057900"/>
              <a:gd name="connsiteY66" fmla="*/ 2336800 h 2427324"/>
              <a:gd name="connsiteX67" fmla="*/ 4127500 w 6057900"/>
              <a:gd name="connsiteY67" fmla="*/ 2349500 h 2427324"/>
              <a:gd name="connsiteX68" fmla="*/ 4165600 w 6057900"/>
              <a:gd name="connsiteY68" fmla="*/ 2362200 h 2427324"/>
              <a:gd name="connsiteX69" fmla="*/ 4318000 w 6057900"/>
              <a:gd name="connsiteY69" fmla="*/ 2387600 h 2427324"/>
              <a:gd name="connsiteX70" fmla="*/ 4813300 w 6057900"/>
              <a:gd name="connsiteY70" fmla="*/ 2400300 h 2427324"/>
              <a:gd name="connsiteX71" fmla="*/ 5245100 w 6057900"/>
              <a:gd name="connsiteY71" fmla="*/ 2387600 h 2427324"/>
              <a:gd name="connsiteX72" fmla="*/ 5334000 w 6057900"/>
              <a:gd name="connsiteY72" fmla="*/ 2374900 h 2427324"/>
              <a:gd name="connsiteX73" fmla="*/ 5372100 w 6057900"/>
              <a:gd name="connsiteY73" fmla="*/ 2387600 h 2427324"/>
              <a:gd name="connsiteX74" fmla="*/ 5499100 w 6057900"/>
              <a:gd name="connsiteY74" fmla="*/ 2413000 h 2427324"/>
              <a:gd name="connsiteX75" fmla="*/ 5575300 w 6057900"/>
              <a:gd name="connsiteY75" fmla="*/ 2425700 h 2427324"/>
              <a:gd name="connsiteX76" fmla="*/ 6057900 w 6057900"/>
              <a:gd name="connsiteY76" fmla="*/ 2425700 h 2427324"/>
              <a:gd name="connsiteX0" fmla="*/ 0 w 6057900"/>
              <a:gd name="connsiteY0" fmla="*/ 17624 h 2444948"/>
              <a:gd name="connsiteX1" fmla="*/ 63500 w 6057900"/>
              <a:gd name="connsiteY1" fmla="*/ 30324 h 2444948"/>
              <a:gd name="connsiteX2" fmla="*/ 139700 w 6057900"/>
              <a:gd name="connsiteY2" fmla="*/ 55724 h 2444948"/>
              <a:gd name="connsiteX3" fmla="*/ 316464 w 6057900"/>
              <a:gd name="connsiteY3" fmla="*/ 0 h 2444948"/>
              <a:gd name="connsiteX4" fmla="*/ 495300 w 6057900"/>
              <a:gd name="connsiteY4" fmla="*/ 144624 h 2444948"/>
              <a:gd name="connsiteX5" fmla="*/ 571500 w 6057900"/>
              <a:gd name="connsiteY5" fmla="*/ 170024 h 2444948"/>
              <a:gd name="connsiteX6" fmla="*/ 609600 w 6057900"/>
              <a:gd name="connsiteY6" fmla="*/ 182724 h 2444948"/>
              <a:gd name="connsiteX7" fmla="*/ 685800 w 6057900"/>
              <a:gd name="connsiteY7" fmla="*/ 258924 h 2444948"/>
              <a:gd name="connsiteX8" fmla="*/ 711200 w 6057900"/>
              <a:gd name="connsiteY8" fmla="*/ 297024 h 2444948"/>
              <a:gd name="connsiteX9" fmla="*/ 749300 w 6057900"/>
              <a:gd name="connsiteY9" fmla="*/ 335124 h 2444948"/>
              <a:gd name="connsiteX10" fmla="*/ 774700 w 6057900"/>
              <a:gd name="connsiteY10" fmla="*/ 373224 h 2444948"/>
              <a:gd name="connsiteX11" fmla="*/ 812800 w 6057900"/>
              <a:gd name="connsiteY11" fmla="*/ 398624 h 2444948"/>
              <a:gd name="connsiteX12" fmla="*/ 850900 w 6057900"/>
              <a:gd name="connsiteY12" fmla="*/ 436724 h 2444948"/>
              <a:gd name="connsiteX13" fmla="*/ 927100 w 6057900"/>
              <a:gd name="connsiteY13" fmla="*/ 487524 h 2444948"/>
              <a:gd name="connsiteX14" fmla="*/ 965200 w 6057900"/>
              <a:gd name="connsiteY14" fmla="*/ 512924 h 2444948"/>
              <a:gd name="connsiteX15" fmla="*/ 1003300 w 6057900"/>
              <a:gd name="connsiteY15" fmla="*/ 551024 h 2444948"/>
              <a:gd name="connsiteX16" fmla="*/ 1028700 w 6057900"/>
              <a:gd name="connsiteY16" fmla="*/ 589124 h 2444948"/>
              <a:gd name="connsiteX17" fmla="*/ 1066800 w 6057900"/>
              <a:gd name="connsiteY17" fmla="*/ 614524 h 2444948"/>
              <a:gd name="connsiteX18" fmla="*/ 1130300 w 6057900"/>
              <a:gd name="connsiteY18" fmla="*/ 728824 h 2444948"/>
              <a:gd name="connsiteX19" fmla="*/ 1155700 w 6057900"/>
              <a:gd name="connsiteY19" fmla="*/ 766924 h 2444948"/>
              <a:gd name="connsiteX20" fmla="*/ 1270000 w 6057900"/>
              <a:gd name="connsiteY20" fmla="*/ 843124 h 2444948"/>
              <a:gd name="connsiteX21" fmla="*/ 1308100 w 6057900"/>
              <a:gd name="connsiteY21" fmla="*/ 868524 h 2444948"/>
              <a:gd name="connsiteX22" fmla="*/ 1346200 w 6057900"/>
              <a:gd name="connsiteY22" fmla="*/ 893924 h 2444948"/>
              <a:gd name="connsiteX23" fmla="*/ 1384300 w 6057900"/>
              <a:gd name="connsiteY23" fmla="*/ 906624 h 2444948"/>
              <a:gd name="connsiteX24" fmla="*/ 1460500 w 6057900"/>
              <a:gd name="connsiteY24" fmla="*/ 957424 h 2444948"/>
              <a:gd name="connsiteX25" fmla="*/ 1498600 w 6057900"/>
              <a:gd name="connsiteY25" fmla="*/ 970124 h 2444948"/>
              <a:gd name="connsiteX26" fmla="*/ 1536700 w 6057900"/>
              <a:gd name="connsiteY26" fmla="*/ 995524 h 2444948"/>
              <a:gd name="connsiteX27" fmla="*/ 1612900 w 6057900"/>
              <a:gd name="connsiteY27" fmla="*/ 1020924 h 2444948"/>
              <a:gd name="connsiteX28" fmla="*/ 1689100 w 6057900"/>
              <a:gd name="connsiteY28" fmla="*/ 1046324 h 2444948"/>
              <a:gd name="connsiteX29" fmla="*/ 1778000 w 6057900"/>
              <a:gd name="connsiteY29" fmla="*/ 1071724 h 2444948"/>
              <a:gd name="connsiteX30" fmla="*/ 1981200 w 6057900"/>
              <a:gd name="connsiteY30" fmla="*/ 1109824 h 2444948"/>
              <a:gd name="connsiteX31" fmla="*/ 2082800 w 6057900"/>
              <a:gd name="connsiteY31" fmla="*/ 1122524 h 2444948"/>
              <a:gd name="connsiteX32" fmla="*/ 2146300 w 6057900"/>
              <a:gd name="connsiteY32" fmla="*/ 1135224 h 2444948"/>
              <a:gd name="connsiteX33" fmla="*/ 2222500 w 6057900"/>
              <a:gd name="connsiteY33" fmla="*/ 1160624 h 2444948"/>
              <a:gd name="connsiteX34" fmla="*/ 2260600 w 6057900"/>
              <a:gd name="connsiteY34" fmla="*/ 1173324 h 2444948"/>
              <a:gd name="connsiteX35" fmla="*/ 2298700 w 6057900"/>
              <a:gd name="connsiteY35" fmla="*/ 1186024 h 2444948"/>
              <a:gd name="connsiteX36" fmla="*/ 2336800 w 6057900"/>
              <a:gd name="connsiteY36" fmla="*/ 1198724 h 2444948"/>
              <a:gd name="connsiteX37" fmla="*/ 2374900 w 6057900"/>
              <a:gd name="connsiteY37" fmla="*/ 1224124 h 2444948"/>
              <a:gd name="connsiteX38" fmla="*/ 2451100 w 6057900"/>
              <a:gd name="connsiteY38" fmla="*/ 1249524 h 2444948"/>
              <a:gd name="connsiteX39" fmla="*/ 2489200 w 6057900"/>
              <a:gd name="connsiteY39" fmla="*/ 1287624 h 2444948"/>
              <a:gd name="connsiteX40" fmla="*/ 2527300 w 6057900"/>
              <a:gd name="connsiteY40" fmla="*/ 1313024 h 2444948"/>
              <a:gd name="connsiteX41" fmla="*/ 2590800 w 6057900"/>
              <a:gd name="connsiteY41" fmla="*/ 1363824 h 2444948"/>
              <a:gd name="connsiteX42" fmla="*/ 2654300 w 6057900"/>
              <a:gd name="connsiteY42" fmla="*/ 1414624 h 2444948"/>
              <a:gd name="connsiteX43" fmla="*/ 2692400 w 6057900"/>
              <a:gd name="connsiteY43" fmla="*/ 1452724 h 2444948"/>
              <a:gd name="connsiteX44" fmla="*/ 2768600 w 6057900"/>
              <a:gd name="connsiteY44" fmla="*/ 1503524 h 2444948"/>
              <a:gd name="connsiteX45" fmla="*/ 2844800 w 6057900"/>
              <a:gd name="connsiteY45" fmla="*/ 1554324 h 2444948"/>
              <a:gd name="connsiteX46" fmla="*/ 2882900 w 6057900"/>
              <a:gd name="connsiteY46" fmla="*/ 1579724 h 2444948"/>
              <a:gd name="connsiteX47" fmla="*/ 2946400 w 6057900"/>
              <a:gd name="connsiteY47" fmla="*/ 1643224 h 2444948"/>
              <a:gd name="connsiteX48" fmla="*/ 3009900 w 6057900"/>
              <a:gd name="connsiteY48" fmla="*/ 1706724 h 2444948"/>
              <a:gd name="connsiteX49" fmla="*/ 3035300 w 6057900"/>
              <a:gd name="connsiteY49" fmla="*/ 1744824 h 2444948"/>
              <a:gd name="connsiteX50" fmla="*/ 3111500 w 6057900"/>
              <a:gd name="connsiteY50" fmla="*/ 1795624 h 2444948"/>
              <a:gd name="connsiteX51" fmla="*/ 3200400 w 6057900"/>
              <a:gd name="connsiteY51" fmla="*/ 1909924 h 2444948"/>
              <a:gd name="connsiteX52" fmla="*/ 3251200 w 6057900"/>
              <a:gd name="connsiteY52" fmla="*/ 1960724 h 2444948"/>
              <a:gd name="connsiteX53" fmla="*/ 3314700 w 6057900"/>
              <a:gd name="connsiteY53" fmla="*/ 2036924 h 2444948"/>
              <a:gd name="connsiteX54" fmla="*/ 3352800 w 6057900"/>
              <a:gd name="connsiteY54" fmla="*/ 2049624 h 2444948"/>
              <a:gd name="connsiteX55" fmla="*/ 3390900 w 6057900"/>
              <a:gd name="connsiteY55" fmla="*/ 2075024 h 2444948"/>
              <a:gd name="connsiteX56" fmla="*/ 3429000 w 6057900"/>
              <a:gd name="connsiteY56" fmla="*/ 2087724 h 2444948"/>
              <a:gd name="connsiteX57" fmla="*/ 3505200 w 6057900"/>
              <a:gd name="connsiteY57" fmla="*/ 2138524 h 2444948"/>
              <a:gd name="connsiteX58" fmla="*/ 3543300 w 6057900"/>
              <a:gd name="connsiteY58" fmla="*/ 2163924 h 2444948"/>
              <a:gd name="connsiteX59" fmla="*/ 3581400 w 6057900"/>
              <a:gd name="connsiteY59" fmla="*/ 2189324 h 2444948"/>
              <a:gd name="connsiteX60" fmla="*/ 3619500 w 6057900"/>
              <a:gd name="connsiteY60" fmla="*/ 2202024 h 2444948"/>
              <a:gd name="connsiteX61" fmla="*/ 3657600 w 6057900"/>
              <a:gd name="connsiteY61" fmla="*/ 2227424 h 2444948"/>
              <a:gd name="connsiteX62" fmla="*/ 3708400 w 6057900"/>
              <a:gd name="connsiteY62" fmla="*/ 2240124 h 2444948"/>
              <a:gd name="connsiteX63" fmla="*/ 3746500 w 6057900"/>
              <a:gd name="connsiteY63" fmla="*/ 2252824 h 2444948"/>
              <a:gd name="connsiteX64" fmla="*/ 3860800 w 6057900"/>
              <a:gd name="connsiteY64" fmla="*/ 2278224 h 2444948"/>
              <a:gd name="connsiteX65" fmla="*/ 3937000 w 6057900"/>
              <a:gd name="connsiteY65" fmla="*/ 2303624 h 2444948"/>
              <a:gd name="connsiteX66" fmla="*/ 4089400 w 6057900"/>
              <a:gd name="connsiteY66" fmla="*/ 2354424 h 2444948"/>
              <a:gd name="connsiteX67" fmla="*/ 4127500 w 6057900"/>
              <a:gd name="connsiteY67" fmla="*/ 2367124 h 2444948"/>
              <a:gd name="connsiteX68" fmla="*/ 4165600 w 6057900"/>
              <a:gd name="connsiteY68" fmla="*/ 2379824 h 2444948"/>
              <a:gd name="connsiteX69" fmla="*/ 4318000 w 6057900"/>
              <a:gd name="connsiteY69" fmla="*/ 2405224 h 2444948"/>
              <a:gd name="connsiteX70" fmla="*/ 4813300 w 6057900"/>
              <a:gd name="connsiteY70" fmla="*/ 2417924 h 2444948"/>
              <a:gd name="connsiteX71" fmla="*/ 5245100 w 6057900"/>
              <a:gd name="connsiteY71" fmla="*/ 2405224 h 2444948"/>
              <a:gd name="connsiteX72" fmla="*/ 5334000 w 6057900"/>
              <a:gd name="connsiteY72" fmla="*/ 2392524 h 2444948"/>
              <a:gd name="connsiteX73" fmla="*/ 5372100 w 6057900"/>
              <a:gd name="connsiteY73" fmla="*/ 2405224 h 2444948"/>
              <a:gd name="connsiteX74" fmla="*/ 5499100 w 6057900"/>
              <a:gd name="connsiteY74" fmla="*/ 2430624 h 2444948"/>
              <a:gd name="connsiteX75" fmla="*/ 5575300 w 6057900"/>
              <a:gd name="connsiteY75" fmla="*/ 2443324 h 2444948"/>
              <a:gd name="connsiteX76" fmla="*/ 6057900 w 6057900"/>
              <a:gd name="connsiteY76" fmla="*/ 2443324 h 2444948"/>
              <a:gd name="connsiteX0" fmla="*/ 0 w 6057900"/>
              <a:gd name="connsiteY0" fmla="*/ 18603 h 2445927"/>
              <a:gd name="connsiteX1" fmla="*/ 63500 w 6057900"/>
              <a:gd name="connsiteY1" fmla="*/ 31303 h 2445927"/>
              <a:gd name="connsiteX2" fmla="*/ 158361 w 6057900"/>
              <a:gd name="connsiteY2" fmla="*/ 719 h 2445927"/>
              <a:gd name="connsiteX3" fmla="*/ 316464 w 6057900"/>
              <a:gd name="connsiteY3" fmla="*/ 979 h 2445927"/>
              <a:gd name="connsiteX4" fmla="*/ 495300 w 6057900"/>
              <a:gd name="connsiteY4" fmla="*/ 145603 h 2445927"/>
              <a:gd name="connsiteX5" fmla="*/ 571500 w 6057900"/>
              <a:gd name="connsiteY5" fmla="*/ 171003 h 2445927"/>
              <a:gd name="connsiteX6" fmla="*/ 609600 w 6057900"/>
              <a:gd name="connsiteY6" fmla="*/ 183703 h 2445927"/>
              <a:gd name="connsiteX7" fmla="*/ 685800 w 6057900"/>
              <a:gd name="connsiteY7" fmla="*/ 259903 h 2445927"/>
              <a:gd name="connsiteX8" fmla="*/ 711200 w 6057900"/>
              <a:gd name="connsiteY8" fmla="*/ 298003 h 2445927"/>
              <a:gd name="connsiteX9" fmla="*/ 749300 w 6057900"/>
              <a:gd name="connsiteY9" fmla="*/ 336103 h 2445927"/>
              <a:gd name="connsiteX10" fmla="*/ 774700 w 6057900"/>
              <a:gd name="connsiteY10" fmla="*/ 374203 h 2445927"/>
              <a:gd name="connsiteX11" fmla="*/ 812800 w 6057900"/>
              <a:gd name="connsiteY11" fmla="*/ 399603 h 2445927"/>
              <a:gd name="connsiteX12" fmla="*/ 850900 w 6057900"/>
              <a:gd name="connsiteY12" fmla="*/ 437703 h 2445927"/>
              <a:gd name="connsiteX13" fmla="*/ 927100 w 6057900"/>
              <a:gd name="connsiteY13" fmla="*/ 488503 h 2445927"/>
              <a:gd name="connsiteX14" fmla="*/ 965200 w 6057900"/>
              <a:gd name="connsiteY14" fmla="*/ 513903 h 2445927"/>
              <a:gd name="connsiteX15" fmla="*/ 1003300 w 6057900"/>
              <a:gd name="connsiteY15" fmla="*/ 552003 h 2445927"/>
              <a:gd name="connsiteX16" fmla="*/ 1028700 w 6057900"/>
              <a:gd name="connsiteY16" fmla="*/ 590103 h 2445927"/>
              <a:gd name="connsiteX17" fmla="*/ 1066800 w 6057900"/>
              <a:gd name="connsiteY17" fmla="*/ 615503 h 2445927"/>
              <a:gd name="connsiteX18" fmla="*/ 1130300 w 6057900"/>
              <a:gd name="connsiteY18" fmla="*/ 729803 h 2445927"/>
              <a:gd name="connsiteX19" fmla="*/ 1155700 w 6057900"/>
              <a:gd name="connsiteY19" fmla="*/ 767903 h 2445927"/>
              <a:gd name="connsiteX20" fmla="*/ 1270000 w 6057900"/>
              <a:gd name="connsiteY20" fmla="*/ 844103 h 2445927"/>
              <a:gd name="connsiteX21" fmla="*/ 1308100 w 6057900"/>
              <a:gd name="connsiteY21" fmla="*/ 869503 h 2445927"/>
              <a:gd name="connsiteX22" fmla="*/ 1346200 w 6057900"/>
              <a:gd name="connsiteY22" fmla="*/ 894903 h 2445927"/>
              <a:gd name="connsiteX23" fmla="*/ 1384300 w 6057900"/>
              <a:gd name="connsiteY23" fmla="*/ 907603 h 2445927"/>
              <a:gd name="connsiteX24" fmla="*/ 1460500 w 6057900"/>
              <a:gd name="connsiteY24" fmla="*/ 958403 h 2445927"/>
              <a:gd name="connsiteX25" fmla="*/ 1498600 w 6057900"/>
              <a:gd name="connsiteY25" fmla="*/ 971103 h 2445927"/>
              <a:gd name="connsiteX26" fmla="*/ 1536700 w 6057900"/>
              <a:gd name="connsiteY26" fmla="*/ 996503 h 2445927"/>
              <a:gd name="connsiteX27" fmla="*/ 1612900 w 6057900"/>
              <a:gd name="connsiteY27" fmla="*/ 1021903 h 2445927"/>
              <a:gd name="connsiteX28" fmla="*/ 1689100 w 6057900"/>
              <a:gd name="connsiteY28" fmla="*/ 1047303 h 2445927"/>
              <a:gd name="connsiteX29" fmla="*/ 1778000 w 6057900"/>
              <a:gd name="connsiteY29" fmla="*/ 1072703 h 2445927"/>
              <a:gd name="connsiteX30" fmla="*/ 1981200 w 6057900"/>
              <a:gd name="connsiteY30" fmla="*/ 1110803 h 2445927"/>
              <a:gd name="connsiteX31" fmla="*/ 2082800 w 6057900"/>
              <a:gd name="connsiteY31" fmla="*/ 1123503 h 2445927"/>
              <a:gd name="connsiteX32" fmla="*/ 2146300 w 6057900"/>
              <a:gd name="connsiteY32" fmla="*/ 1136203 h 2445927"/>
              <a:gd name="connsiteX33" fmla="*/ 2222500 w 6057900"/>
              <a:gd name="connsiteY33" fmla="*/ 1161603 h 2445927"/>
              <a:gd name="connsiteX34" fmla="*/ 2260600 w 6057900"/>
              <a:gd name="connsiteY34" fmla="*/ 1174303 h 2445927"/>
              <a:gd name="connsiteX35" fmla="*/ 2298700 w 6057900"/>
              <a:gd name="connsiteY35" fmla="*/ 1187003 h 2445927"/>
              <a:gd name="connsiteX36" fmla="*/ 2336800 w 6057900"/>
              <a:gd name="connsiteY36" fmla="*/ 1199703 h 2445927"/>
              <a:gd name="connsiteX37" fmla="*/ 2374900 w 6057900"/>
              <a:gd name="connsiteY37" fmla="*/ 1225103 h 2445927"/>
              <a:gd name="connsiteX38" fmla="*/ 2451100 w 6057900"/>
              <a:gd name="connsiteY38" fmla="*/ 1250503 h 2445927"/>
              <a:gd name="connsiteX39" fmla="*/ 2489200 w 6057900"/>
              <a:gd name="connsiteY39" fmla="*/ 1288603 h 2445927"/>
              <a:gd name="connsiteX40" fmla="*/ 2527300 w 6057900"/>
              <a:gd name="connsiteY40" fmla="*/ 1314003 h 2445927"/>
              <a:gd name="connsiteX41" fmla="*/ 2590800 w 6057900"/>
              <a:gd name="connsiteY41" fmla="*/ 1364803 h 2445927"/>
              <a:gd name="connsiteX42" fmla="*/ 2654300 w 6057900"/>
              <a:gd name="connsiteY42" fmla="*/ 1415603 h 2445927"/>
              <a:gd name="connsiteX43" fmla="*/ 2692400 w 6057900"/>
              <a:gd name="connsiteY43" fmla="*/ 1453703 h 2445927"/>
              <a:gd name="connsiteX44" fmla="*/ 2768600 w 6057900"/>
              <a:gd name="connsiteY44" fmla="*/ 1504503 h 2445927"/>
              <a:gd name="connsiteX45" fmla="*/ 2844800 w 6057900"/>
              <a:gd name="connsiteY45" fmla="*/ 1555303 h 2445927"/>
              <a:gd name="connsiteX46" fmla="*/ 2882900 w 6057900"/>
              <a:gd name="connsiteY46" fmla="*/ 1580703 h 2445927"/>
              <a:gd name="connsiteX47" fmla="*/ 2946400 w 6057900"/>
              <a:gd name="connsiteY47" fmla="*/ 1644203 h 2445927"/>
              <a:gd name="connsiteX48" fmla="*/ 3009900 w 6057900"/>
              <a:gd name="connsiteY48" fmla="*/ 1707703 h 2445927"/>
              <a:gd name="connsiteX49" fmla="*/ 3035300 w 6057900"/>
              <a:gd name="connsiteY49" fmla="*/ 1745803 h 2445927"/>
              <a:gd name="connsiteX50" fmla="*/ 3111500 w 6057900"/>
              <a:gd name="connsiteY50" fmla="*/ 1796603 h 2445927"/>
              <a:gd name="connsiteX51" fmla="*/ 3200400 w 6057900"/>
              <a:gd name="connsiteY51" fmla="*/ 1910903 h 2445927"/>
              <a:gd name="connsiteX52" fmla="*/ 3251200 w 6057900"/>
              <a:gd name="connsiteY52" fmla="*/ 1961703 h 2445927"/>
              <a:gd name="connsiteX53" fmla="*/ 3314700 w 6057900"/>
              <a:gd name="connsiteY53" fmla="*/ 2037903 h 2445927"/>
              <a:gd name="connsiteX54" fmla="*/ 3352800 w 6057900"/>
              <a:gd name="connsiteY54" fmla="*/ 2050603 h 2445927"/>
              <a:gd name="connsiteX55" fmla="*/ 3390900 w 6057900"/>
              <a:gd name="connsiteY55" fmla="*/ 2076003 h 2445927"/>
              <a:gd name="connsiteX56" fmla="*/ 3429000 w 6057900"/>
              <a:gd name="connsiteY56" fmla="*/ 2088703 h 2445927"/>
              <a:gd name="connsiteX57" fmla="*/ 3505200 w 6057900"/>
              <a:gd name="connsiteY57" fmla="*/ 2139503 h 2445927"/>
              <a:gd name="connsiteX58" fmla="*/ 3543300 w 6057900"/>
              <a:gd name="connsiteY58" fmla="*/ 2164903 h 2445927"/>
              <a:gd name="connsiteX59" fmla="*/ 3581400 w 6057900"/>
              <a:gd name="connsiteY59" fmla="*/ 2190303 h 2445927"/>
              <a:gd name="connsiteX60" fmla="*/ 3619500 w 6057900"/>
              <a:gd name="connsiteY60" fmla="*/ 2203003 h 2445927"/>
              <a:gd name="connsiteX61" fmla="*/ 3657600 w 6057900"/>
              <a:gd name="connsiteY61" fmla="*/ 2228403 h 2445927"/>
              <a:gd name="connsiteX62" fmla="*/ 3708400 w 6057900"/>
              <a:gd name="connsiteY62" fmla="*/ 2241103 h 2445927"/>
              <a:gd name="connsiteX63" fmla="*/ 3746500 w 6057900"/>
              <a:gd name="connsiteY63" fmla="*/ 2253803 h 2445927"/>
              <a:gd name="connsiteX64" fmla="*/ 3860800 w 6057900"/>
              <a:gd name="connsiteY64" fmla="*/ 2279203 h 2445927"/>
              <a:gd name="connsiteX65" fmla="*/ 3937000 w 6057900"/>
              <a:gd name="connsiteY65" fmla="*/ 2304603 h 2445927"/>
              <a:gd name="connsiteX66" fmla="*/ 4089400 w 6057900"/>
              <a:gd name="connsiteY66" fmla="*/ 2355403 h 2445927"/>
              <a:gd name="connsiteX67" fmla="*/ 4127500 w 6057900"/>
              <a:gd name="connsiteY67" fmla="*/ 2368103 h 2445927"/>
              <a:gd name="connsiteX68" fmla="*/ 4165600 w 6057900"/>
              <a:gd name="connsiteY68" fmla="*/ 2380803 h 2445927"/>
              <a:gd name="connsiteX69" fmla="*/ 4318000 w 6057900"/>
              <a:gd name="connsiteY69" fmla="*/ 2406203 h 2445927"/>
              <a:gd name="connsiteX70" fmla="*/ 4813300 w 6057900"/>
              <a:gd name="connsiteY70" fmla="*/ 2418903 h 2445927"/>
              <a:gd name="connsiteX71" fmla="*/ 5245100 w 6057900"/>
              <a:gd name="connsiteY71" fmla="*/ 2406203 h 2445927"/>
              <a:gd name="connsiteX72" fmla="*/ 5334000 w 6057900"/>
              <a:gd name="connsiteY72" fmla="*/ 2393503 h 2445927"/>
              <a:gd name="connsiteX73" fmla="*/ 5372100 w 6057900"/>
              <a:gd name="connsiteY73" fmla="*/ 2406203 h 2445927"/>
              <a:gd name="connsiteX74" fmla="*/ 5499100 w 6057900"/>
              <a:gd name="connsiteY74" fmla="*/ 2431603 h 2445927"/>
              <a:gd name="connsiteX75" fmla="*/ 5575300 w 6057900"/>
              <a:gd name="connsiteY75" fmla="*/ 2444303 h 2445927"/>
              <a:gd name="connsiteX76" fmla="*/ 6057900 w 6057900"/>
              <a:gd name="connsiteY76" fmla="*/ 2444303 h 2445927"/>
              <a:gd name="connsiteX0" fmla="*/ 0 w 6057900"/>
              <a:gd name="connsiteY0" fmla="*/ 18015 h 2445339"/>
              <a:gd name="connsiteX1" fmla="*/ 69721 w 6057900"/>
              <a:gd name="connsiteY1" fmla="*/ 12054 h 2445339"/>
              <a:gd name="connsiteX2" fmla="*/ 158361 w 6057900"/>
              <a:gd name="connsiteY2" fmla="*/ 131 h 2445339"/>
              <a:gd name="connsiteX3" fmla="*/ 316464 w 6057900"/>
              <a:gd name="connsiteY3" fmla="*/ 391 h 2445339"/>
              <a:gd name="connsiteX4" fmla="*/ 495300 w 6057900"/>
              <a:gd name="connsiteY4" fmla="*/ 145015 h 2445339"/>
              <a:gd name="connsiteX5" fmla="*/ 571500 w 6057900"/>
              <a:gd name="connsiteY5" fmla="*/ 170415 h 2445339"/>
              <a:gd name="connsiteX6" fmla="*/ 609600 w 6057900"/>
              <a:gd name="connsiteY6" fmla="*/ 183115 h 2445339"/>
              <a:gd name="connsiteX7" fmla="*/ 685800 w 6057900"/>
              <a:gd name="connsiteY7" fmla="*/ 259315 h 2445339"/>
              <a:gd name="connsiteX8" fmla="*/ 711200 w 6057900"/>
              <a:gd name="connsiteY8" fmla="*/ 297415 h 2445339"/>
              <a:gd name="connsiteX9" fmla="*/ 749300 w 6057900"/>
              <a:gd name="connsiteY9" fmla="*/ 335515 h 2445339"/>
              <a:gd name="connsiteX10" fmla="*/ 774700 w 6057900"/>
              <a:gd name="connsiteY10" fmla="*/ 373615 h 2445339"/>
              <a:gd name="connsiteX11" fmla="*/ 812800 w 6057900"/>
              <a:gd name="connsiteY11" fmla="*/ 399015 h 2445339"/>
              <a:gd name="connsiteX12" fmla="*/ 850900 w 6057900"/>
              <a:gd name="connsiteY12" fmla="*/ 437115 h 2445339"/>
              <a:gd name="connsiteX13" fmla="*/ 927100 w 6057900"/>
              <a:gd name="connsiteY13" fmla="*/ 487915 h 2445339"/>
              <a:gd name="connsiteX14" fmla="*/ 965200 w 6057900"/>
              <a:gd name="connsiteY14" fmla="*/ 513315 h 2445339"/>
              <a:gd name="connsiteX15" fmla="*/ 1003300 w 6057900"/>
              <a:gd name="connsiteY15" fmla="*/ 551415 h 2445339"/>
              <a:gd name="connsiteX16" fmla="*/ 1028700 w 6057900"/>
              <a:gd name="connsiteY16" fmla="*/ 589515 h 2445339"/>
              <a:gd name="connsiteX17" fmla="*/ 1066800 w 6057900"/>
              <a:gd name="connsiteY17" fmla="*/ 614915 h 2445339"/>
              <a:gd name="connsiteX18" fmla="*/ 1130300 w 6057900"/>
              <a:gd name="connsiteY18" fmla="*/ 729215 h 2445339"/>
              <a:gd name="connsiteX19" fmla="*/ 1155700 w 6057900"/>
              <a:gd name="connsiteY19" fmla="*/ 767315 h 2445339"/>
              <a:gd name="connsiteX20" fmla="*/ 1270000 w 6057900"/>
              <a:gd name="connsiteY20" fmla="*/ 843515 h 2445339"/>
              <a:gd name="connsiteX21" fmla="*/ 1308100 w 6057900"/>
              <a:gd name="connsiteY21" fmla="*/ 868915 h 2445339"/>
              <a:gd name="connsiteX22" fmla="*/ 1346200 w 6057900"/>
              <a:gd name="connsiteY22" fmla="*/ 894315 h 2445339"/>
              <a:gd name="connsiteX23" fmla="*/ 1384300 w 6057900"/>
              <a:gd name="connsiteY23" fmla="*/ 907015 h 2445339"/>
              <a:gd name="connsiteX24" fmla="*/ 1460500 w 6057900"/>
              <a:gd name="connsiteY24" fmla="*/ 957815 h 2445339"/>
              <a:gd name="connsiteX25" fmla="*/ 1498600 w 6057900"/>
              <a:gd name="connsiteY25" fmla="*/ 970515 h 2445339"/>
              <a:gd name="connsiteX26" fmla="*/ 1536700 w 6057900"/>
              <a:gd name="connsiteY26" fmla="*/ 995915 h 2445339"/>
              <a:gd name="connsiteX27" fmla="*/ 1612900 w 6057900"/>
              <a:gd name="connsiteY27" fmla="*/ 1021315 h 2445339"/>
              <a:gd name="connsiteX28" fmla="*/ 1689100 w 6057900"/>
              <a:gd name="connsiteY28" fmla="*/ 1046715 h 2445339"/>
              <a:gd name="connsiteX29" fmla="*/ 1778000 w 6057900"/>
              <a:gd name="connsiteY29" fmla="*/ 1072115 h 2445339"/>
              <a:gd name="connsiteX30" fmla="*/ 1981200 w 6057900"/>
              <a:gd name="connsiteY30" fmla="*/ 1110215 h 2445339"/>
              <a:gd name="connsiteX31" fmla="*/ 2082800 w 6057900"/>
              <a:gd name="connsiteY31" fmla="*/ 1122915 h 2445339"/>
              <a:gd name="connsiteX32" fmla="*/ 2146300 w 6057900"/>
              <a:gd name="connsiteY32" fmla="*/ 1135615 h 2445339"/>
              <a:gd name="connsiteX33" fmla="*/ 2222500 w 6057900"/>
              <a:gd name="connsiteY33" fmla="*/ 1161015 h 2445339"/>
              <a:gd name="connsiteX34" fmla="*/ 2260600 w 6057900"/>
              <a:gd name="connsiteY34" fmla="*/ 1173715 h 2445339"/>
              <a:gd name="connsiteX35" fmla="*/ 2298700 w 6057900"/>
              <a:gd name="connsiteY35" fmla="*/ 1186415 h 2445339"/>
              <a:gd name="connsiteX36" fmla="*/ 2336800 w 6057900"/>
              <a:gd name="connsiteY36" fmla="*/ 1199115 h 2445339"/>
              <a:gd name="connsiteX37" fmla="*/ 2374900 w 6057900"/>
              <a:gd name="connsiteY37" fmla="*/ 1224515 h 2445339"/>
              <a:gd name="connsiteX38" fmla="*/ 2451100 w 6057900"/>
              <a:gd name="connsiteY38" fmla="*/ 1249915 h 2445339"/>
              <a:gd name="connsiteX39" fmla="*/ 2489200 w 6057900"/>
              <a:gd name="connsiteY39" fmla="*/ 1288015 h 2445339"/>
              <a:gd name="connsiteX40" fmla="*/ 2527300 w 6057900"/>
              <a:gd name="connsiteY40" fmla="*/ 1313415 h 2445339"/>
              <a:gd name="connsiteX41" fmla="*/ 2590800 w 6057900"/>
              <a:gd name="connsiteY41" fmla="*/ 1364215 h 2445339"/>
              <a:gd name="connsiteX42" fmla="*/ 2654300 w 6057900"/>
              <a:gd name="connsiteY42" fmla="*/ 1415015 h 2445339"/>
              <a:gd name="connsiteX43" fmla="*/ 2692400 w 6057900"/>
              <a:gd name="connsiteY43" fmla="*/ 1453115 h 2445339"/>
              <a:gd name="connsiteX44" fmla="*/ 2768600 w 6057900"/>
              <a:gd name="connsiteY44" fmla="*/ 1503915 h 2445339"/>
              <a:gd name="connsiteX45" fmla="*/ 2844800 w 6057900"/>
              <a:gd name="connsiteY45" fmla="*/ 1554715 h 2445339"/>
              <a:gd name="connsiteX46" fmla="*/ 2882900 w 6057900"/>
              <a:gd name="connsiteY46" fmla="*/ 1580115 h 2445339"/>
              <a:gd name="connsiteX47" fmla="*/ 2946400 w 6057900"/>
              <a:gd name="connsiteY47" fmla="*/ 1643615 h 2445339"/>
              <a:gd name="connsiteX48" fmla="*/ 3009900 w 6057900"/>
              <a:gd name="connsiteY48" fmla="*/ 1707115 h 2445339"/>
              <a:gd name="connsiteX49" fmla="*/ 3035300 w 6057900"/>
              <a:gd name="connsiteY49" fmla="*/ 1745215 h 2445339"/>
              <a:gd name="connsiteX50" fmla="*/ 3111500 w 6057900"/>
              <a:gd name="connsiteY50" fmla="*/ 1796015 h 2445339"/>
              <a:gd name="connsiteX51" fmla="*/ 3200400 w 6057900"/>
              <a:gd name="connsiteY51" fmla="*/ 1910315 h 2445339"/>
              <a:gd name="connsiteX52" fmla="*/ 3251200 w 6057900"/>
              <a:gd name="connsiteY52" fmla="*/ 1961115 h 2445339"/>
              <a:gd name="connsiteX53" fmla="*/ 3314700 w 6057900"/>
              <a:gd name="connsiteY53" fmla="*/ 2037315 h 2445339"/>
              <a:gd name="connsiteX54" fmla="*/ 3352800 w 6057900"/>
              <a:gd name="connsiteY54" fmla="*/ 2050015 h 2445339"/>
              <a:gd name="connsiteX55" fmla="*/ 3390900 w 6057900"/>
              <a:gd name="connsiteY55" fmla="*/ 2075415 h 2445339"/>
              <a:gd name="connsiteX56" fmla="*/ 3429000 w 6057900"/>
              <a:gd name="connsiteY56" fmla="*/ 2088115 h 2445339"/>
              <a:gd name="connsiteX57" fmla="*/ 3505200 w 6057900"/>
              <a:gd name="connsiteY57" fmla="*/ 2138915 h 2445339"/>
              <a:gd name="connsiteX58" fmla="*/ 3543300 w 6057900"/>
              <a:gd name="connsiteY58" fmla="*/ 2164315 h 2445339"/>
              <a:gd name="connsiteX59" fmla="*/ 3581400 w 6057900"/>
              <a:gd name="connsiteY59" fmla="*/ 2189715 h 2445339"/>
              <a:gd name="connsiteX60" fmla="*/ 3619500 w 6057900"/>
              <a:gd name="connsiteY60" fmla="*/ 2202415 h 2445339"/>
              <a:gd name="connsiteX61" fmla="*/ 3657600 w 6057900"/>
              <a:gd name="connsiteY61" fmla="*/ 2227815 h 2445339"/>
              <a:gd name="connsiteX62" fmla="*/ 3708400 w 6057900"/>
              <a:gd name="connsiteY62" fmla="*/ 2240515 h 2445339"/>
              <a:gd name="connsiteX63" fmla="*/ 3746500 w 6057900"/>
              <a:gd name="connsiteY63" fmla="*/ 2253215 h 2445339"/>
              <a:gd name="connsiteX64" fmla="*/ 3860800 w 6057900"/>
              <a:gd name="connsiteY64" fmla="*/ 2278615 h 2445339"/>
              <a:gd name="connsiteX65" fmla="*/ 3937000 w 6057900"/>
              <a:gd name="connsiteY65" fmla="*/ 2304015 h 2445339"/>
              <a:gd name="connsiteX66" fmla="*/ 4089400 w 6057900"/>
              <a:gd name="connsiteY66" fmla="*/ 2354815 h 2445339"/>
              <a:gd name="connsiteX67" fmla="*/ 4127500 w 6057900"/>
              <a:gd name="connsiteY67" fmla="*/ 2367515 h 2445339"/>
              <a:gd name="connsiteX68" fmla="*/ 4165600 w 6057900"/>
              <a:gd name="connsiteY68" fmla="*/ 2380215 h 2445339"/>
              <a:gd name="connsiteX69" fmla="*/ 4318000 w 6057900"/>
              <a:gd name="connsiteY69" fmla="*/ 2405615 h 2445339"/>
              <a:gd name="connsiteX70" fmla="*/ 4813300 w 6057900"/>
              <a:gd name="connsiteY70" fmla="*/ 2418315 h 2445339"/>
              <a:gd name="connsiteX71" fmla="*/ 5245100 w 6057900"/>
              <a:gd name="connsiteY71" fmla="*/ 2405615 h 2445339"/>
              <a:gd name="connsiteX72" fmla="*/ 5334000 w 6057900"/>
              <a:gd name="connsiteY72" fmla="*/ 2392915 h 2445339"/>
              <a:gd name="connsiteX73" fmla="*/ 5372100 w 6057900"/>
              <a:gd name="connsiteY73" fmla="*/ 2405615 h 2445339"/>
              <a:gd name="connsiteX74" fmla="*/ 5499100 w 6057900"/>
              <a:gd name="connsiteY74" fmla="*/ 2431015 h 2445339"/>
              <a:gd name="connsiteX75" fmla="*/ 5575300 w 6057900"/>
              <a:gd name="connsiteY75" fmla="*/ 2443715 h 2445339"/>
              <a:gd name="connsiteX76" fmla="*/ 6057900 w 6057900"/>
              <a:gd name="connsiteY76" fmla="*/ 2443715 h 2445339"/>
              <a:gd name="connsiteX0" fmla="*/ 0 w 6051679"/>
              <a:gd name="connsiteY0" fmla="*/ 0 h 2445985"/>
              <a:gd name="connsiteX1" fmla="*/ 63500 w 6051679"/>
              <a:gd name="connsiteY1" fmla="*/ 12700 h 2445985"/>
              <a:gd name="connsiteX2" fmla="*/ 152140 w 6051679"/>
              <a:gd name="connsiteY2" fmla="*/ 777 h 2445985"/>
              <a:gd name="connsiteX3" fmla="*/ 310243 w 6051679"/>
              <a:gd name="connsiteY3" fmla="*/ 1037 h 2445985"/>
              <a:gd name="connsiteX4" fmla="*/ 489079 w 6051679"/>
              <a:gd name="connsiteY4" fmla="*/ 145661 h 2445985"/>
              <a:gd name="connsiteX5" fmla="*/ 565279 w 6051679"/>
              <a:gd name="connsiteY5" fmla="*/ 171061 h 2445985"/>
              <a:gd name="connsiteX6" fmla="*/ 603379 w 6051679"/>
              <a:gd name="connsiteY6" fmla="*/ 183761 h 2445985"/>
              <a:gd name="connsiteX7" fmla="*/ 679579 w 6051679"/>
              <a:gd name="connsiteY7" fmla="*/ 259961 h 2445985"/>
              <a:gd name="connsiteX8" fmla="*/ 704979 w 6051679"/>
              <a:gd name="connsiteY8" fmla="*/ 298061 h 2445985"/>
              <a:gd name="connsiteX9" fmla="*/ 743079 w 6051679"/>
              <a:gd name="connsiteY9" fmla="*/ 336161 h 2445985"/>
              <a:gd name="connsiteX10" fmla="*/ 768479 w 6051679"/>
              <a:gd name="connsiteY10" fmla="*/ 374261 h 2445985"/>
              <a:gd name="connsiteX11" fmla="*/ 806579 w 6051679"/>
              <a:gd name="connsiteY11" fmla="*/ 399661 h 2445985"/>
              <a:gd name="connsiteX12" fmla="*/ 844679 w 6051679"/>
              <a:gd name="connsiteY12" fmla="*/ 437761 h 2445985"/>
              <a:gd name="connsiteX13" fmla="*/ 920879 w 6051679"/>
              <a:gd name="connsiteY13" fmla="*/ 488561 h 2445985"/>
              <a:gd name="connsiteX14" fmla="*/ 958979 w 6051679"/>
              <a:gd name="connsiteY14" fmla="*/ 513961 h 2445985"/>
              <a:gd name="connsiteX15" fmla="*/ 997079 w 6051679"/>
              <a:gd name="connsiteY15" fmla="*/ 552061 h 2445985"/>
              <a:gd name="connsiteX16" fmla="*/ 1022479 w 6051679"/>
              <a:gd name="connsiteY16" fmla="*/ 590161 h 2445985"/>
              <a:gd name="connsiteX17" fmla="*/ 1060579 w 6051679"/>
              <a:gd name="connsiteY17" fmla="*/ 615561 h 2445985"/>
              <a:gd name="connsiteX18" fmla="*/ 1124079 w 6051679"/>
              <a:gd name="connsiteY18" fmla="*/ 729861 h 2445985"/>
              <a:gd name="connsiteX19" fmla="*/ 1149479 w 6051679"/>
              <a:gd name="connsiteY19" fmla="*/ 767961 h 2445985"/>
              <a:gd name="connsiteX20" fmla="*/ 1263779 w 6051679"/>
              <a:gd name="connsiteY20" fmla="*/ 844161 h 2445985"/>
              <a:gd name="connsiteX21" fmla="*/ 1301879 w 6051679"/>
              <a:gd name="connsiteY21" fmla="*/ 869561 h 2445985"/>
              <a:gd name="connsiteX22" fmla="*/ 1339979 w 6051679"/>
              <a:gd name="connsiteY22" fmla="*/ 894961 h 2445985"/>
              <a:gd name="connsiteX23" fmla="*/ 1378079 w 6051679"/>
              <a:gd name="connsiteY23" fmla="*/ 907661 h 2445985"/>
              <a:gd name="connsiteX24" fmla="*/ 1454279 w 6051679"/>
              <a:gd name="connsiteY24" fmla="*/ 958461 h 2445985"/>
              <a:gd name="connsiteX25" fmla="*/ 1492379 w 6051679"/>
              <a:gd name="connsiteY25" fmla="*/ 971161 h 2445985"/>
              <a:gd name="connsiteX26" fmla="*/ 1530479 w 6051679"/>
              <a:gd name="connsiteY26" fmla="*/ 996561 h 2445985"/>
              <a:gd name="connsiteX27" fmla="*/ 1606679 w 6051679"/>
              <a:gd name="connsiteY27" fmla="*/ 1021961 h 2445985"/>
              <a:gd name="connsiteX28" fmla="*/ 1682879 w 6051679"/>
              <a:gd name="connsiteY28" fmla="*/ 1047361 h 2445985"/>
              <a:gd name="connsiteX29" fmla="*/ 1771779 w 6051679"/>
              <a:gd name="connsiteY29" fmla="*/ 1072761 h 2445985"/>
              <a:gd name="connsiteX30" fmla="*/ 1974979 w 6051679"/>
              <a:gd name="connsiteY30" fmla="*/ 1110861 h 2445985"/>
              <a:gd name="connsiteX31" fmla="*/ 2076579 w 6051679"/>
              <a:gd name="connsiteY31" fmla="*/ 1123561 h 2445985"/>
              <a:gd name="connsiteX32" fmla="*/ 2140079 w 6051679"/>
              <a:gd name="connsiteY32" fmla="*/ 1136261 h 2445985"/>
              <a:gd name="connsiteX33" fmla="*/ 2216279 w 6051679"/>
              <a:gd name="connsiteY33" fmla="*/ 1161661 h 2445985"/>
              <a:gd name="connsiteX34" fmla="*/ 2254379 w 6051679"/>
              <a:gd name="connsiteY34" fmla="*/ 1174361 h 2445985"/>
              <a:gd name="connsiteX35" fmla="*/ 2292479 w 6051679"/>
              <a:gd name="connsiteY35" fmla="*/ 1187061 h 2445985"/>
              <a:gd name="connsiteX36" fmla="*/ 2330579 w 6051679"/>
              <a:gd name="connsiteY36" fmla="*/ 1199761 h 2445985"/>
              <a:gd name="connsiteX37" fmla="*/ 2368679 w 6051679"/>
              <a:gd name="connsiteY37" fmla="*/ 1225161 h 2445985"/>
              <a:gd name="connsiteX38" fmla="*/ 2444879 w 6051679"/>
              <a:gd name="connsiteY38" fmla="*/ 1250561 h 2445985"/>
              <a:gd name="connsiteX39" fmla="*/ 2482979 w 6051679"/>
              <a:gd name="connsiteY39" fmla="*/ 1288661 h 2445985"/>
              <a:gd name="connsiteX40" fmla="*/ 2521079 w 6051679"/>
              <a:gd name="connsiteY40" fmla="*/ 1314061 h 2445985"/>
              <a:gd name="connsiteX41" fmla="*/ 2584579 w 6051679"/>
              <a:gd name="connsiteY41" fmla="*/ 1364861 h 2445985"/>
              <a:gd name="connsiteX42" fmla="*/ 2648079 w 6051679"/>
              <a:gd name="connsiteY42" fmla="*/ 1415661 h 2445985"/>
              <a:gd name="connsiteX43" fmla="*/ 2686179 w 6051679"/>
              <a:gd name="connsiteY43" fmla="*/ 1453761 h 2445985"/>
              <a:gd name="connsiteX44" fmla="*/ 2762379 w 6051679"/>
              <a:gd name="connsiteY44" fmla="*/ 1504561 h 2445985"/>
              <a:gd name="connsiteX45" fmla="*/ 2838579 w 6051679"/>
              <a:gd name="connsiteY45" fmla="*/ 1555361 h 2445985"/>
              <a:gd name="connsiteX46" fmla="*/ 2876679 w 6051679"/>
              <a:gd name="connsiteY46" fmla="*/ 1580761 h 2445985"/>
              <a:gd name="connsiteX47" fmla="*/ 2940179 w 6051679"/>
              <a:gd name="connsiteY47" fmla="*/ 1644261 h 2445985"/>
              <a:gd name="connsiteX48" fmla="*/ 3003679 w 6051679"/>
              <a:gd name="connsiteY48" fmla="*/ 1707761 h 2445985"/>
              <a:gd name="connsiteX49" fmla="*/ 3029079 w 6051679"/>
              <a:gd name="connsiteY49" fmla="*/ 1745861 h 2445985"/>
              <a:gd name="connsiteX50" fmla="*/ 3105279 w 6051679"/>
              <a:gd name="connsiteY50" fmla="*/ 1796661 h 2445985"/>
              <a:gd name="connsiteX51" fmla="*/ 3194179 w 6051679"/>
              <a:gd name="connsiteY51" fmla="*/ 1910961 h 2445985"/>
              <a:gd name="connsiteX52" fmla="*/ 3244979 w 6051679"/>
              <a:gd name="connsiteY52" fmla="*/ 1961761 h 2445985"/>
              <a:gd name="connsiteX53" fmla="*/ 3308479 w 6051679"/>
              <a:gd name="connsiteY53" fmla="*/ 2037961 h 2445985"/>
              <a:gd name="connsiteX54" fmla="*/ 3346579 w 6051679"/>
              <a:gd name="connsiteY54" fmla="*/ 2050661 h 2445985"/>
              <a:gd name="connsiteX55" fmla="*/ 3384679 w 6051679"/>
              <a:gd name="connsiteY55" fmla="*/ 2076061 h 2445985"/>
              <a:gd name="connsiteX56" fmla="*/ 3422779 w 6051679"/>
              <a:gd name="connsiteY56" fmla="*/ 2088761 h 2445985"/>
              <a:gd name="connsiteX57" fmla="*/ 3498979 w 6051679"/>
              <a:gd name="connsiteY57" fmla="*/ 2139561 h 2445985"/>
              <a:gd name="connsiteX58" fmla="*/ 3537079 w 6051679"/>
              <a:gd name="connsiteY58" fmla="*/ 2164961 h 2445985"/>
              <a:gd name="connsiteX59" fmla="*/ 3575179 w 6051679"/>
              <a:gd name="connsiteY59" fmla="*/ 2190361 h 2445985"/>
              <a:gd name="connsiteX60" fmla="*/ 3613279 w 6051679"/>
              <a:gd name="connsiteY60" fmla="*/ 2203061 h 2445985"/>
              <a:gd name="connsiteX61" fmla="*/ 3651379 w 6051679"/>
              <a:gd name="connsiteY61" fmla="*/ 2228461 h 2445985"/>
              <a:gd name="connsiteX62" fmla="*/ 3702179 w 6051679"/>
              <a:gd name="connsiteY62" fmla="*/ 2241161 h 2445985"/>
              <a:gd name="connsiteX63" fmla="*/ 3740279 w 6051679"/>
              <a:gd name="connsiteY63" fmla="*/ 2253861 h 2445985"/>
              <a:gd name="connsiteX64" fmla="*/ 3854579 w 6051679"/>
              <a:gd name="connsiteY64" fmla="*/ 2279261 h 2445985"/>
              <a:gd name="connsiteX65" fmla="*/ 3930779 w 6051679"/>
              <a:gd name="connsiteY65" fmla="*/ 2304661 h 2445985"/>
              <a:gd name="connsiteX66" fmla="*/ 4083179 w 6051679"/>
              <a:gd name="connsiteY66" fmla="*/ 2355461 h 2445985"/>
              <a:gd name="connsiteX67" fmla="*/ 4121279 w 6051679"/>
              <a:gd name="connsiteY67" fmla="*/ 2368161 h 2445985"/>
              <a:gd name="connsiteX68" fmla="*/ 4159379 w 6051679"/>
              <a:gd name="connsiteY68" fmla="*/ 2380861 h 2445985"/>
              <a:gd name="connsiteX69" fmla="*/ 4311779 w 6051679"/>
              <a:gd name="connsiteY69" fmla="*/ 2406261 h 2445985"/>
              <a:gd name="connsiteX70" fmla="*/ 4807079 w 6051679"/>
              <a:gd name="connsiteY70" fmla="*/ 2418961 h 2445985"/>
              <a:gd name="connsiteX71" fmla="*/ 5238879 w 6051679"/>
              <a:gd name="connsiteY71" fmla="*/ 2406261 h 2445985"/>
              <a:gd name="connsiteX72" fmla="*/ 5327779 w 6051679"/>
              <a:gd name="connsiteY72" fmla="*/ 2393561 h 2445985"/>
              <a:gd name="connsiteX73" fmla="*/ 5365879 w 6051679"/>
              <a:gd name="connsiteY73" fmla="*/ 2406261 h 2445985"/>
              <a:gd name="connsiteX74" fmla="*/ 5492879 w 6051679"/>
              <a:gd name="connsiteY74" fmla="*/ 2431661 h 2445985"/>
              <a:gd name="connsiteX75" fmla="*/ 5569079 w 6051679"/>
              <a:gd name="connsiteY75" fmla="*/ 2444361 h 2445985"/>
              <a:gd name="connsiteX76" fmla="*/ 6051679 w 6051679"/>
              <a:gd name="connsiteY76" fmla="*/ 2444361 h 2445985"/>
              <a:gd name="connsiteX0" fmla="*/ 0 w 6051679"/>
              <a:gd name="connsiteY0" fmla="*/ 0 h 2445985"/>
              <a:gd name="connsiteX1" fmla="*/ 63500 w 6051679"/>
              <a:gd name="connsiteY1" fmla="*/ 12700 h 2445985"/>
              <a:gd name="connsiteX2" fmla="*/ 152140 w 6051679"/>
              <a:gd name="connsiteY2" fmla="*/ 777 h 2445985"/>
              <a:gd name="connsiteX3" fmla="*/ 310243 w 6051679"/>
              <a:gd name="connsiteY3" fmla="*/ 1037 h 2445985"/>
              <a:gd name="connsiteX4" fmla="*/ 470418 w 6051679"/>
              <a:gd name="connsiteY4" fmla="*/ 64796 h 2445985"/>
              <a:gd name="connsiteX5" fmla="*/ 565279 w 6051679"/>
              <a:gd name="connsiteY5" fmla="*/ 171061 h 2445985"/>
              <a:gd name="connsiteX6" fmla="*/ 603379 w 6051679"/>
              <a:gd name="connsiteY6" fmla="*/ 183761 h 2445985"/>
              <a:gd name="connsiteX7" fmla="*/ 679579 w 6051679"/>
              <a:gd name="connsiteY7" fmla="*/ 259961 h 2445985"/>
              <a:gd name="connsiteX8" fmla="*/ 704979 w 6051679"/>
              <a:gd name="connsiteY8" fmla="*/ 298061 h 2445985"/>
              <a:gd name="connsiteX9" fmla="*/ 743079 w 6051679"/>
              <a:gd name="connsiteY9" fmla="*/ 336161 h 2445985"/>
              <a:gd name="connsiteX10" fmla="*/ 768479 w 6051679"/>
              <a:gd name="connsiteY10" fmla="*/ 374261 h 2445985"/>
              <a:gd name="connsiteX11" fmla="*/ 806579 w 6051679"/>
              <a:gd name="connsiteY11" fmla="*/ 399661 h 2445985"/>
              <a:gd name="connsiteX12" fmla="*/ 844679 w 6051679"/>
              <a:gd name="connsiteY12" fmla="*/ 437761 h 2445985"/>
              <a:gd name="connsiteX13" fmla="*/ 920879 w 6051679"/>
              <a:gd name="connsiteY13" fmla="*/ 488561 h 2445985"/>
              <a:gd name="connsiteX14" fmla="*/ 958979 w 6051679"/>
              <a:gd name="connsiteY14" fmla="*/ 513961 h 2445985"/>
              <a:gd name="connsiteX15" fmla="*/ 997079 w 6051679"/>
              <a:gd name="connsiteY15" fmla="*/ 552061 h 2445985"/>
              <a:gd name="connsiteX16" fmla="*/ 1022479 w 6051679"/>
              <a:gd name="connsiteY16" fmla="*/ 590161 h 2445985"/>
              <a:gd name="connsiteX17" fmla="*/ 1060579 w 6051679"/>
              <a:gd name="connsiteY17" fmla="*/ 615561 h 2445985"/>
              <a:gd name="connsiteX18" fmla="*/ 1124079 w 6051679"/>
              <a:gd name="connsiteY18" fmla="*/ 729861 h 2445985"/>
              <a:gd name="connsiteX19" fmla="*/ 1149479 w 6051679"/>
              <a:gd name="connsiteY19" fmla="*/ 767961 h 2445985"/>
              <a:gd name="connsiteX20" fmla="*/ 1263779 w 6051679"/>
              <a:gd name="connsiteY20" fmla="*/ 844161 h 2445985"/>
              <a:gd name="connsiteX21" fmla="*/ 1301879 w 6051679"/>
              <a:gd name="connsiteY21" fmla="*/ 869561 h 2445985"/>
              <a:gd name="connsiteX22" fmla="*/ 1339979 w 6051679"/>
              <a:gd name="connsiteY22" fmla="*/ 894961 h 2445985"/>
              <a:gd name="connsiteX23" fmla="*/ 1378079 w 6051679"/>
              <a:gd name="connsiteY23" fmla="*/ 907661 h 2445985"/>
              <a:gd name="connsiteX24" fmla="*/ 1454279 w 6051679"/>
              <a:gd name="connsiteY24" fmla="*/ 958461 h 2445985"/>
              <a:gd name="connsiteX25" fmla="*/ 1492379 w 6051679"/>
              <a:gd name="connsiteY25" fmla="*/ 971161 h 2445985"/>
              <a:gd name="connsiteX26" fmla="*/ 1530479 w 6051679"/>
              <a:gd name="connsiteY26" fmla="*/ 996561 h 2445985"/>
              <a:gd name="connsiteX27" fmla="*/ 1606679 w 6051679"/>
              <a:gd name="connsiteY27" fmla="*/ 1021961 h 2445985"/>
              <a:gd name="connsiteX28" fmla="*/ 1682879 w 6051679"/>
              <a:gd name="connsiteY28" fmla="*/ 1047361 h 2445985"/>
              <a:gd name="connsiteX29" fmla="*/ 1771779 w 6051679"/>
              <a:gd name="connsiteY29" fmla="*/ 1072761 h 2445985"/>
              <a:gd name="connsiteX30" fmla="*/ 1974979 w 6051679"/>
              <a:gd name="connsiteY30" fmla="*/ 1110861 h 2445985"/>
              <a:gd name="connsiteX31" fmla="*/ 2076579 w 6051679"/>
              <a:gd name="connsiteY31" fmla="*/ 1123561 h 2445985"/>
              <a:gd name="connsiteX32" fmla="*/ 2140079 w 6051679"/>
              <a:gd name="connsiteY32" fmla="*/ 1136261 h 2445985"/>
              <a:gd name="connsiteX33" fmla="*/ 2216279 w 6051679"/>
              <a:gd name="connsiteY33" fmla="*/ 1161661 h 2445985"/>
              <a:gd name="connsiteX34" fmla="*/ 2254379 w 6051679"/>
              <a:gd name="connsiteY34" fmla="*/ 1174361 h 2445985"/>
              <a:gd name="connsiteX35" fmla="*/ 2292479 w 6051679"/>
              <a:gd name="connsiteY35" fmla="*/ 1187061 h 2445985"/>
              <a:gd name="connsiteX36" fmla="*/ 2330579 w 6051679"/>
              <a:gd name="connsiteY36" fmla="*/ 1199761 h 2445985"/>
              <a:gd name="connsiteX37" fmla="*/ 2368679 w 6051679"/>
              <a:gd name="connsiteY37" fmla="*/ 1225161 h 2445985"/>
              <a:gd name="connsiteX38" fmla="*/ 2444879 w 6051679"/>
              <a:gd name="connsiteY38" fmla="*/ 1250561 h 2445985"/>
              <a:gd name="connsiteX39" fmla="*/ 2482979 w 6051679"/>
              <a:gd name="connsiteY39" fmla="*/ 1288661 h 2445985"/>
              <a:gd name="connsiteX40" fmla="*/ 2521079 w 6051679"/>
              <a:gd name="connsiteY40" fmla="*/ 1314061 h 2445985"/>
              <a:gd name="connsiteX41" fmla="*/ 2584579 w 6051679"/>
              <a:gd name="connsiteY41" fmla="*/ 1364861 h 2445985"/>
              <a:gd name="connsiteX42" fmla="*/ 2648079 w 6051679"/>
              <a:gd name="connsiteY42" fmla="*/ 1415661 h 2445985"/>
              <a:gd name="connsiteX43" fmla="*/ 2686179 w 6051679"/>
              <a:gd name="connsiteY43" fmla="*/ 1453761 h 2445985"/>
              <a:gd name="connsiteX44" fmla="*/ 2762379 w 6051679"/>
              <a:gd name="connsiteY44" fmla="*/ 1504561 h 2445985"/>
              <a:gd name="connsiteX45" fmla="*/ 2838579 w 6051679"/>
              <a:gd name="connsiteY45" fmla="*/ 1555361 h 2445985"/>
              <a:gd name="connsiteX46" fmla="*/ 2876679 w 6051679"/>
              <a:gd name="connsiteY46" fmla="*/ 1580761 h 2445985"/>
              <a:gd name="connsiteX47" fmla="*/ 2940179 w 6051679"/>
              <a:gd name="connsiteY47" fmla="*/ 1644261 h 2445985"/>
              <a:gd name="connsiteX48" fmla="*/ 3003679 w 6051679"/>
              <a:gd name="connsiteY48" fmla="*/ 1707761 h 2445985"/>
              <a:gd name="connsiteX49" fmla="*/ 3029079 w 6051679"/>
              <a:gd name="connsiteY49" fmla="*/ 1745861 h 2445985"/>
              <a:gd name="connsiteX50" fmla="*/ 3105279 w 6051679"/>
              <a:gd name="connsiteY50" fmla="*/ 1796661 h 2445985"/>
              <a:gd name="connsiteX51" fmla="*/ 3194179 w 6051679"/>
              <a:gd name="connsiteY51" fmla="*/ 1910961 h 2445985"/>
              <a:gd name="connsiteX52" fmla="*/ 3244979 w 6051679"/>
              <a:gd name="connsiteY52" fmla="*/ 1961761 h 2445985"/>
              <a:gd name="connsiteX53" fmla="*/ 3308479 w 6051679"/>
              <a:gd name="connsiteY53" fmla="*/ 2037961 h 2445985"/>
              <a:gd name="connsiteX54" fmla="*/ 3346579 w 6051679"/>
              <a:gd name="connsiteY54" fmla="*/ 2050661 h 2445985"/>
              <a:gd name="connsiteX55" fmla="*/ 3384679 w 6051679"/>
              <a:gd name="connsiteY55" fmla="*/ 2076061 h 2445985"/>
              <a:gd name="connsiteX56" fmla="*/ 3422779 w 6051679"/>
              <a:gd name="connsiteY56" fmla="*/ 2088761 h 2445985"/>
              <a:gd name="connsiteX57" fmla="*/ 3498979 w 6051679"/>
              <a:gd name="connsiteY57" fmla="*/ 2139561 h 2445985"/>
              <a:gd name="connsiteX58" fmla="*/ 3537079 w 6051679"/>
              <a:gd name="connsiteY58" fmla="*/ 2164961 h 2445985"/>
              <a:gd name="connsiteX59" fmla="*/ 3575179 w 6051679"/>
              <a:gd name="connsiteY59" fmla="*/ 2190361 h 2445985"/>
              <a:gd name="connsiteX60" fmla="*/ 3613279 w 6051679"/>
              <a:gd name="connsiteY60" fmla="*/ 2203061 h 2445985"/>
              <a:gd name="connsiteX61" fmla="*/ 3651379 w 6051679"/>
              <a:gd name="connsiteY61" fmla="*/ 2228461 h 2445985"/>
              <a:gd name="connsiteX62" fmla="*/ 3702179 w 6051679"/>
              <a:gd name="connsiteY62" fmla="*/ 2241161 h 2445985"/>
              <a:gd name="connsiteX63" fmla="*/ 3740279 w 6051679"/>
              <a:gd name="connsiteY63" fmla="*/ 2253861 h 2445985"/>
              <a:gd name="connsiteX64" fmla="*/ 3854579 w 6051679"/>
              <a:gd name="connsiteY64" fmla="*/ 2279261 h 2445985"/>
              <a:gd name="connsiteX65" fmla="*/ 3930779 w 6051679"/>
              <a:gd name="connsiteY65" fmla="*/ 2304661 h 2445985"/>
              <a:gd name="connsiteX66" fmla="*/ 4083179 w 6051679"/>
              <a:gd name="connsiteY66" fmla="*/ 2355461 h 2445985"/>
              <a:gd name="connsiteX67" fmla="*/ 4121279 w 6051679"/>
              <a:gd name="connsiteY67" fmla="*/ 2368161 h 2445985"/>
              <a:gd name="connsiteX68" fmla="*/ 4159379 w 6051679"/>
              <a:gd name="connsiteY68" fmla="*/ 2380861 h 2445985"/>
              <a:gd name="connsiteX69" fmla="*/ 4311779 w 6051679"/>
              <a:gd name="connsiteY69" fmla="*/ 2406261 h 2445985"/>
              <a:gd name="connsiteX70" fmla="*/ 4807079 w 6051679"/>
              <a:gd name="connsiteY70" fmla="*/ 2418961 h 2445985"/>
              <a:gd name="connsiteX71" fmla="*/ 5238879 w 6051679"/>
              <a:gd name="connsiteY71" fmla="*/ 2406261 h 2445985"/>
              <a:gd name="connsiteX72" fmla="*/ 5327779 w 6051679"/>
              <a:gd name="connsiteY72" fmla="*/ 2393561 h 2445985"/>
              <a:gd name="connsiteX73" fmla="*/ 5365879 w 6051679"/>
              <a:gd name="connsiteY73" fmla="*/ 2406261 h 2445985"/>
              <a:gd name="connsiteX74" fmla="*/ 5492879 w 6051679"/>
              <a:gd name="connsiteY74" fmla="*/ 2431661 h 2445985"/>
              <a:gd name="connsiteX75" fmla="*/ 5569079 w 6051679"/>
              <a:gd name="connsiteY75" fmla="*/ 2444361 h 2445985"/>
              <a:gd name="connsiteX76" fmla="*/ 6051679 w 6051679"/>
              <a:gd name="connsiteY76" fmla="*/ 2444361 h 2445985"/>
              <a:gd name="connsiteX0" fmla="*/ 0 w 6051679"/>
              <a:gd name="connsiteY0" fmla="*/ 0 h 2445985"/>
              <a:gd name="connsiteX1" fmla="*/ 63500 w 6051679"/>
              <a:gd name="connsiteY1" fmla="*/ 12700 h 2445985"/>
              <a:gd name="connsiteX2" fmla="*/ 152140 w 6051679"/>
              <a:gd name="connsiteY2" fmla="*/ 777 h 2445985"/>
              <a:gd name="connsiteX3" fmla="*/ 310243 w 6051679"/>
              <a:gd name="connsiteY3" fmla="*/ 1037 h 2445985"/>
              <a:gd name="connsiteX4" fmla="*/ 470418 w 6051679"/>
              <a:gd name="connsiteY4" fmla="*/ 64796 h 2445985"/>
              <a:gd name="connsiteX5" fmla="*/ 608822 w 6051679"/>
              <a:gd name="connsiteY5" fmla="*/ 133739 h 2445985"/>
              <a:gd name="connsiteX6" fmla="*/ 603379 w 6051679"/>
              <a:gd name="connsiteY6" fmla="*/ 183761 h 2445985"/>
              <a:gd name="connsiteX7" fmla="*/ 679579 w 6051679"/>
              <a:gd name="connsiteY7" fmla="*/ 259961 h 2445985"/>
              <a:gd name="connsiteX8" fmla="*/ 704979 w 6051679"/>
              <a:gd name="connsiteY8" fmla="*/ 298061 h 2445985"/>
              <a:gd name="connsiteX9" fmla="*/ 743079 w 6051679"/>
              <a:gd name="connsiteY9" fmla="*/ 336161 h 2445985"/>
              <a:gd name="connsiteX10" fmla="*/ 768479 w 6051679"/>
              <a:gd name="connsiteY10" fmla="*/ 374261 h 2445985"/>
              <a:gd name="connsiteX11" fmla="*/ 806579 w 6051679"/>
              <a:gd name="connsiteY11" fmla="*/ 399661 h 2445985"/>
              <a:gd name="connsiteX12" fmla="*/ 844679 w 6051679"/>
              <a:gd name="connsiteY12" fmla="*/ 437761 h 2445985"/>
              <a:gd name="connsiteX13" fmla="*/ 920879 w 6051679"/>
              <a:gd name="connsiteY13" fmla="*/ 488561 h 2445985"/>
              <a:gd name="connsiteX14" fmla="*/ 958979 w 6051679"/>
              <a:gd name="connsiteY14" fmla="*/ 513961 h 2445985"/>
              <a:gd name="connsiteX15" fmla="*/ 997079 w 6051679"/>
              <a:gd name="connsiteY15" fmla="*/ 552061 h 2445985"/>
              <a:gd name="connsiteX16" fmla="*/ 1022479 w 6051679"/>
              <a:gd name="connsiteY16" fmla="*/ 590161 h 2445985"/>
              <a:gd name="connsiteX17" fmla="*/ 1060579 w 6051679"/>
              <a:gd name="connsiteY17" fmla="*/ 615561 h 2445985"/>
              <a:gd name="connsiteX18" fmla="*/ 1124079 w 6051679"/>
              <a:gd name="connsiteY18" fmla="*/ 729861 h 2445985"/>
              <a:gd name="connsiteX19" fmla="*/ 1149479 w 6051679"/>
              <a:gd name="connsiteY19" fmla="*/ 767961 h 2445985"/>
              <a:gd name="connsiteX20" fmla="*/ 1263779 w 6051679"/>
              <a:gd name="connsiteY20" fmla="*/ 844161 h 2445985"/>
              <a:gd name="connsiteX21" fmla="*/ 1301879 w 6051679"/>
              <a:gd name="connsiteY21" fmla="*/ 869561 h 2445985"/>
              <a:gd name="connsiteX22" fmla="*/ 1339979 w 6051679"/>
              <a:gd name="connsiteY22" fmla="*/ 894961 h 2445985"/>
              <a:gd name="connsiteX23" fmla="*/ 1378079 w 6051679"/>
              <a:gd name="connsiteY23" fmla="*/ 907661 h 2445985"/>
              <a:gd name="connsiteX24" fmla="*/ 1454279 w 6051679"/>
              <a:gd name="connsiteY24" fmla="*/ 958461 h 2445985"/>
              <a:gd name="connsiteX25" fmla="*/ 1492379 w 6051679"/>
              <a:gd name="connsiteY25" fmla="*/ 971161 h 2445985"/>
              <a:gd name="connsiteX26" fmla="*/ 1530479 w 6051679"/>
              <a:gd name="connsiteY26" fmla="*/ 996561 h 2445985"/>
              <a:gd name="connsiteX27" fmla="*/ 1606679 w 6051679"/>
              <a:gd name="connsiteY27" fmla="*/ 1021961 h 2445985"/>
              <a:gd name="connsiteX28" fmla="*/ 1682879 w 6051679"/>
              <a:gd name="connsiteY28" fmla="*/ 1047361 h 2445985"/>
              <a:gd name="connsiteX29" fmla="*/ 1771779 w 6051679"/>
              <a:gd name="connsiteY29" fmla="*/ 1072761 h 2445985"/>
              <a:gd name="connsiteX30" fmla="*/ 1974979 w 6051679"/>
              <a:gd name="connsiteY30" fmla="*/ 1110861 h 2445985"/>
              <a:gd name="connsiteX31" fmla="*/ 2076579 w 6051679"/>
              <a:gd name="connsiteY31" fmla="*/ 1123561 h 2445985"/>
              <a:gd name="connsiteX32" fmla="*/ 2140079 w 6051679"/>
              <a:gd name="connsiteY32" fmla="*/ 1136261 h 2445985"/>
              <a:gd name="connsiteX33" fmla="*/ 2216279 w 6051679"/>
              <a:gd name="connsiteY33" fmla="*/ 1161661 h 2445985"/>
              <a:gd name="connsiteX34" fmla="*/ 2254379 w 6051679"/>
              <a:gd name="connsiteY34" fmla="*/ 1174361 h 2445985"/>
              <a:gd name="connsiteX35" fmla="*/ 2292479 w 6051679"/>
              <a:gd name="connsiteY35" fmla="*/ 1187061 h 2445985"/>
              <a:gd name="connsiteX36" fmla="*/ 2330579 w 6051679"/>
              <a:gd name="connsiteY36" fmla="*/ 1199761 h 2445985"/>
              <a:gd name="connsiteX37" fmla="*/ 2368679 w 6051679"/>
              <a:gd name="connsiteY37" fmla="*/ 1225161 h 2445985"/>
              <a:gd name="connsiteX38" fmla="*/ 2444879 w 6051679"/>
              <a:gd name="connsiteY38" fmla="*/ 1250561 h 2445985"/>
              <a:gd name="connsiteX39" fmla="*/ 2482979 w 6051679"/>
              <a:gd name="connsiteY39" fmla="*/ 1288661 h 2445985"/>
              <a:gd name="connsiteX40" fmla="*/ 2521079 w 6051679"/>
              <a:gd name="connsiteY40" fmla="*/ 1314061 h 2445985"/>
              <a:gd name="connsiteX41" fmla="*/ 2584579 w 6051679"/>
              <a:gd name="connsiteY41" fmla="*/ 1364861 h 2445985"/>
              <a:gd name="connsiteX42" fmla="*/ 2648079 w 6051679"/>
              <a:gd name="connsiteY42" fmla="*/ 1415661 h 2445985"/>
              <a:gd name="connsiteX43" fmla="*/ 2686179 w 6051679"/>
              <a:gd name="connsiteY43" fmla="*/ 1453761 h 2445985"/>
              <a:gd name="connsiteX44" fmla="*/ 2762379 w 6051679"/>
              <a:gd name="connsiteY44" fmla="*/ 1504561 h 2445985"/>
              <a:gd name="connsiteX45" fmla="*/ 2838579 w 6051679"/>
              <a:gd name="connsiteY45" fmla="*/ 1555361 h 2445985"/>
              <a:gd name="connsiteX46" fmla="*/ 2876679 w 6051679"/>
              <a:gd name="connsiteY46" fmla="*/ 1580761 h 2445985"/>
              <a:gd name="connsiteX47" fmla="*/ 2940179 w 6051679"/>
              <a:gd name="connsiteY47" fmla="*/ 1644261 h 2445985"/>
              <a:gd name="connsiteX48" fmla="*/ 3003679 w 6051679"/>
              <a:gd name="connsiteY48" fmla="*/ 1707761 h 2445985"/>
              <a:gd name="connsiteX49" fmla="*/ 3029079 w 6051679"/>
              <a:gd name="connsiteY49" fmla="*/ 1745861 h 2445985"/>
              <a:gd name="connsiteX50" fmla="*/ 3105279 w 6051679"/>
              <a:gd name="connsiteY50" fmla="*/ 1796661 h 2445985"/>
              <a:gd name="connsiteX51" fmla="*/ 3194179 w 6051679"/>
              <a:gd name="connsiteY51" fmla="*/ 1910961 h 2445985"/>
              <a:gd name="connsiteX52" fmla="*/ 3244979 w 6051679"/>
              <a:gd name="connsiteY52" fmla="*/ 1961761 h 2445985"/>
              <a:gd name="connsiteX53" fmla="*/ 3308479 w 6051679"/>
              <a:gd name="connsiteY53" fmla="*/ 2037961 h 2445985"/>
              <a:gd name="connsiteX54" fmla="*/ 3346579 w 6051679"/>
              <a:gd name="connsiteY54" fmla="*/ 2050661 h 2445985"/>
              <a:gd name="connsiteX55" fmla="*/ 3384679 w 6051679"/>
              <a:gd name="connsiteY55" fmla="*/ 2076061 h 2445985"/>
              <a:gd name="connsiteX56" fmla="*/ 3422779 w 6051679"/>
              <a:gd name="connsiteY56" fmla="*/ 2088761 h 2445985"/>
              <a:gd name="connsiteX57" fmla="*/ 3498979 w 6051679"/>
              <a:gd name="connsiteY57" fmla="*/ 2139561 h 2445985"/>
              <a:gd name="connsiteX58" fmla="*/ 3537079 w 6051679"/>
              <a:gd name="connsiteY58" fmla="*/ 2164961 h 2445985"/>
              <a:gd name="connsiteX59" fmla="*/ 3575179 w 6051679"/>
              <a:gd name="connsiteY59" fmla="*/ 2190361 h 2445985"/>
              <a:gd name="connsiteX60" fmla="*/ 3613279 w 6051679"/>
              <a:gd name="connsiteY60" fmla="*/ 2203061 h 2445985"/>
              <a:gd name="connsiteX61" fmla="*/ 3651379 w 6051679"/>
              <a:gd name="connsiteY61" fmla="*/ 2228461 h 2445985"/>
              <a:gd name="connsiteX62" fmla="*/ 3702179 w 6051679"/>
              <a:gd name="connsiteY62" fmla="*/ 2241161 h 2445985"/>
              <a:gd name="connsiteX63" fmla="*/ 3740279 w 6051679"/>
              <a:gd name="connsiteY63" fmla="*/ 2253861 h 2445985"/>
              <a:gd name="connsiteX64" fmla="*/ 3854579 w 6051679"/>
              <a:gd name="connsiteY64" fmla="*/ 2279261 h 2445985"/>
              <a:gd name="connsiteX65" fmla="*/ 3930779 w 6051679"/>
              <a:gd name="connsiteY65" fmla="*/ 2304661 h 2445985"/>
              <a:gd name="connsiteX66" fmla="*/ 4083179 w 6051679"/>
              <a:gd name="connsiteY66" fmla="*/ 2355461 h 2445985"/>
              <a:gd name="connsiteX67" fmla="*/ 4121279 w 6051679"/>
              <a:gd name="connsiteY67" fmla="*/ 2368161 h 2445985"/>
              <a:gd name="connsiteX68" fmla="*/ 4159379 w 6051679"/>
              <a:gd name="connsiteY68" fmla="*/ 2380861 h 2445985"/>
              <a:gd name="connsiteX69" fmla="*/ 4311779 w 6051679"/>
              <a:gd name="connsiteY69" fmla="*/ 2406261 h 2445985"/>
              <a:gd name="connsiteX70" fmla="*/ 4807079 w 6051679"/>
              <a:gd name="connsiteY70" fmla="*/ 2418961 h 2445985"/>
              <a:gd name="connsiteX71" fmla="*/ 5238879 w 6051679"/>
              <a:gd name="connsiteY71" fmla="*/ 2406261 h 2445985"/>
              <a:gd name="connsiteX72" fmla="*/ 5327779 w 6051679"/>
              <a:gd name="connsiteY72" fmla="*/ 2393561 h 2445985"/>
              <a:gd name="connsiteX73" fmla="*/ 5365879 w 6051679"/>
              <a:gd name="connsiteY73" fmla="*/ 2406261 h 2445985"/>
              <a:gd name="connsiteX74" fmla="*/ 5492879 w 6051679"/>
              <a:gd name="connsiteY74" fmla="*/ 2431661 h 2445985"/>
              <a:gd name="connsiteX75" fmla="*/ 5569079 w 6051679"/>
              <a:gd name="connsiteY75" fmla="*/ 2444361 h 2445985"/>
              <a:gd name="connsiteX76" fmla="*/ 6051679 w 6051679"/>
              <a:gd name="connsiteY76" fmla="*/ 2444361 h 2445985"/>
              <a:gd name="connsiteX0" fmla="*/ 0 w 6051679"/>
              <a:gd name="connsiteY0" fmla="*/ 0 h 2445985"/>
              <a:gd name="connsiteX1" fmla="*/ 63500 w 6051679"/>
              <a:gd name="connsiteY1" fmla="*/ 12700 h 2445985"/>
              <a:gd name="connsiteX2" fmla="*/ 152140 w 6051679"/>
              <a:gd name="connsiteY2" fmla="*/ 777 h 2445985"/>
              <a:gd name="connsiteX3" fmla="*/ 310243 w 6051679"/>
              <a:gd name="connsiteY3" fmla="*/ 1037 h 2445985"/>
              <a:gd name="connsiteX4" fmla="*/ 470418 w 6051679"/>
              <a:gd name="connsiteY4" fmla="*/ 64796 h 2445985"/>
              <a:gd name="connsiteX5" fmla="*/ 608822 w 6051679"/>
              <a:gd name="connsiteY5" fmla="*/ 133739 h 2445985"/>
              <a:gd name="connsiteX6" fmla="*/ 690465 w 6051679"/>
              <a:gd name="connsiteY6" fmla="*/ 177540 h 2445985"/>
              <a:gd name="connsiteX7" fmla="*/ 679579 w 6051679"/>
              <a:gd name="connsiteY7" fmla="*/ 259961 h 2445985"/>
              <a:gd name="connsiteX8" fmla="*/ 704979 w 6051679"/>
              <a:gd name="connsiteY8" fmla="*/ 298061 h 2445985"/>
              <a:gd name="connsiteX9" fmla="*/ 743079 w 6051679"/>
              <a:gd name="connsiteY9" fmla="*/ 336161 h 2445985"/>
              <a:gd name="connsiteX10" fmla="*/ 768479 w 6051679"/>
              <a:gd name="connsiteY10" fmla="*/ 374261 h 2445985"/>
              <a:gd name="connsiteX11" fmla="*/ 806579 w 6051679"/>
              <a:gd name="connsiteY11" fmla="*/ 399661 h 2445985"/>
              <a:gd name="connsiteX12" fmla="*/ 844679 w 6051679"/>
              <a:gd name="connsiteY12" fmla="*/ 437761 h 2445985"/>
              <a:gd name="connsiteX13" fmla="*/ 920879 w 6051679"/>
              <a:gd name="connsiteY13" fmla="*/ 488561 h 2445985"/>
              <a:gd name="connsiteX14" fmla="*/ 958979 w 6051679"/>
              <a:gd name="connsiteY14" fmla="*/ 513961 h 2445985"/>
              <a:gd name="connsiteX15" fmla="*/ 997079 w 6051679"/>
              <a:gd name="connsiteY15" fmla="*/ 552061 h 2445985"/>
              <a:gd name="connsiteX16" fmla="*/ 1022479 w 6051679"/>
              <a:gd name="connsiteY16" fmla="*/ 590161 h 2445985"/>
              <a:gd name="connsiteX17" fmla="*/ 1060579 w 6051679"/>
              <a:gd name="connsiteY17" fmla="*/ 615561 h 2445985"/>
              <a:gd name="connsiteX18" fmla="*/ 1124079 w 6051679"/>
              <a:gd name="connsiteY18" fmla="*/ 729861 h 2445985"/>
              <a:gd name="connsiteX19" fmla="*/ 1149479 w 6051679"/>
              <a:gd name="connsiteY19" fmla="*/ 767961 h 2445985"/>
              <a:gd name="connsiteX20" fmla="*/ 1263779 w 6051679"/>
              <a:gd name="connsiteY20" fmla="*/ 844161 h 2445985"/>
              <a:gd name="connsiteX21" fmla="*/ 1301879 w 6051679"/>
              <a:gd name="connsiteY21" fmla="*/ 869561 h 2445985"/>
              <a:gd name="connsiteX22" fmla="*/ 1339979 w 6051679"/>
              <a:gd name="connsiteY22" fmla="*/ 894961 h 2445985"/>
              <a:gd name="connsiteX23" fmla="*/ 1378079 w 6051679"/>
              <a:gd name="connsiteY23" fmla="*/ 907661 h 2445985"/>
              <a:gd name="connsiteX24" fmla="*/ 1454279 w 6051679"/>
              <a:gd name="connsiteY24" fmla="*/ 958461 h 2445985"/>
              <a:gd name="connsiteX25" fmla="*/ 1492379 w 6051679"/>
              <a:gd name="connsiteY25" fmla="*/ 971161 h 2445985"/>
              <a:gd name="connsiteX26" fmla="*/ 1530479 w 6051679"/>
              <a:gd name="connsiteY26" fmla="*/ 996561 h 2445985"/>
              <a:gd name="connsiteX27" fmla="*/ 1606679 w 6051679"/>
              <a:gd name="connsiteY27" fmla="*/ 1021961 h 2445985"/>
              <a:gd name="connsiteX28" fmla="*/ 1682879 w 6051679"/>
              <a:gd name="connsiteY28" fmla="*/ 1047361 h 2445985"/>
              <a:gd name="connsiteX29" fmla="*/ 1771779 w 6051679"/>
              <a:gd name="connsiteY29" fmla="*/ 1072761 h 2445985"/>
              <a:gd name="connsiteX30" fmla="*/ 1974979 w 6051679"/>
              <a:gd name="connsiteY30" fmla="*/ 1110861 h 2445985"/>
              <a:gd name="connsiteX31" fmla="*/ 2076579 w 6051679"/>
              <a:gd name="connsiteY31" fmla="*/ 1123561 h 2445985"/>
              <a:gd name="connsiteX32" fmla="*/ 2140079 w 6051679"/>
              <a:gd name="connsiteY32" fmla="*/ 1136261 h 2445985"/>
              <a:gd name="connsiteX33" fmla="*/ 2216279 w 6051679"/>
              <a:gd name="connsiteY33" fmla="*/ 1161661 h 2445985"/>
              <a:gd name="connsiteX34" fmla="*/ 2254379 w 6051679"/>
              <a:gd name="connsiteY34" fmla="*/ 1174361 h 2445985"/>
              <a:gd name="connsiteX35" fmla="*/ 2292479 w 6051679"/>
              <a:gd name="connsiteY35" fmla="*/ 1187061 h 2445985"/>
              <a:gd name="connsiteX36" fmla="*/ 2330579 w 6051679"/>
              <a:gd name="connsiteY36" fmla="*/ 1199761 h 2445985"/>
              <a:gd name="connsiteX37" fmla="*/ 2368679 w 6051679"/>
              <a:gd name="connsiteY37" fmla="*/ 1225161 h 2445985"/>
              <a:gd name="connsiteX38" fmla="*/ 2444879 w 6051679"/>
              <a:gd name="connsiteY38" fmla="*/ 1250561 h 2445985"/>
              <a:gd name="connsiteX39" fmla="*/ 2482979 w 6051679"/>
              <a:gd name="connsiteY39" fmla="*/ 1288661 h 2445985"/>
              <a:gd name="connsiteX40" fmla="*/ 2521079 w 6051679"/>
              <a:gd name="connsiteY40" fmla="*/ 1314061 h 2445985"/>
              <a:gd name="connsiteX41" fmla="*/ 2584579 w 6051679"/>
              <a:gd name="connsiteY41" fmla="*/ 1364861 h 2445985"/>
              <a:gd name="connsiteX42" fmla="*/ 2648079 w 6051679"/>
              <a:gd name="connsiteY42" fmla="*/ 1415661 h 2445985"/>
              <a:gd name="connsiteX43" fmla="*/ 2686179 w 6051679"/>
              <a:gd name="connsiteY43" fmla="*/ 1453761 h 2445985"/>
              <a:gd name="connsiteX44" fmla="*/ 2762379 w 6051679"/>
              <a:gd name="connsiteY44" fmla="*/ 1504561 h 2445985"/>
              <a:gd name="connsiteX45" fmla="*/ 2838579 w 6051679"/>
              <a:gd name="connsiteY45" fmla="*/ 1555361 h 2445985"/>
              <a:gd name="connsiteX46" fmla="*/ 2876679 w 6051679"/>
              <a:gd name="connsiteY46" fmla="*/ 1580761 h 2445985"/>
              <a:gd name="connsiteX47" fmla="*/ 2940179 w 6051679"/>
              <a:gd name="connsiteY47" fmla="*/ 1644261 h 2445985"/>
              <a:gd name="connsiteX48" fmla="*/ 3003679 w 6051679"/>
              <a:gd name="connsiteY48" fmla="*/ 1707761 h 2445985"/>
              <a:gd name="connsiteX49" fmla="*/ 3029079 w 6051679"/>
              <a:gd name="connsiteY49" fmla="*/ 1745861 h 2445985"/>
              <a:gd name="connsiteX50" fmla="*/ 3105279 w 6051679"/>
              <a:gd name="connsiteY50" fmla="*/ 1796661 h 2445985"/>
              <a:gd name="connsiteX51" fmla="*/ 3194179 w 6051679"/>
              <a:gd name="connsiteY51" fmla="*/ 1910961 h 2445985"/>
              <a:gd name="connsiteX52" fmla="*/ 3244979 w 6051679"/>
              <a:gd name="connsiteY52" fmla="*/ 1961761 h 2445985"/>
              <a:gd name="connsiteX53" fmla="*/ 3308479 w 6051679"/>
              <a:gd name="connsiteY53" fmla="*/ 2037961 h 2445985"/>
              <a:gd name="connsiteX54" fmla="*/ 3346579 w 6051679"/>
              <a:gd name="connsiteY54" fmla="*/ 2050661 h 2445985"/>
              <a:gd name="connsiteX55" fmla="*/ 3384679 w 6051679"/>
              <a:gd name="connsiteY55" fmla="*/ 2076061 h 2445985"/>
              <a:gd name="connsiteX56" fmla="*/ 3422779 w 6051679"/>
              <a:gd name="connsiteY56" fmla="*/ 2088761 h 2445985"/>
              <a:gd name="connsiteX57" fmla="*/ 3498979 w 6051679"/>
              <a:gd name="connsiteY57" fmla="*/ 2139561 h 2445985"/>
              <a:gd name="connsiteX58" fmla="*/ 3537079 w 6051679"/>
              <a:gd name="connsiteY58" fmla="*/ 2164961 h 2445985"/>
              <a:gd name="connsiteX59" fmla="*/ 3575179 w 6051679"/>
              <a:gd name="connsiteY59" fmla="*/ 2190361 h 2445985"/>
              <a:gd name="connsiteX60" fmla="*/ 3613279 w 6051679"/>
              <a:gd name="connsiteY60" fmla="*/ 2203061 h 2445985"/>
              <a:gd name="connsiteX61" fmla="*/ 3651379 w 6051679"/>
              <a:gd name="connsiteY61" fmla="*/ 2228461 h 2445985"/>
              <a:gd name="connsiteX62" fmla="*/ 3702179 w 6051679"/>
              <a:gd name="connsiteY62" fmla="*/ 2241161 h 2445985"/>
              <a:gd name="connsiteX63" fmla="*/ 3740279 w 6051679"/>
              <a:gd name="connsiteY63" fmla="*/ 2253861 h 2445985"/>
              <a:gd name="connsiteX64" fmla="*/ 3854579 w 6051679"/>
              <a:gd name="connsiteY64" fmla="*/ 2279261 h 2445985"/>
              <a:gd name="connsiteX65" fmla="*/ 3930779 w 6051679"/>
              <a:gd name="connsiteY65" fmla="*/ 2304661 h 2445985"/>
              <a:gd name="connsiteX66" fmla="*/ 4083179 w 6051679"/>
              <a:gd name="connsiteY66" fmla="*/ 2355461 h 2445985"/>
              <a:gd name="connsiteX67" fmla="*/ 4121279 w 6051679"/>
              <a:gd name="connsiteY67" fmla="*/ 2368161 h 2445985"/>
              <a:gd name="connsiteX68" fmla="*/ 4159379 w 6051679"/>
              <a:gd name="connsiteY68" fmla="*/ 2380861 h 2445985"/>
              <a:gd name="connsiteX69" fmla="*/ 4311779 w 6051679"/>
              <a:gd name="connsiteY69" fmla="*/ 2406261 h 2445985"/>
              <a:gd name="connsiteX70" fmla="*/ 4807079 w 6051679"/>
              <a:gd name="connsiteY70" fmla="*/ 2418961 h 2445985"/>
              <a:gd name="connsiteX71" fmla="*/ 5238879 w 6051679"/>
              <a:gd name="connsiteY71" fmla="*/ 2406261 h 2445985"/>
              <a:gd name="connsiteX72" fmla="*/ 5327779 w 6051679"/>
              <a:gd name="connsiteY72" fmla="*/ 2393561 h 2445985"/>
              <a:gd name="connsiteX73" fmla="*/ 5365879 w 6051679"/>
              <a:gd name="connsiteY73" fmla="*/ 2406261 h 2445985"/>
              <a:gd name="connsiteX74" fmla="*/ 5492879 w 6051679"/>
              <a:gd name="connsiteY74" fmla="*/ 2431661 h 2445985"/>
              <a:gd name="connsiteX75" fmla="*/ 5569079 w 6051679"/>
              <a:gd name="connsiteY75" fmla="*/ 2444361 h 2445985"/>
              <a:gd name="connsiteX76" fmla="*/ 6051679 w 6051679"/>
              <a:gd name="connsiteY76" fmla="*/ 2444361 h 2445985"/>
              <a:gd name="connsiteX0" fmla="*/ 0 w 6051679"/>
              <a:gd name="connsiteY0" fmla="*/ 0 h 2445985"/>
              <a:gd name="connsiteX1" fmla="*/ 63500 w 6051679"/>
              <a:gd name="connsiteY1" fmla="*/ 12700 h 2445985"/>
              <a:gd name="connsiteX2" fmla="*/ 152140 w 6051679"/>
              <a:gd name="connsiteY2" fmla="*/ 777 h 2445985"/>
              <a:gd name="connsiteX3" fmla="*/ 310243 w 6051679"/>
              <a:gd name="connsiteY3" fmla="*/ 1037 h 2445985"/>
              <a:gd name="connsiteX4" fmla="*/ 470418 w 6051679"/>
              <a:gd name="connsiteY4" fmla="*/ 64796 h 2445985"/>
              <a:gd name="connsiteX5" fmla="*/ 608822 w 6051679"/>
              <a:gd name="connsiteY5" fmla="*/ 133739 h 2445985"/>
              <a:gd name="connsiteX6" fmla="*/ 690465 w 6051679"/>
              <a:gd name="connsiteY6" fmla="*/ 177540 h 2445985"/>
              <a:gd name="connsiteX7" fmla="*/ 679579 w 6051679"/>
              <a:gd name="connsiteY7" fmla="*/ 259961 h 2445985"/>
              <a:gd name="connsiteX8" fmla="*/ 767183 w 6051679"/>
              <a:gd name="connsiteY8" fmla="*/ 273180 h 2445985"/>
              <a:gd name="connsiteX9" fmla="*/ 743079 w 6051679"/>
              <a:gd name="connsiteY9" fmla="*/ 336161 h 2445985"/>
              <a:gd name="connsiteX10" fmla="*/ 768479 w 6051679"/>
              <a:gd name="connsiteY10" fmla="*/ 374261 h 2445985"/>
              <a:gd name="connsiteX11" fmla="*/ 806579 w 6051679"/>
              <a:gd name="connsiteY11" fmla="*/ 399661 h 2445985"/>
              <a:gd name="connsiteX12" fmla="*/ 844679 w 6051679"/>
              <a:gd name="connsiteY12" fmla="*/ 437761 h 2445985"/>
              <a:gd name="connsiteX13" fmla="*/ 920879 w 6051679"/>
              <a:gd name="connsiteY13" fmla="*/ 488561 h 2445985"/>
              <a:gd name="connsiteX14" fmla="*/ 958979 w 6051679"/>
              <a:gd name="connsiteY14" fmla="*/ 513961 h 2445985"/>
              <a:gd name="connsiteX15" fmla="*/ 997079 w 6051679"/>
              <a:gd name="connsiteY15" fmla="*/ 552061 h 2445985"/>
              <a:gd name="connsiteX16" fmla="*/ 1022479 w 6051679"/>
              <a:gd name="connsiteY16" fmla="*/ 590161 h 2445985"/>
              <a:gd name="connsiteX17" fmla="*/ 1060579 w 6051679"/>
              <a:gd name="connsiteY17" fmla="*/ 615561 h 2445985"/>
              <a:gd name="connsiteX18" fmla="*/ 1124079 w 6051679"/>
              <a:gd name="connsiteY18" fmla="*/ 729861 h 2445985"/>
              <a:gd name="connsiteX19" fmla="*/ 1149479 w 6051679"/>
              <a:gd name="connsiteY19" fmla="*/ 767961 h 2445985"/>
              <a:gd name="connsiteX20" fmla="*/ 1263779 w 6051679"/>
              <a:gd name="connsiteY20" fmla="*/ 844161 h 2445985"/>
              <a:gd name="connsiteX21" fmla="*/ 1301879 w 6051679"/>
              <a:gd name="connsiteY21" fmla="*/ 869561 h 2445985"/>
              <a:gd name="connsiteX22" fmla="*/ 1339979 w 6051679"/>
              <a:gd name="connsiteY22" fmla="*/ 894961 h 2445985"/>
              <a:gd name="connsiteX23" fmla="*/ 1378079 w 6051679"/>
              <a:gd name="connsiteY23" fmla="*/ 907661 h 2445985"/>
              <a:gd name="connsiteX24" fmla="*/ 1454279 w 6051679"/>
              <a:gd name="connsiteY24" fmla="*/ 958461 h 2445985"/>
              <a:gd name="connsiteX25" fmla="*/ 1492379 w 6051679"/>
              <a:gd name="connsiteY25" fmla="*/ 971161 h 2445985"/>
              <a:gd name="connsiteX26" fmla="*/ 1530479 w 6051679"/>
              <a:gd name="connsiteY26" fmla="*/ 996561 h 2445985"/>
              <a:gd name="connsiteX27" fmla="*/ 1606679 w 6051679"/>
              <a:gd name="connsiteY27" fmla="*/ 1021961 h 2445985"/>
              <a:gd name="connsiteX28" fmla="*/ 1682879 w 6051679"/>
              <a:gd name="connsiteY28" fmla="*/ 1047361 h 2445985"/>
              <a:gd name="connsiteX29" fmla="*/ 1771779 w 6051679"/>
              <a:gd name="connsiteY29" fmla="*/ 1072761 h 2445985"/>
              <a:gd name="connsiteX30" fmla="*/ 1974979 w 6051679"/>
              <a:gd name="connsiteY30" fmla="*/ 1110861 h 2445985"/>
              <a:gd name="connsiteX31" fmla="*/ 2076579 w 6051679"/>
              <a:gd name="connsiteY31" fmla="*/ 1123561 h 2445985"/>
              <a:gd name="connsiteX32" fmla="*/ 2140079 w 6051679"/>
              <a:gd name="connsiteY32" fmla="*/ 1136261 h 2445985"/>
              <a:gd name="connsiteX33" fmla="*/ 2216279 w 6051679"/>
              <a:gd name="connsiteY33" fmla="*/ 1161661 h 2445985"/>
              <a:gd name="connsiteX34" fmla="*/ 2254379 w 6051679"/>
              <a:gd name="connsiteY34" fmla="*/ 1174361 h 2445985"/>
              <a:gd name="connsiteX35" fmla="*/ 2292479 w 6051679"/>
              <a:gd name="connsiteY35" fmla="*/ 1187061 h 2445985"/>
              <a:gd name="connsiteX36" fmla="*/ 2330579 w 6051679"/>
              <a:gd name="connsiteY36" fmla="*/ 1199761 h 2445985"/>
              <a:gd name="connsiteX37" fmla="*/ 2368679 w 6051679"/>
              <a:gd name="connsiteY37" fmla="*/ 1225161 h 2445985"/>
              <a:gd name="connsiteX38" fmla="*/ 2444879 w 6051679"/>
              <a:gd name="connsiteY38" fmla="*/ 1250561 h 2445985"/>
              <a:gd name="connsiteX39" fmla="*/ 2482979 w 6051679"/>
              <a:gd name="connsiteY39" fmla="*/ 1288661 h 2445985"/>
              <a:gd name="connsiteX40" fmla="*/ 2521079 w 6051679"/>
              <a:gd name="connsiteY40" fmla="*/ 1314061 h 2445985"/>
              <a:gd name="connsiteX41" fmla="*/ 2584579 w 6051679"/>
              <a:gd name="connsiteY41" fmla="*/ 1364861 h 2445985"/>
              <a:gd name="connsiteX42" fmla="*/ 2648079 w 6051679"/>
              <a:gd name="connsiteY42" fmla="*/ 1415661 h 2445985"/>
              <a:gd name="connsiteX43" fmla="*/ 2686179 w 6051679"/>
              <a:gd name="connsiteY43" fmla="*/ 1453761 h 2445985"/>
              <a:gd name="connsiteX44" fmla="*/ 2762379 w 6051679"/>
              <a:gd name="connsiteY44" fmla="*/ 1504561 h 2445985"/>
              <a:gd name="connsiteX45" fmla="*/ 2838579 w 6051679"/>
              <a:gd name="connsiteY45" fmla="*/ 1555361 h 2445985"/>
              <a:gd name="connsiteX46" fmla="*/ 2876679 w 6051679"/>
              <a:gd name="connsiteY46" fmla="*/ 1580761 h 2445985"/>
              <a:gd name="connsiteX47" fmla="*/ 2940179 w 6051679"/>
              <a:gd name="connsiteY47" fmla="*/ 1644261 h 2445985"/>
              <a:gd name="connsiteX48" fmla="*/ 3003679 w 6051679"/>
              <a:gd name="connsiteY48" fmla="*/ 1707761 h 2445985"/>
              <a:gd name="connsiteX49" fmla="*/ 3029079 w 6051679"/>
              <a:gd name="connsiteY49" fmla="*/ 1745861 h 2445985"/>
              <a:gd name="connsiteX50" fmla="*/ 3105279 w 6051679"/>
              <a:gd name="connsiteY50" fmla="*/ 1796661 h 2445985"/>
              <a:gd name="connsiteX51" fmla="*/ 3194179 w 6051679"/>
              <a:gd name="connsiteY51" fmla="*/ 1910961 h 2445985"/>
              <a:gd name="connsiteX52" fmla="*/ 3244979 w 6051679"/>
              <a:gd name="connsiteY52" fmla="*/ 1961761 h 2445985"/>
              <a:gd name="connsiteX53" fmla="*/ 3308479 w 6051679"/>
              <a:gd name="connsiteY53" fmla="*/ 2037961 h 2445985"/>
              <a:gd name="connsiteX54" fmla="*/ 3346579 w 6051679"/>
              <a:gd name="connsiteY54" fmla="*/ 2050661 h 2445985"/>
              <a:gd name="connsiteX55" fmla="*/ 3384679 w 6051679"/>
              <a:gd name="connsiteY55" fmla="*/ 2076061 h 2445985"/>
              <a:gd name="connsiteX56" fmla="*/ 3422779 w 6051679"/>
              <a:gd name="connsiteY56" fmla="*/ 2088761 h 2445985"/>
              <a:gd name="connsiteX57" fmla="*/ 3498979 w 6051679"/>
              <a:gd name="connsiteY57" fmla="*/ 2139561 h 2445985"/>
              <a:gd name="connsiteX58" fmla="*/ 3537079 w 6051679"/>
              <a:gd name="connsiteY58" fmla="*/ 2164961 h 2445985"/>
              <a:gd name="connsiteX59" fmla="*/ 3575179 w 6051679"/>
              <a:gd name="connsiteY59" fmla="*/ 2190361 h 2445985"/>
              <a:gd name="connsiteX60" fmla="*/ 3613279 w 6051679"/>
              <a:gd name="connsiteY60" fmla="*/ 2203061 h 2445985"/>
              <a:gd name="connsiteX61" fmla="*/ 3651379 w 6051679"/>
              <a:gd name="connsiteY61" fmla="*/ 2228461 h 2445985"/>
              <a:gd name="connsiteX62" fmla="*/ 3702179 w 6051679"/>
              <a:gd name="connsiteY62" fmla="*/ 2241161 h 2445985"/>
              <a:gd name="connsiteX63" fmla="*/ 3740279 w 6051679"/>
              <a:gd name="connsiteY63" fmla="*/ 2253861 h 2445985"/>
              <a:gd name="connsiteX64" fmla="*/ 3854579 w 6051679"/>
              <a:gd name="connsiteY64" fmla="*/ 2279261 h 2445985"/>
              <a:gd name="connsiteX65" fmla="*/ 3930779 w 6051679"/>
              <a:gd name="connsiteY65" fmla="*/ 2304661 h 2445985"/>
              <a:gd name="connsiteX66" fmla="*/ 4083179 w 6051679"/>
              <a:gd name="connsiteY66" fmla="*/ 2355461 h 2445985"/>
              <a:gd name="connsiteX67" fmla="*/ 4121279 w 6051679"/>
              <a:gd name="connsiteY67" fmla="*/ 2368161 h 2445985"/>
              <a:gd name="connsiteX68" fmla="*/ 4159379 w 6051679"/>
              <a:gd name="connsiteY68" fmla="*/ 2380861 h 2445985"/>
              <a:gd name="connsiteX69" fmla="*/ 4311779 w 6051679"/>
              <a:gd name="connsiteY69" fmla="*/ 2406261 h 2445985"/>
              <a:gd name="connsiteX70" fmla="*/ 4807079 w 6051679"/>
              <a:gd name="connsiteY70" fmla="*/ 2418961 h 2445985"/>
              <a:gd name="connsiteX71" fmla="*/ 5238879 w 6051679"/>
              <a:gd name="connsiteY71" fmla="*/ 2406261 h 2445985"/>
              <a:gd name="connsiteX72" fmla="*/ 5327779 w 6051679"/>
              <a:gd name="connsiteY72" fmla="*/ 2393561 h 2445985"/>
              <a:gd name="connsiteX73" fmla="*/ 5365879 w 6051679"/>
              <a:gd name="connsiteY73" fmla="*/ 2406261 h 2445985"/>
              <a:gd name="connsiteX74" fmla="*/ 5492879 w 6051679"/>
              <a:gd name="connsiteY74" fmla="*/ 2431661 h 2445985"/>
              <a:gd name="connsiteX75" fmla="*/ 5569079 w 6051679"/>
              <a:gd name="connsiteY75" fmla="*/ 2444361 h 2445985"/>
              <a:gd name="connsiteX76" fmla="*/ 6051679 w 6051679"/>
              <a:gd name="connsiteY76" fmla="*/ 2444361 h 2445985"/>
              <a:gd name="connsiteX0" fmla="*/ 0 w 6051679"/>
              <a:gd name="connsiteY0" fmla="*/ 0 h 2445985"/>
              <a:gd name="connsiteX1" fmla="*/ 63500 w 6051679"/>
              <a:gd name="connsiteY1" fmla="*/ 12700 h 2445985"/>
              <a:gd name="connsiteX2" fmla="*/ 152140 w 6051679"/>
              <a:gd name="connsiteY2" fmla="*/ 777 h 2445985"/>
              <a:gd name="connsiteX3" fmla="*/ 310243 w 6051679"/>
              <a:gd name="connsiteY3" fmla="*/ 1037 h 2445985"/>
              <a:gd name="connsiteX4" fmla="*/ 470418 w 6051679"/>
              <a:gd name="connsiteY4" fmla="*/ 64796 h 2445985"/>
              <a:gd name="connsiteX5" fmla="*/ 608822 w 6051679"/>
              <a:gd name="connsiteY5" fmla="*/ 133739 h 2445985"/>
              <a:gd name="connsiteX6" fmla="*/ 690465 w 6051679"/>
              <a:gd name="connsiteY6" fmla="*/ 177540 h 2445985"/>
              <a:gd name="connsiteX7" fmla="*/ 723121 w 6051679"/>
              <a:gd name="connsiteY7" fmla="*/ 228859 h 2445985"/>
              <a:gd name="connsiteX8" fmla="*/ 767183 w 6051679"/>
              <a:gd name="connsiteY8" fmla="*/ 273180 h 2445985"/>
              <a:gd name="connsiteX9" fmla="*/ 743079 w 6051679"/>
              <a:gd name="connsiteY9" fmla="*/ 336161 h 2445985"/>
              <a:gd name="connsiteX10" fmla="*/ 768479 w 6051679"/>
              <a:gd name="connsiteY10" fmla="*/ 374261 h 2445985"/>
              <a:gd name="connsiteX11" fmla="*/ 806579 w 6051679"/>
              <a:gd name="connsiteY11" fmla="*/ 399661 h 2445985"/>
              <a:gd name="connsiteX12" fmla="*/ 844679 w 6051679"/>
              <a:gd name="connsiteY12" fmla="*/ 437761 h 2445985"/>
              <a:gd name="connsiteX13" fmla="*/ 920879 w 6051679"/>
              <a:gd name="connsiteY13" fmla="*/ 488561 h 2445985"/>
              <a:gd name="connsiteX14" fmla="*/ 958979 w 6051679"/>
              <a:gd name="connsiteY14" fmla="*/ 513961 h 2445985"/>
              <a:gd name="connsiteX15" fmla="*/ 997079 w 6051679"/>
              <a:gd name="connsiteY15" fmla="*/ 552061 h 2445985"/>
              <a:gd name="connsiteX16" fmla="*/ 1022479 w 6051679"/>
              <a:gd name="connsiteY16" fmla="*/ 590161 h 2445985"/>
              <a:gd name="connsiteX17" fmla="*/ 1060579 w 6051679"/>
              <a:gd name="connsiteY17" fmla="*/ 615561 h 2445985"/>
              <a:gd name="connsiteX18" fmla="*/ 1124079 w 6051679"/>
              <a:gd name="connsiteY18" fmla="*/ 729861 h 2445985"/>
              <a:gd name="connsiteX19" fmla="*/ 1149479 w 6051679"/>
              <a:gd name="connsiteY19" fmla="*/ 767961 h 2445985"/>
              <a:gd name="connsiteX20" fmla="*/ 1263779 w 6051679"/>
              <a:gd name="connsiteY20" fmla="*/ 844161 h 2445985"/>
              <a:gd name="connsiteX21" fmla="*/ 1301879 w 6051679"/>
              <a:gd name="connsiteY21" fmla="*/ 869561 h 2445985"/>
              <a:gd name="connsiteX22" fmla="*/ 1339979 w 6051679"/>
              <a:gd name="connsiteY22" fmla="*/ 894961 h 2445985"/>
              <a:gd name="connsiteX23" fmla="*/ 1378079 w 6051679"/>
              <a:gd name="connsiteY23" fmla="*/ 907661 h 2445985"/>
              <a:gd name="connsiteX24" fmla="*/ 1454279 w 6051679"/>
              <a:gd name="connsiteY24" fmla="*/ 958461 h 2445985"/>
              <a:gd name="connsiteX25" fmla="*/ 1492379 w 6051679"/>
              <a:gd name="connsiteY25" fmla="*/ 971161 h 2445985"/>
              <a:gd name="connsiteX26" fmla="*/ 1530479 w 6051679"/>
              <a:gd name="connsiteY26" fmla="*/ 996561 h 2445985"/>
              <a:gd name="connsiteX27" fmla="*/ 1606679 w 6051679"/>
              <a:gd name="connsiteY27" fmla="*/ 1021961 h 2445985"/>
              <a:gd name="connsiteX28" fmla="*/ 1682879 w 6051679"/>
              <a:gd name="connsiteY28" fmla="*/ 1047361 h 2445985"/>
              <a:gd name="connsiteX29" fmla="*/ 1771779 w 6051679"/>
              <a:gd name="connsiteY29" fmla="*/ 1072761 h 2445985"/>
              <a:gd name="connsiteX30" fmla="*/ 1974979 w 6051679"/>
              <a:gd name="connsiteY30" fmla="*/ 1110861 h 2445985"/>
              <a:gd name="connsiteX31" fmla="*/ 2076579 w 6051679"/>
              <a:gd name="connsiteY31" fmla="*/ 1123561 h 2445985"/>
              <a:gd name="connsiteX32" fmla="*/ 2140079 w 6051679"/>
              <a:gd name="connsiteY32" fmla="*/ 1136261 h 2445985"/>
              <a:gd name="connsiteX33" fmla="*/ 2216279 w 6051679"/>
              <a:gd name="connsiteY33" fmla="*/ 1161661 h 2445985"/>
              <a:gd name="connsiteX34" fmla="*/ 2254379 w 6051679"/>
              <a:gd name="connsiteY34" fmla="*/ 1174361 h 2445985"/>
              <a:gd name="connsiteX35" fmla="*/ 2292479 w 6051679"/>
              <a:gd name="connsiteY35" fmla="*/ 1187061 h 2445985"/>
              <a:gd name="connsiteX36" fmla="*/ 2330579 w 6051679"/>
              <a:gd name="connsiteY36" fmla="*/ 1199761 h 2445985"/>
              <a:gd name="connsiteX37" fmla="*/ 2368679 w 6051679"/>
              <a:gd name="connsiteY37" fmla="*/ 1225161 h 2445985"/>
              <a:gd name="connsiteX38" fmla="*/ 2444879 w 6051679"/>
              <a:gd name="connsiteY38" fmla="*/ 1250561 h 2445985"/>
              <a:gd name="connsiteX39" fmla="*/ 2482979 w 6051679"/>
              <a:gd name="connsiteY39" fmla="*/ 1288661 h 2445985"/>
              <a:gd name="connsiteX40" fmla="*/ 2521079 w 6051679"/>
              <a:gd name="connsiteY40" fmla="*/ 1314061 h 2445985"/>
              <a:gd name="connsiteX41" fmla="*/ 2584579 w 6051679"/>
              <a:gd name="connsiteY41" fmla="*/ 1364861 h 2445985"/>
              <a:gd name="connsiteX42" fmla="*/ 2648079 w 6051679"/>
              <a:gd name="connsiteY42" fmla="*/ 1415661 h 2445985"/>
              <a:gd name="connsiteX43" fmla="*/ 2686179 w 6051679"/>
              <a:gd name="connsiteY43" fmla="*/ 1453761 h 2445985"/>
              <a:gd name="connsiteX44" fmla="*/ 2762379 w 6051679"/>
              <a:gd name="connsiteY44" fmla="*/ 1504561 h 2445985"/>
              <a:gd name="connsiteX45" fmla="*/ 2838579 w 6051679"/>
              <a:gd name="connsiteY45" fmla="*/ 1555361 h 2445985"/>
              <a:gd name="connsiteX46" fmla="*/ 2876679 w 6051679"/>
              <a:gd name="connsiteY46" fmla="*/ 1580761 h 2445985"/>
              <a:gd name="connsiteX47" fmla="*/ 2940179 w 6051679"/>
              <a:gd name="connsiteY47" fmla="*/ 1644261 h 2445985"/>
              <a:gd name="connsiteX48" fmla="*/ 3003679 w 6051679"/>
              <a:gd name="connsiteY48" fmla="*/ 1707761 h 2445985"/>
              <a:gd name="connsiteX49" fmla="*/ 3029079 w 6051679"/>
              <a:gd name="connsiteY49" fmla="*/ 1745861 h 2445985"/>
              <a:gd name="connsiteX50" fmla="*/ 3105279 w 6051679"/>
              <a:gd name="connsiteY50" fmla="*/ 1796661 h 2445985"/>
              <a:gd name="connsiteX51" fmla="*/ 3194179 w 6051679"/>
              <a:gd name="connsiteY51" fmla="*/ 1910961 h 2445985"/>
              <a:gd name="connsiteX52" fmla="*/ 3244979 w 6051679"/>
              <a:gd name="connsiteY52" fmla="*/ 1961761 h 2445985"/>
              <a:gd name="connsiteX53" fmla="*/ 3308479 w 6051679"/>
              <a:gd name="connsiteY53" fmla="*/ 2037961 h 2445985"/>
              <a:gd name="connsiteX54" fmla="*/ 3346579 w 6051679"/>
              <a:gd name="connsiteY54" fmla="*/ 2050661 h 2445985"/>
              <a:gd name="connsiteX55" fmla="*/ 3384679 w 6051679"/>
              <a:gd name="connsiteY55" fmla="*/ 2076061 h 2445985"/>
              <a:gd name="connsiteX56" fmla="*/ 3422779 w 6051679"/>
              <a:gd name="connsiteY56" fmla="*/ 2088761 h 2445985"/>
              <a:gd name="connsiteX57" fmla="*/ 3498979 w 6051679"/>
              <a:gd name="connsiteY57" fmla="*/ 2139561 h 2445985"/>
              <a:gd name="connsiteX58" fmla="*/ 3537079 w 6051679"/>
              <a:gd name="connsiteY58" fmla="*/ 2164961 h 2445985"/>
              <a:gd name="connsiteX59" fmla="*/ 3575179 w 6051679"/>
              <a:gd name="connsiteY59" fmla="*/ 2190361 h 2445985"/>
              <a:gd name="connsiteX60" fmla="*/ 3613279 w 6051679"/>
              <a:gd name="connsiteY60" fmla="*/ 2203061 h 2445985"/>
              <a:gd name="connsiteX61" fmla="*/ 3651379 w 6051679"/>
              <a:gd name="connsiteY61" fmla="*/ 2228461 h 2445985"/>
              <a:gd name="connsiteX62" fmla="*/ 3702179 w 6051679"/>
              <a:gd name="connsiteY62" fmla="*/ 2241161 h 2445985"/>
              <a:gd name="connsiteX63" fmla="*/ 3740279 w 6051679"/>
              <a:gd name="connsiteY63" fmla="*/ 2253861 h 2445985"/>
              <a:gd name="connsiteX64" fmla="*/ 3854579 w 6051679"/>
              <a:gd name="connsiteY64" fmla="*/ 2279261 h 2445985"/>
              <a:gd name="connsiteX65" fmla="*/ 3930779 w 6051679"/>
              <a:gd name="connsiteY65" fmla="*/ 2304661 h 2445985"/>
              <a:gd name="connsiteX66" fmla="*/ 4083179 w 6051679"/>
              <a:gd name="connsiteY66" fmla="*/ 2355461 h 2445985"/>
              <a:gd name="connsiteX67" fmla="*/ 4121279 w 6051679"/>
              <a:gd name="connsiteY67" fmla="*/ 2368161 h 2445985"/>
              <a:gd name="connsiteX68" fmla="*/ 4159379 w 6051679"/>
              <a:gd name="connsiteY68" fmla="*/ 2380861 h 2445985"/>
              <a:gd name="connsiteX69" fmla="*/ 4311779 w 6051679"/>
              <a:gd name="connsiteY69" fmla="*/ 2406261 h 2445985"/>
              <a:gd name="connsiteX70" fmla="*/ 4807079 w 6051679"/>
              <a:gd name="connsiteY70" fmla="*/ 2418961 h 2445985"/>
              <a:gd name="connsiteX71" fmla="*/ 5238879 w 6051679"/>
              <a:gd name="connsiteY71" fmla="*/ 2406261 h 2445985"/>
              <a:gd name="connsiteX72" fmla="*/ 5327779 w 6051679"/>
              <a:gd name="connsiteY72" fmla="*/ 2393561 h 2445985"/>
              <a:gd name="connsiteX73" fmla="*/ 5365879 w 6051679"/>
              <a:gd name="connsiteY73" fmla="*/ 2406261 h 2445985"/>
              <a:gd name="connsiteX74" fmla="*/ 5492879 w 6051679"/>
              <a:gd name="connsiteY74" fmla="*/ 2431661 h 2445985"/>
              <a:gd name="connsiteX75" fmla="*/ 5569079 w 6051679"/>
              <a:gd name="connsiteY75" fmla="*/ 2444361 h 2445985"/>
              <a:gd name="connsiteX76" fmla="*/ 6051679 w 6051679"/>
              <a:gd name="connsiteY76" fmla="*/ 2444361 h 2445985"/>
              <a:gd name="connsiteX0" fmla="*/ 0 w 6132544"/>
              <a:gd name="connsiteY0" fmla="*/ 0 h 2444361"/>
              <a:gd name="connsiteX1" fmla="*/ 63500 w 6132544"/>
              <a:gd name="connsiteY1" fmla="*/ 12700 h 2444361"/>
              <a:gd name="connsiteX2" fmla="*/ 152140 w 6132544"/>
              <a:gd name="connsiteY2" fmla="*/ 777 h 2444361"/>
              <a:gd name="connsiteX3" fmla="*/ 310243 w 6132544"/>
              <a:gd name="connsiteY3" fmla="*/ 1037 h 2444361"/>
              <a:gd name="connsiteX4" fmla="*/ 470418 w 6132544"/>
              <a:gd name="connsiteY4" fmla="*/ 64796 h 2444361"/>
              <a:gd name="connsiteX5" fmla="*/ 608822 w 6132544"/>
              <a:gd name="connsiteY5" fmla="*/ 133739 h 2444361"/>
              <a:gd name="connsiteX6" fmla="*/ 690465 w 6132544"/>
              <a:gd name="connsiteY6" fmla="*/ 177540 h 2444361"/>
              <a:gd name="connsiteX7" fmla="*/ 723121 w 6132544"/>
              <a:gd name="connsiteY7" fmla="*/ 228859 h 2444361"/>
              <a:gd name="connsiteX8" fmla="*/ 767183 w 6132544"/>
              <a:gd name="connsiteY8" fmla="*/ 273180 h 2444361"/>
              <a:gd name="connsiteX9" fmla="*/ 743079 w 6132544"/>
              <a:gd name="connsiteY9" fmla="*/ 336161 h 2444361"/>
              <a:gd name="connsiteX10" fmla="*/ 768479 w 6132544"/>
              <a:gd name="connsiteY10" fmla="*/ 374261 h 2444361"/>
              <a:gd name="connsiteX11" fmla="*/ 806579 w 6132544"/>
              <a:gd name="connsiteY11" fmla="*/ 399661 h 2444361"/>
              <a:gd name="connsiteX12" fmla="*/ 844679 w 6132544"/>
              <a:gd name="connsiteY12" fmla="*/ 437761 h 2444361"/>
              <a:gd name="connsiteX13" fmla="*/ 920879 w 6132544"/>
              <a:gd name="connsiteY13" fmla="*/ 488561 h 2444361"/>
              <a:gd name="connsiteX14" fmla="*/ 958979 w 6132544"/>
              <a:gd name="connsiteY14" fmla="*/ 513961 h 2444361"/>
              <a:gd name="connsiteX15" fmla="*/ 997079 w 6132544"/>
              <a:gd name="connsiteY15" fmla="*/ 552061 h 2444361"/>
              <a:gd name="connsiteX16" fmla="*/ 1022479 w 6132544"/>
              <a:gd name="connsiteY16" fmla="*/ 590161 h 2444361"/>
              <a:gd name="connsiteX17" fmla="*/ 1060579 w 6132544"/>
              <a:gd name="connsiteY17" fmla="*/ 615561 h 2444361"/>
              <a:gd name="connsiteX18" fmla="*/ 1124079 w 6132544"/>
              <a:gd name="connsiteY18" fmla="*/ 729861 h 2444361"/>
              <a:gd name="connsiteX19" fmla="*/ 1149479 w 6132544"/>
              <a:gd name="connsiteY19" fmla="*/ 767961 h 2444361"/>
              <a:gd name="connsiteX20" fmla="*/ 1263779 w 6132544"/>
              <a:gd name="connsiteY20" fmla="*/ 844161 h 2444361"/>
              <a:gd name="connsiteX21" fmla="*/ 1301879 w 6132544"/>
              <a:gd name="connsiteY21" fmla="*/ 869561 h 2444361"/>
              <a:gd name="connsiteX22" fmla="*/ 1339979 w 6132544"/>
              <a:gd name="connsiteY22" fmla="*/ 894961 h 2444361"/>
              <a:gd name="connsiteX23" fmla="*/ 1378079 w 6132544"/>
              <a:gd name="connsiteY23" fmla="*/ 907661 h 2444361"/>
              <a:gd name="connsiteX24" fmla="*/ 1454279 w 6132544"/>
              <a:gd name="connsiteY24" fmla="*/ 958461 h 2444361"/>
              <a:gd name="connsiteX25" fmla="*/ 1492379 w 6132544"/>
              <a:gd name="connsiteY25" fmla="*/ 971161 h 2444361"/>
              <a:gd name="connsiteX26" fmla="*/ 1530479 w 6132544"/>
              <a:gd name="connsiteY26" fmla="*/ 996561 h 2444361"/>
              <a:gd name="connsiteX27" fmla="*/ 1606679 w 6132544"/>
              <a:gd name="connsiteY27" fmla="*/ 1021961 h 2444361"/>
              <a:gd name="connsiteX28" fmla="*/ 1682879 w 6132544"/>
              <a:gd name="connsiteY28" fmla="*/ 1047361 h 2444361"/>
              <a:gd name="connsiteX29" fmla="*/ 1771779 w 6132544"/>
              <a:gd name="connsiteY29" fmla="*/ 1072761 h 2444361"/>
              <a:gd name="connsiteX30" fmla="*/ 1974979 w 6132544"/>
              <a:gd name="connsiteY30" fmla="*/ 1110861 h 2444361"/>
              <a:gd name="connsiteX31" fmla="*/ 2076579 w 6132544"/>
              <a:gd name="connsiteY31" fmla="*/ 1123561 h 2444361"/>
              <a:gd name="connsiteX32" fmla="*/ 2140079 w 6132544"/>
              <a:gd name="connsiteY32" fmla="*/ 1136261 h 2444361"/>
              <a:gd name="connsiteX33" fmla="*/ 2216279 w 6132544"/>
              <a:gd name="connsiteY33" fmla="*/ 1161661 h 2444361"/>
              <a:gd name="connsiteX34" fmla="*/ 2254379 w 6132544"/>
              <a:gd name="connsiteY34" fmla="*/ 1174361 h 2444361"/>
              <a:gd name="connsiteX35" fmla="*/ 2292479 w 6132544"/>
              <a:gd name="connsiteY35" fmla="*/ 1187061 h 2444361"/>
              <a:gd name="connsiteX36" fmla="*/ 2330579 w 6132544"/>
              <a:gd name="connsiteY36" fmla="*/ 1199761 h 2444361"/>
              <a:gd name="connsiteX37" fmla="*/ 2368679 w 6132544"/>
              <a:gd name="connsiteY37" fmla="*/ 1225161 h 2444361"/>
              <a:gd name="connsiteX38" fmla="*/ 2444879 w 6132544"/>
              <a:gd name="connsiteY38" fmla="*/ 1250561 h 2444361"/>
              <a:gd name="connsiteX39" fmla="*/ 2482979 w 6132544"/>
              <a:gd name="connsiteY39" fmla="*/ 1288661 h 2444361"/>
              <a:gd name="connsiteX40" fmla="*/ 2521079 w 6132544"/>
              <a:gd name="connsiteY40" fmla="*/ 1314061 h 2444361"/>
              <a:gd name="connsiteX41" fmla="*/ 2584579 w 6132544"/>
              <a:gd name="connsiteY41" fmla="*/ 1364861 h 2444361"/>
              <a:gd name="connsiteX42" fmla="*/ 2648079 w 6132544"/>
              <a:gd name="connsiteY42" fmla="*/ 1415661 h 2444361"/>
              <a:gd name="connsiteX43" fmla="*/ 2686179 w 6132544"/>
              <a:gd name="connsiteY43" fmla="*/ 1453761 h 2444361"/>
              <a:gd name="connsiteX44" fmla="*/ 2762379 w 6132544"/>
              <a:gd name="connsiteY44" fmla="*/ 1504561 h 2444361"/>
              <a:gd name="connsiteX45" fmla="*/ 2838579 w 6132544"/>
              <a:gd name="connsiteY45" fmla="*/ 1555361 h 2444361"/>
              <a:gd name="connsiteX46" fmla="*/ 2876679 w 6132544"/>
              <a:gd name="connsiteY46" fmla="*/ 1580761 h 2444361"/>
              <a:gd name="connsiteX47" fmla="*/ 2940179 w 6132544"/>
              <a:gd name="connsiteY47" fmla="*/ 1644261 h 2444361"/>
              <a:gd name="connsiteX48" fmla="*/ 3003679 w 6132544"/>
              <a:gd name="connsiteY48" fmla="*/ 1707761 h 2444361"/>
              <a:gd name="connsiteX49" fmla="*/ 3029079 w 6132544"/>
              <a:gd name="connsiteY49" fmla="*/ 1745861 h 2444361"/>
              <a:gd name="connsiteX50" fmla="*/ 3105279 w 6132544"/>
              <a:gd name="connsiteY50" fmla="*/ 1796661 h 2444361"/>
              <a:gd name="connsiteX51" fmla="*/ 3194179 w 6132544"/>
              <a:gd name="connsiteY51" fmla="*/ 1910961 h 2444361"/>
              <a:gd name="connsiteX52" fmla="*/ 3244979 w 6132544"/>
              <a:gd name="connsiteY52" fmla="*/ 1961761 h 2444361"/>
              <a:gd name="connsiteX53" fmla="*/ 3308479 w 6132544"/>
              <a:gd name="connsiteY53" fmla="*/ 2037961 h 2444361"/>
              <a:gd name="connsiteX54" fmla="*/ 3346579 w 6132544"/>
              <a:gd name="connsiteY54" fmla="*/ 2050661 h 2444361"/>
              <a:gd name="connsiteX55" fmla="*/ 3384679 w 6132544"/>
              <a:gd name="connsiteY55" fmla="*/ 2076061 h 2444361"/>
              <a:gd name="connsiteX56" fmla="*/ 3422779 w 6132544"/>
              <a:gd name="connsiteY56" fmla="*/ 2088761 h 2444361"/>
              <a:gd name="connsiteX57" fmla="*/ 3498979 w 6132544"/>
              <a:gd name="connsiteY57" fmla="*/ 2139561 h 2444361"/>
              <a:gd name="connsiteX58" fmla="*/ 3537079 w 6132544"/>
              <a:gd name="connsiteY58" fmla="*/ 2164961 h 2444361"/>
              <a:gd name="connsiteX59" fmla="*/ 3575179 w 6132544"/>
              <a:gd name="connsiteY59" fmla="*/ 2190361 h 2444361"/>
              <a:gd name="connsiteX60" fmla="*/ 3613279 w 6132544"/>
              <a:gd name="connsiteY60" fmla="*/ 2203061 h 2444361"/>
              <a:gd name="connsiteX61" fmla="*/ 3651379 w 6132544"/>
              <a:gd name="connsiteY61" fmla="*/ 2228461 h 2444361"/>
              <a:gd name="connsiteX62" fmla="*/ 3702179 w 6132544"/>
              <a:gd name="connsiteY62" fmla="*/ 2241161 h 2444361"/>
              <a:gd name="connsiteX63" fmla="*/ 3740279 w 6132544"/>
              <a:gd name="connsiteY63" fmla="*/ 2253861 h 2444361"/>
              <a:gd name="connsiteX64" fmla="*/ 3854579 w 6132544"/>
              <a:gd name="connsiteY64" fmla="*/ 2279261 h 2444361"/>
              <a:gd name="connsiteX65" fmla="*/ 3930779 w 6132544"/>
              <a:gd name="connsiteY65" fmla="*/ 2304661 h 2444361"/>
              <a:gd name="connsiteX66" fmla="*/ 4083179 w 6132544"/>
              <a:gd name="connsiteY66" fmla="*/ 2355461 h 2444361"/>
              <a:gd name="connsiteX67" fmla="*/ 4121279 w 6132544"/>
              <a:gd name="connsiteY67" fmla="*/ 2368161 h 2444361"/>
              <a:gd name="connsiteX68" fmla="*/ 4159379 w 6132544"/>
              <a:gd name="connsiteY68" fmla="*/ 2380861 h 2444361"/>
              <a:gd name="connsiteX69" fmla="*/ 4311779 w 6132544"/>
              <a:gd name="connsiteY69" fmla="*/ 2406261 h 2444361"/>
              <a:gd name="connsiteX70" fmla="*/ 4807079 w 6132544"/>
              <a:gd name="connsiteY70" fmla="*/ 2418961 h 2444361"/>
              <a:gd name="connsiteX71" fmla="*/ 5238879 w 6132544"/>
              <a:gd name="connsiteY71" fmla="*/ 2406261 h 2444361"/>
              <a:gd name="connsiteX72" fmla="*/ 5327779 w 6132544"/>
              <a:gd name="connsiteY72" fmla="*/ 2393561 h 2444361"/>
              <a:gd name="connsiteX73" fmla="*/ 5365879 w 6132544"/>
              <a:gd name="connsiteY73" fmla="*/ 2406261 h 2444361"/>
              <a:gd name="connsiteX74" fmla="*/ 5492879 w 6132544"/>
              <a:gd name="connsiteY74" fmla="*/ 2431661 h 2444361"/>
              <a:gd name="connsiteX75" fmla="*/ 5569079 w 6132544"/>
              <a:gd name="connsiteY75" fmla="*/ 2444361 h 2444361"/>
              <a:gd name="connsiteX76" fmla="*/ 6132544 w 6132544"/>
              <a:gd name="connsiteY76" fmla="*/ 2431920 h 2444361"/>
              <a:gd name="connsiteX0" fmla="*/ 0 w 6132544"/>
              <a:gd name="connsiteY0" fmla="*/ 0 h 2433621"/>
              <a:gd name="connsiteX1" fmla="*/ 63500 w 6132544"/>
              <a:gd name="connsiteY1" fmla="*/ 12700 h 2433621"/>
              <a:gd name="connsiteX2" fmla="*/ 152140 w 6132544"/>
              <a:gd name="connsiteY2" fmla="*/ 777 h 2433621"/>
              <a:gd name="connsiteX3" fmla="*/ 310243 w 6132544"/>
              <a:gd name="connsiteY3" fmla="*/ 1037 h 2433621"/>
              <a:gd name="connsiteX4" fmla="*/ 470418 w 6132544"/>
              <a:gd name="connsiteY4" fmla="*/ 64796 h 2433621"/>
              <a:gd name="connsiteX5" fmla="*/ 608822 w 6132544"/>
              <a:gd name="connsiteY5" fmla="*/ 133739 h 2433621"/>
              <a:gd name="connsiteX6" fmla="*/ 690465 w 6132544"/>
              <a:gd name="connsiteY6" fmla="*/ 177540 h 2433621"/>
              <a:gd name="connsiteX7" fmla="*/ 723121 w 6132544"/>
              <a:gd name="connsiteY7" fmla="*/ 228859 h 2433621"/>
              <a:gd name="connsiteX8" fmla="*/ 767183 w 6132544"/>
              <a:gd name="connsiteY8" fmla="*/ 273180 h 2433621"/>
              <a:gd name="connsiteX9" fmla="*/ 743079 w 6132544"/>
              <a:gd name="connsiteY9" fmla="*/ 336161 h 2433621"/>
              <a:gd name="connsiteX10" fmla="*/ 768479 w 6132544"/>
              <a:gd name="connsiteY10" fmla="*/ 374261 h 2433621"/>
              <a:gd name="connsiteX11" fmla="*/ 806579 w 6132544"/>
              <a:gd name="connsiteY11" fmla="*/ 399661 h 2433621"/>
              <a:gd name="connsiteX12" fmla="*/ 844679 w 6132544"/>
              <a:gd name="connsiteY12" fmla="*/ 437761 h 2433621"/>
              <a:gd name="connsiteX13" fmla="*/ 920879 w 6132544"/>
              <a:gd name="connsiteY13" fmla="*/ 488561 h 2433621"/>
              <a:gd name="connsiteX14" fmla="*/ 958979 w 6132544"/>
              <a:gd name="connsiteY14" fmla="*/ 513961 h 2433621"/>
              <a:gd name="connsiteX15" fmla="*/ 997079 w 6132544"/>
              <a:gd name="connsiteY15" fmla="*/ 552061 h 2433621"/>
              <a:gd name="connsiteX16" fmla="*/ 1022479 w 6132544"/>
              <a:gd name="connsiteY16" fmla="*/ 590161 h 2433621"/>
              <a:gd name="connsiteX17" fmla="*/ 1060579 w 6132544"/>
              <a:gd name="connsiteY17" fmla="*/ 615561 h 2433621"/>
              <a:gd name="connsiteX18" fmla="*/ 1124079 w 6132544"/>
              <a:gd name="connsiteY18" fmla="*/ 729861 h 2433621"/>
              <a:gd name="connsiteX19" fmla="*/ 1149479 w 6132544"/>
              <a:gd name="connsiteY19" fmla="*/ 767961 h 2433621"/>
              <a:gd name="connsiteX20" fmla="*/ 1263779 w 6132544"/>
              <a:gd name="connsiteY20" fmla="*/ 844161 h 2433621"/>
              <a:gd name="connsiteX21" fmla="*/ 1301879 w 6132544"/>
              <a:gd name="connsiteY21" fmla="*/ 869561 h 2433621"/>
              <a:gd name="connsiteX22" fmla="*/ 1339979 w 6132544"/>
              <a:gd name="connsiteY22" fmla="*/ 894961 h 2433621"/>
              <a:gd name="connsiteX23" fmla="*/ 1378079 w 6132544"/>
              <a:gd name="connsiteY23" fmla="*/ 907661 h 2433621"/>
              <a:gd name="connsiteX24" fmla="*/ 1454279 w 6132544"/>
              <a:gd name="connsiteY24" fmla="*/ 958461 h 2433621"/>
              <a:gd name="connsiteX25" fmla="*/ 1492379 w 6132544"/>
              <a:gd name="connsiteY25" fmla="*/ 971161 h 2433621"/>
              <a:gd name="connsiteX26" fmla="*/ 1530479 w 6132544"/>
              <a:gd name="connsiteY26" fmla="*/ 996561 h 2433621"/>
              <a:gd name="connsiteX27" fmla="*/ 1606679 w 6132544"/>
              <a:gd name="connsiteY27" fmla="*/ 1021961 h 2433621"/>
              <a:gd name="connsiteX28" fmla="*/ 1682879 w 6132544"/>
              <a:gd name="connsiteY28" fmla="*/ 1047361 h 2433621"/>
              <a:gd name="connsiteX29" fmla="*/ 1771779 w 6132544"/>
              <a:gd name="connsiteY29" fmla="*/ 1072761 h 2433621"/>
              <a:gd name="connsiteX30" fmla="*/ 1974979 w 6132544"/>
              <a:gd name="connsiteY30" fmla="*/ 1110861 h 2433621"/>
              <a:gd name="connsiteX31" fmla="*/ 2076579 w 6132544"/>
              <a:gd name="connsiteY31" fmla="*/ 1123561 h 2433621"/>
              <a:gd name="connsiteX32" fmla="*/ 2140079 w 6132544"/>
              <a:gd name="connsiteY32" fmla="*/ 1136261 h 2433621"/>
              <a:gd name="connsiteX33" fmla="*/ 2216279 w 6132544"/>
              <a:gd name="connsiteY33" fmla="*/ 1161661 h 2433621"/>
              <a:gd name="connsiteX34" fmla="*/ 2254379 w 6132544"/>
              <a:gd name="connsiteY34" fmla="*/ 1174361 h 2433621"/>
              <a:gd name="connsiteX35" fmla="*/ 2292479 w 6132544"/>
              <a:gd name="connsiteY35" fmla="*/ 1187061 h 2433621"/>
              <a:gd name="connsiteX36" fmla="*/ 2330579 w 6132544"/>
              <a:gd name="connsiteY36" fmla="*/ 1199761 h 2433621"/>
              <a:gd name="connsiteX37" fmla="*/ 2368679 w 6132544"/>
              <a:gd name="connsiteY37" fmla="*/ 1225161 h 2433621"/>
              <a:gd name="connsiteX38" fmla="*/ 2444879 w 6132544"/>
              <a:gd name="connsiteY38" fmla="*/ 1250561 h 2433621"/>
              <a:gd name="connsiteX39" fmla="*/ 2482979 w 6132544"/>
              <a:gd name="connsiteY39" fmla="*/ 1288661 h 2433621"/>
              <a:gd name="connsiteX40" fmla="*/ 2521079 w 6132544"/>
              <a:gd name="connsiteY40" fmla="*/ 1314061 h 2433621"/>
              <a:gd name="connsiteX41" fmla="*/ 2584579 w 6132544"/>
              <a:gd name="connsiteY41" fmla="*/ 1364861 h 2433621"/>
              <a:gd name="connsiteX42" fmla="*/ 2648079 w 6132544"/>
              <a:gd name="connsiteY42" fmla="*/ 1415661 h 2433621"/>
              <a:gd name="connsiteX43" fmla="*/ 2686179 w 6132544"/>
              <a:gd name="connsiteY43" fmla="*/ 1453761 h 2433621"/>
              <a:gd name="connsiteX44" fmla="*/ 2762379 w 6132544"/>
              <a:gd name="connsiteY44" fmla="*/ 1504561 h 2433621"/>
              <a:gd name="connsiteX45" fmla="*/ 2838579 w 6132544"/>
              <a:gd name="connsiteY45" fmla="*/ 1555361 h 2433621"/>
              <a:gd name="connsiteX46" fmla="*/ 2876679 w 6132544"/>
              <a:gd name="connsiteY46" fmla="*/ 1580761 h 2433621"/>
              <a:gd name="connsiteX47" fmla="*/ 2940179 w 6132544"/>
              <a:gd name="connsiteY47" fmla="*/ 1644261 h 2433621"/>
              <a:gd name="connsiteX48" fmla="*/ 3003679 w 6132544"/>
              <a:gd name="connsiteY48" fmla="*/ 1707761 h 2433621"/>
              <a:gd name="connsiteX49" fmla="*/ 3029079 w 6132544"/>
              <a:gd name="connsiteY49" fmla="*/ 1745861 h 2433621"/>
              <a:gd name="connsiteX50" fmla="*/ 3105279 w 6132544"/>
              <a:gd name="connsiteY50" fmla="*/ 1796661 h 2433621"/>
              <a:gd name="connsiteX51" fmla="*/ 3194179 w 6132544"/>
              <a:gd name="connsiteY51" fmla="*/ 1910961 h 2433621"/>
              <a:gd name="connsiteX52" fmla="*/ 3244979 w 6132544"/>
              <a:gd name="connsiteY52" fmla="*/ 1961761 h 2433621"/>
              <a:gd name="connsiteX53" fmla="*/ 3308479 w 6132544"/>
              <a:gd name="connsiteY53" fmla="*/ 2037961 h 2433621"/>
              <a:gd name="connsiteX54" fmla="*/ 3346579 w 6132544"/>
              <a:gd name="connsiteY54" fmla="*/ 2050661 h 2433621"/>
              <a:gd name="connsiteX55" fmla="*/ 3384679 w 6132544"/>
              <a:gd name="connsiteY55" fmla="*/ 2076061 h 2433621"/>
              <a:gd name="connsiteX56" fmla="*/ 3422779 w 6132544"/>
              <a:gd name="connsiteY56" fmla="*/ 2088761 h 2433621"/>
              <a:gd name="connsiteX57" fmla="*/ 3498979 w 6132544"/>
              <a:gd name="connsiteY57" fmla="*/ 2139561 h 2433621"/>
              <a:gd name="connsiteX58" fmla="*/ 3537079 w 6132544"/>
              <a:gd name="connsiteY58" fmla="*/ 2164961 h 2433621"/>
              <a:gd name="connsiteX59" fmla="*/ 3575179 w 6132544"/>
              <a:gd name="connsiteY59" fmla="*/ 2190361 h 2433621"/>
              <a:gd name="connsiteX60" fmla="*/ 3613279 w 6132544"/>
              <a:gd name="connsiteY60" fmla="*/ 2203061 h 2433621"/>
              <a:gd name="connsiteX61" fmla="*/ 3651379 w 6132544"/>
              <a:gd name="connsiteY61" fmla="*/ 2228461 h 2433621"/>
              <a:gd name="connsiteX62" fmla="*/ 3702179 w 6132544"/>
              <a:gd name="connsiteY62" fmla="*/ 2241161 h 2433621"/>
              <a:gd name="connsiteX63" fmla="*/ 3740279 w 6132544"/>
              <a:gd name="connsiteY63" fmla="*/ 2253861 h 2433621"/>
              <a:gd name="connsiteX64" fmla="*/ 3854579 w 6132544"/>
              <a:gd name="connsiteY64" fmla="*/ 2279261 h 2433621"/>
              <a:gd name="connsiteX65" fmla="*/ 3930779 w 6132544"/>
              <a:gd name="connsiteY65" fmla="*/ 2304661 h 2433621"/>
              <a:gd name="connsiteX66" fmla="*/ 4083179 w 6132544"/>
              <a:gd name="connsiteY66" fmla="*/ 2355461 h 2433621"/>
              <a:gd name="connsiteX67" fmla="*/ 4121279 w 6132544"/>
              <a:gd name="connsiteY67" fmla="*/ 2368161 h 2433621"/>
              <a:gd name="connsiteX68" fmla="*/ 4159379 w 6132544"/>
              <a:gd name="connsiteY68" fmla="*/ 2380861 h 2433621"/>
              <a:gd name="connsiteX69" fmla="*/ 4311779 w 6132544"/>
              <a:gd name="connsiteY69" fmla="*/ 2406261 h 2433621"/>
              <a:gd name="connsiteX70" fmla="*/ 4807079 w 6132544"/>
              <a:gd name="connsiteY70" fmla="*/ 2418961 h 2433621"/>
              <a:gd name="connsiteX71" fmla="*/ 5238879 w 6132544"/>
              <a:gd name="connsiteY71" fmla="*/ 2406261 h 2433621"/>
              <a:gd name="connsiteX72" fmla="*/ 5327779 w 6132544"/>
              <a:gd name="connsiteY72" fmla="*/ 2393561 h 2433621"/>
              <a:gd name="connsiteX73" fmla="*/ 5365879 w 6132544"/>
              <a:gd name="connsiteY73" fmla="*/ 2406261 h 2433621"/>
              <a:gd name="connsiteX74" fmla="*/ 5492879 w 6132544"/>
              <a:gd name="connsiteY74" fmla="*/ 2431661 h 2433621"/>
              <a:gd name="connsiteX75" fmla="*/ 5824116 w 6132544"/>
              <a:gd name="connsiteY75" fmla="*/ 2431920 h 2433621"/>
              <a:gd name="connsiteX76" fmla="*/ 6132544 w 6132544"/>
              <a:gd name="connsiteY76" fmla="*/ 2431920 h 2433621"/>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8479 w 6132544"/>
              <a:gd name="connsiteY53" fmla="*/ 2037961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51379 w 6132544"/>
              <a:gd name="connsiteY61" fmla="*/ 2228461 h 2432400"/>
              <a:gd name="connsiteX62" fmla="*/ 3702179 w 6132544"/>
              <a:gd name="connsiteY62" fmla="*/ 2241161 h 2432400"/>
              <a:gd name="connsiteX63" fmla="*/ 3740279 w 6132544"/>
              <a:gd name="connsiteY63" fmla="*/ 2253861 h 2432400"/>
              <a:gd name="connsiteX64" fmla="*/ 3854579 w 6132544"/>
              <a:gd name="connsiteY64" fmla="*/ 2279261 h 2432400"/>
              <a:gd name="connsiteX65" fmla="*/ 3930779 w 6132544"/>
              <a:gd name="connsiteY65" fmla="*/ 2304661 h 2432400"/>
              <a:gd name="connsiteX66" fmla="*/ 4083179 w 6132544"/>
              <a:gd name="connsiteY66" fmla="*/ 2355461 h 2432400"/>
              <a:gd name="connsiteX67" fmla="*/ 4121279 w 6132544"/>
              <a:gd name="connsiteY67" fmla="*/ 2368161 h 2432400"/>
              <a:gd name="connsiteX68" fmla="*/ 4159379 w 6132544"/>
              <a:gd name="connsiteY68" fmla="*/ 2380861 h 2432400"/>
              <a:gd name="connsiteX69" fmla="*/ 4311779 w 6132544"/>
              <a:gd name="connsiteY69" fmla="*/ 2406261 h 2432400"/>
              <a:gd name="connsiteX70" fmla="*/ 4807079 w 6132544"/>
              <a:gd name="connsiteY70" fmla="*/ 2418961 h 2432400"/>
              <a:gd name="connsiteX71" fmla="*/ 5238879 w 6132544"/>
              <a:gd name="connsiteY71" fmla="*/ 2406261 h 2432400"/>
              <a:gd name="connsiteX72" fmla="*/ 5327779 w 6132544"/>
              <a:gd name="connsiteY72" fmla="*/ 2393561 h 2432400"/>
              <a:gd name="connsiteX73" fmla="*/ 5365879 w 6132544"/>
              <a:gd name="connsiteY73" fmla="*/ 240626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8479 w 6132544"/>
              <a:gd name="connsiteY53" fmla="*/ 2037961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51379 w 6132544"/>
              <a:gd name="connsiteY61" fmla="*/ 2228461 h 2432400"/>
              <a:gd name="connsiteX62" fmla="*/ 3702179 w 6132544"/>
              <a:gd name="connsiteY62" fmla="*/ 2241161 h 2432400"/>
              <a:gd name="connsiteX63" fmla="*/ 3740279 w 6132544"/>
              <a:gd name="connsiteY63" fmla="*/ 2253861 h 2432400"/>
              <a:gd name="connsiteX64" fmla="*/ 3854579 w 6132544"/>
              <a:gd name="connsiteY64" fmla="*/ 2279261 h 2432400"/>
              <a:gd name="connsiteX65" fmla="*/ 3930779 w 6132544"/>
              <a:gd name="connsiteY65" fmla="*/ 2304661 h 2432400"/>
              <a:gd name="connsiteX66" fmla="*/ 4083179 w 6132544"/>
              <a:gd name="connsiteY66" fmla="*/ 2355461 h 2432400"/>
              <a:gd name="connsiteX67" fmla="*/ 4121279 w 6132544"/>
              <a:gd name="connsiteY67" fmla="*/ 2368161 h 2432400"/>
              <a:gd name="connsiteX68" fmla="*/ 4159379 w 6132544"/>
              <a:gd name="connsiteY68" fmla="*/ 2380861 h 2432400"/>
              <a:gd name="connsiteX69" fmla="*/ 4311779 w 6132544"/>
              <a:gd name="connsiteY69" fmla="*/ 2406261 h 2432400"/>
              <a:gd name="connsiteX70" fmla="*/ 4807079 w 6132544"/>
              <a:gd name="connsiteY70" fmla="*/ 2418961 h 2432400"/>
              <a:gd name="connsiteX71" fmla="*/ 5114471 w 6132544"/>
              <a:gd name="connsiteY71" fmla="*/ 2431143 h 2432400"/>
              <a:gd name="connsiteX72" fmla="*/ 5327779 w 6132544"/>
              <a:gd name="connsiteY72" fmla="*/ 2393561 h 2432400"/>
              <a:gd name="connsiteX73" fmla="*/ 5365879 w 6132544"/>
              <a:gd name="connsiteY73" fmla="*/ 240626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8479 w 6132544"/>
              <a:gd name="connsiteY53" fmla="*/ 2037961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51379 w 6132544"/>
              <a:gd name="connsiteY61" fmla="*/ 2228461 h 2432400"/>
              <a:gd name="connsiteX62" fmla="*/ 3702179 w 6132544"/>
              <a:gd name="connsiteY62" fmla="*/ 2241161 h 2432400"/>
              <a:gd name="connsiteX63" fmla="*/ 3740279 w 6132544"/>
              <a:gd name="connsiteY63" fmla="*/ 2253861 h 2432400"/>
              <a:gd name="connsiteX64" fmla="*/ 3854579 w 6132544"/>
              <a:gd name="connsiteY64" fmla="*/ 2279261 h 2432400"/>
              <a:gd name="connsiteX65" fmla="*/ 3930779 w 6132544"/>
              <a:gd name="connsiteY65" fmla="*/ 2304661 h 2432400"/>
              <a:gd name="connsiteX66" fmla="*/ 4083179 w 6132544"/>
              <a:gd name="connsiteY66" fmla="*/ 2355461 h 2432400"/>
              <a:gd name="connsiteX67" fmla="*/ 4121279 w 6132544"/>
              <a:gd name="connsiteY67" fmla="*/ 2368161 h 2432400"/>
              <a:gd name="connsiteX68" fmla="*/ 4159379 w 6132544"/>
              <a:gd name="connsiteY68" fmla="*/ 2380861 h 2432400"/>
              <a:gd name="connsiteX69" fmla="*/ 4311779 w 6132544"/>
              <a:gd name="connsiteY69" fmla="*/ 2406261 h 2432400"/>
              <a:gd name="connsiteX70" fmla="*/ 4807079 w 6132544"/>
              <a:gd name="connsiteY70" fmla="*/ 2418961 h 2432400"/>
              <a:gd name="connsiteX71" fmla="*/ 5114471 w 6132544"/>
              <a:gd name="connsiteY71" fmla="*/ 2431143 h 2432400"/>
              <a:gd name="connsiteX72" fmla="*/ 5296676 w 6132544"/>
              <a:gd name="connsiteY72" fmla="*/ 2418443 h 2432400"/>
              <a:gd name="connsiteX73" fmla="*/ 5365879 w 6132544"/>
              <a:gd name="connsiteY73" fmla="*/ 240626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8479 w 6132544"/>
              <a:gd name="connsiteY53" fmla="*/ 2037961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51379 w 6132544"/>
              <a:gd name="connsiteY61" fmla="*/ 2228461 h 2432400"/>
              <a:gd name="connsiteX62" fmla="*/ 3702179 w 6132544"/>
              <a:gd name="connsiteY62" fmla="*/ 2241161 h 2432400"/>
              <a:gd name="connsiteX63" fmla="*/ 3740279 w 6132544"/>
              <a:gd name="connsiteY63" fmla="*/ 2253861 h 2432400"/>
              <a:gd name="connsiteX64" fmla="*/ 3854579 w 6132544"/>
              <a:gd name="connsiteY64" fmla="*/ 2279261 h 2432400"/>
              <a:gd name="connsiteX65" fmla="*/ 3930779 w 6132544"/>
              <a:gd name="connsiteY65" fmla="*/ 2304661 h 2432400"/>
              <a:gd name="connsiteX66" fmla="*/ 4083179 w 6132544"/>
              <a:gd name="connsiteY66" fmla="*/ 2355461 h 2432400"/>
              <a:gd name="connsiteX67" fmla="*/ 4121279 w 6132544"/>
              <a:gd name="connsiteY67" fmla="*/ 2368161 h 2432400"/>
              <a:gd name="connsiteX68" fmla="*/ 4159379 w 6132544"/>
              <a:gd name="connsiteY68" fmla="*/ 2380861 h 2432400"/>
              <a:gd name="connsiteX69" fmla="*/ 4311779 w 6132544"/>
              <a:gd name="connsiteY69" fmla="*/ 2406261 h 2432400"/>
              <a:gd name="connsiteX70" fmla="*/ 4807079 w 6132544"/>
              <a:gd name="connsiteY70" fmla="*/ 2418961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8479 w 6132544"/>
              <a:gd name="connsiteY53" fmla="*/ 2037961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51379 w 6132544"/>
              <a:gd name="connsiteY61" fmla="*/ 2228461 h 2432400"/>
              <a:gd name="connsiteX62" fmla="*/ 3702179 w 6132544"/>
              <a:gd name="connsiteY62" fmla="*/ 2241161 h 2432400"/>
              <a:gd name="connsiteX63" fmla="*/ 3740279 w 6132544"/>
              <a:gd name="connsiteY63" fmla="*/ 2253861 h 2432400"/>
              <a:gd name="connsiteX64" fmla="*/ 3854579 w 6132544"/>
              <a:gd name="connsiteY64" fmla="*/ 2279261 h 2432400"/>
              <a:gd name="connsiteX65" fmla="*/ 3930779 w 6132544"/>
              <a:gd name="connsiteY65" fmla="*/ 2304661 h 2432400"/>
              <a:gd name="connsiteX66" fmla="*/ 4083179 w 6132544"/>
              <a:gd name="connsiteY66" fmla="*/ 2355461 h 2432400"/>
              <a:gd name="connsiteX67" fmla="*/ 4121279 w 6132544"/>
              <a:gd name="connsiteY67" fmla="*/ 2368161 h 2432400"/>
              <a:gd name="connsiteX68" fmla="*/ 4159379 w 6132544"/>
              <a:gd name="connsiteY68" fmla="*/ 2380861 h 2432400"/>
              <a:gd name="connsiteX69" fmla="*/ 4311779 w 6132544"/>
              <a:gd name="connsiteY69" fmla="*/ 2406261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8479 w 6132544"/>
              <a:gd name="connsiteY53" fmla="*/ 2037961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51379 w 6132544"/>
              <a:gd name="connsiteY61" fmla="*/ 2228461 h 2432400"/>
              <a:gd name="connsiteX62" fmla="*/ 3702179 w 6132544"/>
              <a:gd name="connsiteY62" fmla="*/ 2241161 h 2432400"/>
              <a:gd name="connsiteX63" fmla="*/ 3740279 w 6132544"/>
              <a:gd name="connsiteY63" fmla="*/ 2253861 h 2432400"/>
              <a:gd name="connsiteX64" fmla="*/ 3854579 w 6132544"/>
              <a:gd name="connsiteY64" fmla="*/ 2279261 h 2432400"/>
              <a:gd name="connsiteX65" fmla="*/ 3930779 w 6132544"/>
              <a:gd name="connsiteY65" fmla="*/ 2304661 h 2432400"/>
              <a:gd name="connsiteX66" fmla="*/ 4083179 w 6132544"/>
              <a:gd name="connsiteY66" fmla="*/ 2355461 h 2432400"/>
              <a:gd name="connsiteX67" fmla="*/ 4121279 w 6132544"/>
              <a:gd name="connsiteY67" fmla="*/ 2368161 h 2432400"/>
              <a:gd name="connsiteX68" fmla="*/ 4159379 w 6132544"/>
              <a:gd name="connsiteY68" fmla="*/ 2380861 h 2432400"/>
              <a:gd name="connsiteX69" fmla="*/ 4311779 w 6132544"/>
              <a:gd name="connsiteY69" fmla="*/ 2406261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8479 w 6132544"/>
              <a:gd name="connsiteY53" fmla="*/ 2037961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51379 w 6132544"/>
              <a:gd name="connsiteY61" fmla="*/ 2228461 h 2432400"/>
              <a:gd name="connsiteX62" fmla="*/ 3702179 w 6132544"/>
              <a:gd name="connsiteY62" fmla="*/ 2241161 h 2432400"/>
              <a:gd name="connsiteX63" fmla="*/ 3740279 w 6132544"/>
              <a:gd name="connsiteY63" fmla="*/ 2253861 h 2432400"/>
              <a:gd name="connsiteX64" fmla="*/ 3854579 w 6132544"/>
              <a:gd name="connsiteY64" fmla="*/ 2279261 h 2432400"/>
              <a:gd name="connsiteX65" fmla="*/ 3930779 w 6132544"/>
              <a:gd name="connsiteY65" fmla="*/ 2304661 h 2432400"/>
              <a:gd name="connsiteX66" fmla="*/ 4083179 w 6132544"/>
              <a:gd name="connsiteY66" fmla="*/ 2355461 h 2432400"/>
              <a:gd name="connsiteX67" fmla="*/ 4121279 w 6132544"/>
              <a:gd name="connsiteY67" fmla="*/ 2368161 h 2432400"/>
              <a:gd name="connsiteX68" fmla="*/ 4159379 w 6132544"/>
              <a:gd name="connsiteY68" fmla="*/ 2380861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8479 w 6132544"/>
              <a:gd name="connsiteY53" fmla="*/ 2037961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51379 w 6132544"/>
              <a:gd name="connsiteY61" fmla="*/ 2228461 h 2432400"/>
              <a:gd name="connsiteX62" fmla="*/ 3702179 w 6132544"/>
              <a:gd name="connsiteY62" fmla="*/ 2241161 h 2432400"/>
              <a:gd name="connsiteX63" fmla="*/ 3740279 w 6132544"/>
              <a:gd name="connsiteY63" fmla="*/ 2253861 h 2432400"/>
              <a:gd name="connsiteX64" fmla="*/ 3854579 w 6132544"/>
              <a:gd name="connsiteY64" fmla="*/ 2279261 h 2432400"/>
              <a:gd name="connsiteX65" fmla="*/ 3930779 w 6132544"/>
              <a:gd name="connsiteY65" fmla="*/ 2304661 h 2432400"/>
              <a:gd name="connsiteX66" fmla="*/ 4083179 w 6132544"/>
              <a:gd name="connsiteY66" fmla="*/ 2355461 h 2432400"/>
              <a:gd name="connsiteX67" fmla="*/ 4121279 w 6132544"/>
              <a:gd name="connsiteY67" fmla="*/ 2368161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8479 w 6132544"/>
              <a:gd name="connsiteY53" fmla="*/ 2037961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51379 w 6132544"/>
              <a:gd name="connsiteY61" fmla="*/ 2228461 h 2432400"/>
              <a:gd name="connsiteX62" fmla="*/ 3702179 w 6132544"/>
              <a:gd name="connsiteY62" fmla="*/ 2241161 h 2432400"/>
              <a:gd name="connsiteX63" fmla="*/ 3740279 w 6132544"/>
              <a:gd name="connsiteY63" fmla="*/ 2253861 h 2432400"/>
              <a:gd name="connsiteX64" fmla="*/ 3854579 w 6132544"/>
              <a:gd name="connsiteY64" fmla="*/ 2279261 h 2432400"/>
              <a:gd name="connsiteX65" fmla="*/ 3930779 w 6132544"/>
              <a:gd name="connsiteY65" fmla="*/ 2304661 h 2432400"/>
              <a:gd name="connsiteX66" fmla="*/ 4083179 w 6132544"/>
              <a:gd name="connsiteY66" fmla="*/ 2355461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8479 w 6132544"/>
              <a:gd name="connsiteY53" fmla="*/ 2037961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51379 w 6132544"/>
              <a:gd name="connsiteY61" fmla="*/ 2228461 h 2432400"/>
              <a:gd name="connsiteX62" fmla="*/ 3702179 w 6132544"/>
              <a:gd name="connsiteY62" fmla="*/ 2241161 h 2432400"/>
              <a:gd name="connsiteX63" fmla="*/ 3740279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8479 w 6132544"/>
              <a:gd name="connsiteY53" fmla="*/ 2037961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51379 w 6132544"/>
              <a:gd name="connsiteY61" fmla="*/ 222846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8479 w 6132544"/>
              <a:gd name="connsiteY53" fmla="*/ 2037961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686179 w 6132544"/>
              <a:gd name="connsiteY43" fmla="*/ 1453761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48079 w 6132544"/>
              <a:gd name="connsiteY42" fmla="*/ 1415661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84579 w 6132544"/>
              <a:gd name="connsiteY41" fmla="*/ 1364861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21079 w 6132544"/>
              <a:gd name="connsiteY40" fmla="*/ 1314061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482979 w 6132544"/>
              <a:gd name="connsiteY39" fmla="*/ 1288661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44879 w 6132544"/>
              <a:gd name="connsiteY38" fmla="*/ 1250561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68679 w 6132544"/>
              <a:gd name="connsiteY37" fmla="*/ 1225161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30579 w 6132544"/>
              <a:gd name="connsiteY36" fmla="*/ 1199761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2479 w 6132544"/>
              <a:gd name="connsiteY35" fmla="*/ 1187061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74361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16279 w 6132544"/>
              <a:gd name="connsiteY33" fmla="*/ 1161661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0079 w 6132544"/>
              <a:gd name="connsiteY32" fmla="*/ 1136261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123561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74979 w 6132544"/>
              <a:gd name="connsiteY30" fmla="*/ 1110861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771779 w 6132544"/>
              <a:gd name="connsiteY29" fmla="*/ 1072761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682879 w 6132544"/>
              <a:gd name="connsiteY28" fmla="*/ 1047361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06679 w 6132544"/>
              <a:gd name="connsiteY27" fmla="*/ 1021961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30479 w 6132544"/>
              <a:gd name="connsiteY26" fmla="*/ 996561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492379 w 6132544"/>
              <a:gd name="connsiteY25" fmla="*/ 971161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54279 w 6132544"/>
              <a:gd name="connsiteY24" fmla="*/ 958461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78079 w 6132544"/>
              <a:gd name="connsiteY23" fmla="*/ 907661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39979 w 6132544"/>
              <a:gd name="connsiteY22" fmla="*/ 894961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01879 w 6132544"/>
              <a:gd name="connsiteY21" fmla="*/ 869561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63779 w 6132544"/>
              <a:gd name="connsiteY20" fmla="*/ 844161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49479 w 6132544"/>
              <a:gd name="connsiteY19" fmla="*/ 767961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24079 w 6132544"/>
              <a:gd name="connsiteY18" fmla="*/ 729861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42741 w 6132544"/>
              <a:gd name="connsiteY18" fmla="*/ 661437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44679 w 6132544"/>
              <a:gd name="connsiteY12" fmla="*/ 437761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06579 w 6132544"/>
              <a:gd name="connsiteY11" fmla="*/ 399661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768479 w 6132544"/>
              <a:gd name="connsiteY10" fmla="*/ 374261 h 2432400"/>
              <a:gd name="connsiteX11" fmla="*/ 837681 w 6132544"/>
              <a:gd name="connsiteY11" fmla="*/ 343678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43079 w 6132544"/>
              <a:gd name="connsiteY9" fmla="*/ 336161 h 2432400"/>
              <a:gd name="connsiteX10" fmla="*/ 812021 w 6132544"/>
              <a:gd name="connsiteY10" fmla="*/ 305836 h 2432400"/>
              <a:gd name="connsiteX11" fmla="*/ 837681 w 6132544"/>
              <a:gd name="connsiteY11" fmla="*/ 343678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86622 w 6132544"/>
              <a:gd name="connsiteY9" fmla="*/ 280177 h 2432400"/>
              <a:gd name="connsiteX10" fmla="*/ 812021 w 6132544"/>
              <a:gd name="connsiteY10" fmla="*/ 305836 h 2432400"/>
              <a:gd name="connsiteX11" fmla="*/ 837681 w 6132544"/>
              <a:gd name="connsiteY11" fmla="*/ 343678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02179 w 6132544"/>
              <a:gd name="connsiteY62" fmla="*/ 2241161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86622 w 6132544"/>
              <a:gd name="connsiteY9" fmla="*/ 280177 h 2432400"/>
              <a:gd name="connsiteX10" fmla="*/ 812021 w 6132544"/>
              <a:gd name="connsiteY10" fmla="*/ 305836 h 2432400"/>
              <a:gd name="connsiteX11" fmla="*/ 837681 w 6132544"/>
              <a:gd name="connsiteY11" fmla="*/ 343678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0040 w 6132544"/>
              <a:gd name="connsiteY61" fmla="*/ 2216021 h 2432400"/>
              <a:gd name="connsiteX62" fmla="*/ 3714620 w 6132544"/>
              <a:gd name="connsiteY62" fmla="*/ 2222499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86622 w 6132544"/>
              <a:gd name="connsiteY9" fmla="*/ 280177 h 2432400"/>
              <a:gd name="connsiteX10" fmla="*/ 812021 w 6132544"/>
              <a:gd name="connsiteY10" fmla="*/ 305836 h 2432400"/>
              <a:gd name="connsiteX11" fmla="*/ 837681 w 6132544"/>
              <a:gd name="connsiteY11" fmla="*/ 343678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203061 h 2432400"/>
              <a:gd name="connsiteX61" fmla="*/ 3676261 w 6132544"/>
              <a:gd name="connsiteY61" fmla="*/ 2197360 h 2432400"/>
              <a:gd name="connsiteX62" fmla="*/ 3714620 w 6132544"/>
              <a:gd name="connsiteY62" fmla="*/ 2222499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86622 w 6132544"/>
              <a:gd name="connsiteY9" fmla="*/ 280177 h 2432400"/>
              <a:gd name="connsiteX10" fmla="*/ 812021 w 6132544"/>
              <a:gd name="connsiteY10" fmla="*/ 305836 h 2432400"/>
              <a:gd name="connsiteX11" fmla="*/ 837681 w 6132544"/>
              <a:gd name="connsiteY11" fmla="*/ 343678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75179 w 6132544"/>
              <a:gd name="connsiteY59" fmla="*/ 2190361 h 2432400"/>
              <a:gd name="connsiteX60" fmla="*/ 3613279 w 6132544"/>
              <a:gd name="connsiteY60" fmla="*/ 2184400 h 2432400"/>
              <a:gd name="connsiteX61" fmla="*/ 3676261 w 6132544"/>
              <a:gd name="connsiteY61" fmla="*/ 2197360 h 2432400"/>
              <a:gd name="connsiteX62" fmla="*/ 3714620 w 6132544"/>
              <a:gd name="connsiteY62" fmla="*/ 2222499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86622 w 6132544"/>
              <a:gd name="connsiteY9" fmla="*/ 280177 h 2432400"/>
              <a:gd name="connsiteX10" fmla="*/ 812021 w 6132544"/>
              <a:gd name="connsiteY10" fmla="*/ 305836 h 2432400"/>
              <a:gd name="connsiteX11" fmla="*/ 837681 w 6132544"/>
              <a:gd name="connsiteY11" fmla="*/ 343678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105279 w 6132544"/>
              <a:gd name="connsiteY50" fmla="*/ 179666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93841 w 6132544"/>
              <a:gd name="connsiteY59" fmla="*/ 2171700 h 2432400"/>
              <a:gd name="connsiteX60" fmla="*/ 3613279 w 6132544"/>
              <a:gd name="connsiteY60" fmla="*/ 2184400 h 2432400"/>
              <a:gd name="connsiteX61" fmla="*/ 3676261 w 6132544"/>
              <a:gd name="connsiteY61" fmla="*/ 2197360 h 2432400"/>
              <a:gd name="connsiteX62" fmla="*/ 3714620 w 6132544"/>
              <a:gd name="connsiteY62" fmla="*/ 2222499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86622 w 6132544"/>
              <a:gd name="connsiteY9" fmla="*/ 280177 h 2432400"/>
              <a:gd name="connsiteX10" fmla="*/ 812021 w 6132544"/>
              <a:gd name="connsiteY10" fmla="*/ 305836 h 2432400"/>
              <a:gd name="connsiteX11" fmla="*/ 837681 w 6132544"/>
              <a:gd name="connsiteY11" fmla="*/ 343678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092579 w 6132544"/>
              <a:gd name="connsiteY50" fmla="*/ 1815711 h 2432400"/>
              <a:gd name="connsiteX51" fmla="*/ 3194179 w 6132544"/>
              <a:gd name="connsiteY51" fmla="*/ 1910961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93841 w 6132544"/>
              <a:gd name="connsiteY59" fmla="*/ 2171700 h 2432400"/>
              <a:gd name="connsiteX60" fmla="*/ 3613279 w 6132544"/>
              <a:gd name="connsiteY60" fmla="*/ 2184400 h 2432400"/>
              <a:gd name="connsiteX61" fmla="*/ 3676261 w 6132544"/>
              <a:gd name="connsiteY61" fmla="*/ 2197360 h 2432400"/>
              <a:gd name="connsiteX62" fmla="*/ 3714620 w 6132544"/>
              <a:gd name="connsiteY62" fmla="*/ 2222499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86622 w 6132544"/>
              <a:gd name="connsiteY9" fmla="*/ 280177 h 2432400"/>
              <a:gd name="connsiteX10" fmla="*/ 812021 w 6132544"/>
              <a:gd name="connsiteY10" fmla="*/ 305836 h 2432400"/>
              <a:gd name="connsiteX11" fmla="*/ 837681 w 6132544"/>
              <a:gd name="connsiteY11" fmla="*/ 343678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092579 w 6132544"/>
              <a:gd name="connsiteY50" fmla="*/ 1815711 h 2432400"/>
              <a:gd name="connsiteX51" fmla="*/ 3191004 w 6132544"/>
              <a:gd name="connsiteY51" fmla="*/ 1933186 h 2432400"/>
              <a:gd name="connsiteX52" fmla="*/ 3244979 w 6132544"/>
              <a:gd name="connsiteY52" fmla="*/ 19617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93841 w 6132544"/>
              <a:gd name="connsiteY59" fmla="*/ 2171700 h 2432400"/>
              <a:gd name="connsiteX60" fmla="*/ 3613279 w 6132544"/>
              <a:gd name="connsiteY60" fmla="*/ 2184400 h 2432400"/>
              <a:gd name="connsiteX61" fmla="*/ 3676261 w 6132544"/>
              <a:gd name="connsiteY61" fmla="*/ 2197360 h 2432400"/>
              <a:gd name="connsiteX62" fmla="*/ 3714620 w 6132544"/>
              <a:gd name="connsiteY62" fmla="*/ 2222499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86622 w 6132544"/>
              <a:gd name="connsiteY9" fmla="*/ 280177 h 2432400"/>
              <a:gd name="connsiteX10" fmla="*/ 812021 w 6132544"/>
              <a:gd name="connsiteY10" fmla="*/ 305836 h 2432400"/>
              <a:gd name="connsiteX11" fmla="*/ 837681 w 6132544"/>
              <a:gd name="connsiteY11" fmla="*/ 343678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092579 w 6132544"/>
              <a:gd name="connsiteY50" fmla="*/ 1815711 h 2432400"/>
              <a:gd name="connsiteX51" fmla="*/ 3191004 w 6132544"/>
              <a:gd name="connsiteY51" fmla="*/ 1933186 h 2432400"/>
              <a:gd name="connsiteX52" fmla="*/ 3235454 w 6132544"/>
              <a:gd name="connsiteY52" fmla="*/ 1987161 h 2432400"/>
              <a:gd name="connsiteX53" fmla="*/ 3302259 w 6132544"/>
              <a:gd name="connsiteY53" fmla="*/ 2013079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93841 w 6132544"/>
              <a:gd name="connsiteY59" fmla="*/ 2171700 h 2432400"/>
              <a:gd name="connsiteX60" fmla="*/ 3613279 w 6132544"/>
              <a:gd name="connsiteY60" fmla="*/ 2184400 h 2432400"/>
              <a:gd name="connsiteX61" fmla="*/ 3676261 w 6132544"/>
              <a:gd name="connsiteY61" fmla="*/ 2197360 h 2432400"/>
              <a:gd name="connsiteX62" fmla="*/ 3714620 w 6132544"/>
              <a:gd name="connsiteY62" fmla="*/ 2222499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86622 w 6132544"/>
              <a:gd name="connsiteY9" fmla="*/ 280177 h 2432400"/>
              <a:gd name="connsiteX10" fmla="*/ 812021 w 6132544"/>
              <a:gd name="connsiteY10" fmla="*/ 305836 h 2432400"/>
              <a:gd name="connsiteX11" fmla="*/ 837681 w 6132544"/>
              <a:gd name="connsiteY11" fmla="*/ 343678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092579 w 6132544"/>
              <a:gd name="connsiteY50" fmla="*/ 1815711 h 2432400"/>
              <a:gd name="connsiteX51" fmla="*/ 3191004 w 6132544"/>
              <a:gd name="connsiteY51" fmla="*/ 1933186 h 2432400"/>
              <a:gd name="connsiteX52" fmla="*/ 3235454 w 6132544"/>
              <a:gd name="connsiteY52" fmla="*/ 1987161 h 2432400"/>
              <a:gd name="connsiteX53" fmla="*/ 3302259 w 6132544"/>
              <a:gd name="connsiteY53" fmla="*/ 2028954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93841 w 6132544"/>
              <a:gd name="connsiteY59" fmla="*/ 2171700 h 2432400"/>
              <a:gd name="connsiteX60" fmla="*/ 3613279 w 6132544"/>
              <a:gd name="connsiteY60" fmla="*/ 2184400 h 2432400"/>
              <a:gd name="connsiteX61" fmla="*/ 3676261 w 6132544"/>
              <a:gd name="connsiteY61" fmla="*/ 2197360 h 2432400"/>
              <a:gd name="connsiteX62" fmla="*/ 3714620 w 6132544"/>
              <a:gd name="connsiteY62" fmla="*/ 2222499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86622 w 6132544"/>
              <a:gd name="connsiteY9" fmla="*/ 280177 h 2432400"/>
              <a:gd name="connsiteX10" fmla="*/ 812021 w 6132544"/>
              <a:gd name="connsiteY10" fmla="*/ 305836 h 2432400"/>
              <a:gd name="connsiteX11" fmla="*/ 837681 w 6132544"/>
              <a:gd name="connsiteY11" fmla="*/ 343678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092579 w 6132544"/>
              <a:gd name="connsiteY50" fmla="*/ 1815711 h 2432400"/>
              <a:gd name="connsiteX51" fmla="*/ 3191004 w 6132544"/>
              <a:gd name="connsiteY51" fmla="*/ 1933186 h 2432400"/>
              <a:gd name="connsiteX52" fmla="*/ 3244979 w 6132544"/>
              <a:gd name="connsiteY52" fmla="*/ 1977636 h 2432400"/>
              <a:gd name="connsiteX53" fmla="*/ 3302259 w 6132544"/>
              <a:gd name="connsiteY53" fmla="*/ 2028954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37079 w 6132544"/>
              <a:gd name="connsiteY58" fmla="*/ 2164961 h 2432400"/>
              <a:gd name="connsiteX59" fmla="*/ 3593841 w 6132544"/>
              <a:gd name="connsiteY59" fmla="*/ 2171700 h 2432400"/>
              <a:gd name="connsiteX60" fmla="*/ 3613279 w 6132544"/>
              <a:gd name="connsiteY60" fmla="*/ 2184400 h 2432400"/>
              <a:gd name="connsiteX61" fmla="*/ 3676261 w 6132544"/>
              <a:gd name="connsiteY61" fmla="*/ 2197360 h 2432400"/>
              <a:gd name="connsiteX62" fmla="*/ 3714620 w 6132544"/>
              <a:gd name="connsiteY62" fmla="*/ 2222499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86622 w 6132544"/>
              <a:gd name="connsiteY9" fmla="*/ 280177 h 2432400"/>
              <a:gd name="connsiteX10" fmla="*/ 812021 w 6132544"/>
              <a:gd name="connsiteY10" fmla="*/ 305836 h 2432400"/>
              <a:gd name="connsiteX11" fmla="*/ 837681 w 6132544"/>
              <a:gd name="connsiteY11" fmla="*/ 343678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092579 w 6132544"/>
              <a:gd name="connsiteY50" fmla="*/ 1815711 h 2432400"/>
              <a:gd name="connsiteX51" fmla="*/ 3191004 w 6132544"/>
              <a:gd name="connsiteY51" fmla="*/ 1933186 h 2432400"/>
              <a:gd name="connsiteX52" fmla="*/ 3244979 w 6132544"/>
              <a:gd name="connsiteY52" fmla="*/ 1977636 h 2432400"/>
              <a:gd name="connsiteX53" fmla="*/ 3302259 w 6132544"/>
              <a:gd name="connsiteY53" fmla="*/ 2028954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49779 w 6132544"/>
              <a:gd name="connsiteY58" fmla="*/ 2152261 h 2432400"/>
              <a:gd name="connsiteX59" fmla="*/ 3593841 w 6132544"/>
              <a:gd name="connsiteY59" fmla="*/ 2171700 h 2432400"/>
              <a:gd name="connsiteX60" fmla="*/ 3613279 w 6132544"/>
              <a:gd name="connsiteY60" fmla="*/ 2184400 h 2432400"/>
              <a:gd name="connsiteX61" fmla="*/ 3676261 w 6132544"/>
              <a:gd name="connsiteY61" fmla="*/ 2197360 h 2432400"/>
              <a:gd name="connsiteX62" fmla="*/ 3714620 w 6132544"/>
              <a:gd name="connsiteY62" fmla="*/ 2222499 h 2432400"/>
              <a:gd name="connsiteX63" fmla="*/ 3771381 w 6132544"/>
              <a:gd name="connsiteY63" fmla="*/ 22538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86622 w 6132544"/>
              <a:gd name="connsiteY9" fmla="*/ 280177 h 2432400"/>
              <a:gd name="connsiteX10" fmla="*/ 812021 w 6132544"/>
              <a:gd name="connsiteY10" fmla="*/ 305836 h 2432400"/>
              <a:gd name="connsiteX11" fmla="*/ 837681 w 6132544"/>
              <a:gd name="connsiteY11" fmla="*/ 343678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092579 w 6132544"/>
              <a:gd name="connsiteY50" fmla="*/ 1815711 h 2432400"/>
              <a:gd name="connsiteX51" fmla="*/ 3191004 w 6132544"/>
              <a:gd name="connsiteY51" fmla="*/ 1933186 h 2432400"/>
              <a:gd name="connsiteX52" fmla="*/ 3244979 w 6132544"/>
              <a:gd name="connsiteY52" fmla="*/ 1977636 h 2432400"/>
              <a:gd name="connsiteX53" fmla="*/ 3302259 w 6132544"/>
              <a:gd name="connsiteY53" fmla="*/ 2028954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49779 w 6132544"/>
              <a:gd name="connsiteY58" fmla="*/ 2152261 h 2432400"/>
              <a:gd name="connsiteX59" fmla="*/ 3593841 w 6132544"/>
              <a:gd name="connsiteY59" fmla="*/ 2171700 h 2432400"/>
              <a:gd name="connsiteX60" fmla="*/ 3613279 w 6132544"/>
              <a:gd name="connsiteY60" fmla="*/ 2184400 h 2432400"/>
              <a:gd name="connsiteX61" fmla="*/ 3676261 w 6132544"/>
              <a:gd name="connsiteY61" fmla="*/ 2197360 h 2432400"/>
              <a:gd name="connsiteX62" fmla="*/ 3714620 w 6132544"/>
              <a:gd name="connsiteY62" fmla="*/ 2222499 h 2432400"/>
              <a:gd name="connsiteX63" fmla="*/ 3799956 w 6132544"/>
              <a:gd name="connsiteY63" fmla="*/ 2241161 h 2432400"/>
              <a:gd name="connsiteX64" fmla="*/ 3854579 w 6132544"/>
              <a:gd name="connsiteY64" fmla="*/ 22792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86622 w 6132544"/>
              <a:gd name="connsiteY9" fmla="*/ 280177 h 2432400"/>
              <a:gd name="connsiteX10" fmla="*/ 812021 w 6132544"/>
              <a:gd name="connsiteY10" fmla="*/ 305836 h 2432400"/>
              <a:gd name="connsiteX11" fmla="*/ 837681 w 6132544"/>
              <a:gd name="connsiteY11" fmla="*/ 343678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092579 w 6132544"/>
              <a:gd name="connsiteY50" fmla="*/ 1815711 h 2432400"/>
              <a:gd name="connsiteX51" fmla="*/ 3191004 w 6132544"/>
              <a:gd name="connsiteY51" fmla="*/ 1933186 h 2432400"/>
              <a:gd name="connsiteX52" fmla="*/ 3244979 w 6132544"/>
              <a:gd name="connsiteY52" fmla="*/ 1977636 h 2432400"/>
              <a:gd name="connsiteX53" fmla="*/ 3302259 w 6132544"/>
              <a:gd name="connsiteY53" fmla="*/ 2028954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49779 w 6132544"/>
              <a:gd name="connsiteY58" fmla="*/ 2152261 h 2432400"/>
              <a:gd name="connsiteX59" fmla="*/ 3593841 w 6132544"/>
              <a:gd name="connsiteY59" fmla="*/ 2171700 h 2432400"/>
              <a:gd name="connsiteX60" fmla="*/ 3613279 w 6132544"/>
              <a:gd name="connsiteY60" fmla="*/ 2184400 h 2432400"/>
              <a:gd name="connsiteX61" fmla="*/ 3676261 w 6132544"/>
              <a:gd name="connsiteY61" fmla="*/ 2197360 h 2432400"/>
              <a:gd name="connsiteX62" fmla="*/ 3714620 w 6132544"/>
              <a:gd name="connsiteY62" fmla="*/ 2222499 h 2432400"/>
              <a:gd name="connsiteX63" fmla="*/ 3799956 w 6132544"/>
              <a:gd name="connsiteY63" fmla="*/ 2241161 h 2432400"/>
              <a:gd name="connsiteX64" fmla="*/ 3886329 w 6132544"/>
              <a:gd name="connsiteY64" fmla="*/ 2266561 h 2432400"/>
              <a:gd name="connsiteX65" fmla="*/ 3930779 w 6132544"/>
              <a:gd name="connsiteY65" fmla="*/ 2304661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 name="connsiteX0" fmla="*/ 0 w 6132544"/>
              <a:gd name="connsiteY0" fmla="*/ 0 h 2432400"/>
              <a:gd name="connsiteX1" fmla="*/ 63500 w 6132544"/>
              <a:gd name="connsiteY1" fmla="*/ 12700 h 2432400"/>
              <a:gd name="connsiteX2" fmla="*/ 152140 w 6132544"/>
              <a:gd name="connsiteY2" fmla="*/ 777 h 2432400"/>
              <a:gd name="connsiteX3" fmla="*/ 310243 w 6132544"/>
              <a:gd name="connsiteY3" fmla="*/ 1037 h 2432400"/>
              <a:gd name="connsiteX4" fmla="*/ 470418 w 6132544"/>
              <a:gd name="connsiteY4" fmla="*/ 64796 h 2432400"/>
              <a:gd name="connsiteX5" fmla="*/ 608822 w 6132544"/>
              <a:gd name="connsiteY5" fmla="*/ 133739 h 2432400"/>
              <a:gd name="connsiteX6" fmla="*/ 690465 w 6132544"/>
              <a:gd name="connsiteY6" fmla="*/ 177540 h 2432400"/>
              <a:gd name="connsiteX7" fmla="*/ 723121 w 6132544"/>
              <a:gd name="connsiteY7" fmla="*/ 228859 h 2432400"/>
              <a:gd name="connsiteX8" fmla="*/ 767183 w 6132544"/>
              <a:gd name="connsiteY8" fmla="*/ 273180 h 2432400"/>
              <a:gd name="connsiteX9" fmla="*/ 786622 w 6132544"/>
              <a:gd name="connsiteY9" fmla="*/ 280177 h 2432400"/>
              <a:gd name="connsiteX10" fmla="*/ 812021 w 6132544"/>
              <a:gd name="connsiteY10" fmla="*/ 305836 h 2432400"/>
              <a:gd name="connsiteX11" fmla="*/ 837681 w 6132544"/>
              <a:gd name="connsiteY11" fmla="*/ 343678 h 2432400"/>
              <a:gd name="connsiteX12" fmla="*/ 894442 w 6132544"/>
              <a:gd name="connsiteY12" fmla="*/ 400438 h 2432400"/>
              <a:gd name="connsiteX13" fmla="*/ 920879 w 6132544"/>
              <a:gd name="connsiteY13" fmla="*/ 488561 h 2432400"/>
              <a:gd name="connsiteX14" fmla="*/ 958979 w 6132544"/>
              <a:gd name="connsiteY14" fmla="*/ 513961 h 2432400"/>
              <a:gd name="connsiteX15" fmla="*/ 997079 w 6132544"/>
              <a:gd name="connsiteY15" fmla="*/ 552061 h 2432400"/>
              <a:gd name="connsiteX16" fmla="*/ 1022479 w 6132544"/>
              <a:gd name="connsiteY16" fmla="*/ 590161 h 2432400"/>
              <a:gd name="connsiteX17" fmla="*/ 1060579 w 6132544"/>
              <a:gd name="connsiteY17" fmla="*/ 615561 h 2432400"/>
              <a:gd name="connsiteX18" fmla="*/ 1117859 w 6132544"/>
              <a:gd name="connsiteY18" fmla="*/ 667658 h 2432400"/>
              <a:gd name="connsiteX19" fmla="*/ 1199242 w 6132544"/>
              <a:gd name="connsiteY19" fmla="*/ 730638 h 2432400"/>
              <a:gd name="connsiteX20" fmla="*/ 1270000 w 6132544"/>
              <a:gd name="connsiteY20" fmla="*/ 775737 h 2432400"/>
              <a:gd name="connsiteX21" fmla="*/ 1332981 w 6132544"/>
              <a:gd name="connsiteY21" fmla="*/ 832239 h 2432400"/>
              <a:gd name="connsiteX22" fmla="*/ 1358640 w 6132544"/>
              <a:gd name="connsiteY22" fmla="*/ 863859 h 2432400"/>
              <a:gd name="connsiteX23" fmla="*/ 1390520 w 6132544"/>
              <a:gd name="connsiteY23" fmla="*/ 889000 h 2432400"/>
              <a:gd name="connsiteX24" fmla="*/ 1466720 w 6132544"/>
              <a:gd name="connsiteY24" fmla="*/ 921139 h 2432400"/>
              <a:gd name="connsiteX25" fmla="*/ 1504820 w 6132544"/>
              <a:gd name="connsiteY25" fmla="*/ 946279 h 2432400"/>
              <a:gd name="connsiteX26" fmla="*/ 1549141 w 6132544"/>
              <a:gd name="connsiteY26" fmla="*/ 965459 h 2432400"/>
              <a:gd name="connsiteX27" fmla="*/ 1637781 w 6132544"/>
              <a:gd name="connsiteY27" fmla="*/ 972198 h 2432400"/>
              <a:gd name="connsiteX28" fmla="*/ 1707760 w 6132544"/>
              <a:gd name="connsiteY28" fmla="*/ 997598 h 2432400"/>
              <a:gd name="connsiteX29" fmla="*/ 1821542 w 6132544"/>
              <a:gd name="connsiteY29" fmla="*/ 1022998 h 2432400"/>
              <a:gd name="connsiteX30" fmla="*/ 1999861 w 6132544"/>
              <a:gd name="connsiteY30" fmla="*/ 1061098 h 2432400"/>
              <a:gd name="connsiteX31" fmla="*/ 2076579 w 6132544"/>
              <a:gd name="connsiteY31" fmla="*/ 1073797 h 2432400"/>
              <a:gd name="connsiteX32" fmla="*/ 2146299 w 6132544"/>
              <a:gd name="connsiteY32" fmla="*/ 1086498 h 2432400"/>
              <a:gd name="connsiteX33" fmla="*/ 2203838 w 6132544"/>
              <a:gd name="connsiteY33" fmla="*/ 1105677 h 2432400"/>
              <a:gd name="connsiteX34" fmla="*/ 2254379 w 6132544"/>
              <a:gd name="connsiteY34" fmla="*/ 1118377 h 2432400"/>
              <a:gd name="connsiteX35" fmla="*/ 2298699 w 6132544"/>
              <a:gd name="connsiteY35" fmla="*/ 1131078 h 2432400"/>
              <a:gd name="connsiteX36" fmla="*/ 2343020 w 6132544"/>
              <a:gd name="connsiteY36" fmla="*/ 1162439 h 2432400"/>
              <a:gd name="connsiteX37" fmla="*/ 2387341 w 6132544"/>
              <a:gd name="connsiteY37" fmla="*/ 1181618 h 2432400"/>
              <a:gd name="connsiteX38" fmla="*/ 2457319 w 6132544"/>
              <a:gd name="connsiteY38" fmla="*/ 1219459 h 2432400"/>
              <a:gd name="connsiteX39" fmla="*/ 2501640 w 6132544"/>
              <a:gd name="connsiteY39" fmla="*/ 1263779 h 2432400"/>
              <a:gd name="connsiteX40" fmla="*/ 2539740 w 6132544"/>
              <a:gd name="connsiteY40" fmla="*/ 1295400 h 2432400"/>
              <a:gd name="connsiteX41" fmla="*/ 2597020 w 6132544"/>
              <a:gd name="connsiteY41" fmla="*/ 1339979 h 2432400"/>
              <a:gd name="connsiteX42" fmla="*/ 2666740 w 6132544"/>
              <a:gd name="connsiteY42" fmla="*/ 1390780 h 2432400"/>
              <a:gd name="connsiteX43" fmla="*/ 2704840 w 6132544"/>
              <a:gd name="connsiteY43" fmla="*/ 1435100 h 2432400"/>
              <a:gd name="connsiteX44" fmla="*/ 2762379 w 6132544"/>
              <a:gd name="connsiteY44" fmla="*/ 1504561 h 2432400"/>
              <a:gd name="connsiteX45" fmla="*/ 2838579 w 6132544"/>
              <a:gd name="connsiteY45" fmla="*/ 1555361 h 2432400"/>
              <a:gd name="connsiteX46" fmla="*/ 2876679 w 6132544"/>
              <a:gd name="connsiteY46" fmla="*/ 1580761 h 2432400"/>
              <a:gd name="connsiteX47" fmla="*/ 2940179 w 6132544"/>
              <a:gd name="connsiteY47" fmla="*/ 1644261 h 2432400"/>
              <a:gd name="connsiteX48" fmla="*/ 3003679 w 6132544"/>
              <a:gd name="connsiteY48" fmla="*/ 1707761 h 2432400"/>
              <a:gd name="connsiteX49" fmla="*/ 3029079 w 6132544"/>
              <a:gd name="connsiteY49" fmla="*/ 1745861 h 2432400"/>
              <a:gd name="connsiteX50" fmla="*/ 3092579 w 6132544"/>
              <a:gd name="connsiteY50" fmla="*/ 1815711 h 2432400"/>
              <a:gd name="connsiteX51" fmla="*/ 3191004 w 6132544"/>
              <a:gd name="connsiteY51" fmla="*/ 1933186 h 2432400"/>
              <a:gd name="connsiteX52" fmla="*/ 3244979 w 6132544"/>
              <a:gd name="connsiteY52" fmla="*/ 1977636 h 2432400"/>
              <a:gd name="connsiteX53" fmla="*/ 3302259 w 6132544"/>
              <a:gd name="connsiteY53" fmla="*/ 2028954 h 2432400"/>
              <a:gd name="connsiteX54" fmla="*/ 3346579 w 6132544"/>
              <a:gd name="connsiteY54" fmla="*/ 2050661 h 2432400"/>
              <a:gd name="connsiteX55" fmla="*/ 3384679 w 6132544"/>
              <a:gd name="connsiteY55" fmla="*/ 2076061 h 2432400"/>
              <a:gd name="connsiteX56" fmla="*/ 3422779 w 6132544"/>
              <a:gd name="connsiteY56" fmla="*/ 2088761 h 2432400"/>
              <a:gd name="connsiteX57" fmla="*/ 3498979 w 6132544"/>
              <a:gd name="connsiteY57" fmla="*/ 2139561 h 2432400"/>
              <a:gd name="connsiteX58" fmla="*/ 3549779 w 6132544"/>
              <a:gd name="connsiteY58" fmla="*/ 2152261 h 2432400"/>
              <a:gd name="connsiteX59" fmla="*/ 3593841 w 6132544"/>
              <a:gd name="connsiteY59" fmla="*/ 2171700 h 2432400"/>
              <a:gd name="connsiteX60" fmla="*/ 3613279 w 6132544"/>
              <a:gd name="connsiteY60" fmla="*/ 2184400 h 2432400"/>
              <a:gd name="connsiteX61" fmla="*/ 3676261 w 6132544"/>
              <a:gd name="connsiteY61" fmla="*/ 2197360 h 2432400"/>
              <a:gd name="connsiteX62" fmla="*/ 3714620 w 6132544"/>
              <a:gd name="connsiteY62" fmla="*/ 2222499 h 2432400"/>
              <a:gd name="connsiteX63" fmla="*/ 3799956 w 6132544"/>
              <a:gd name="connsiteY63" fmla="*/ 2241161 h 2432400"/>
              <a:gd name="connsiteX64" fmla="*/ 3886329 w 6132544"/>
              <a:gd name="connsiteY64" fmla="*/ 2266561 h 2432400"/>
              <a:gd name="connsiteX65" fmla="*/ 3962529 w 6132544"/>
              <a:gd name="connsiteY65" fmla="*/ 2301486 h 2432400"/>
              <a:gd name="connsiteX66" fmla="*/ 4089400 w 6132544"/>
              <a:gd name="connsiteY66" fmla="*/ 2324359 h 2432400"/>
              <a:gd name="connsiteX67" fmla="*/ 4233246 w 6132544"/>
              <a:gd name="connsiteY67" fmla="*/ 2343279 h 2432400"/>
              <a:gd name="connsiteX68" fmla="*/ 4439297 w 6132544"/>
              <a:gd name="connsiteY68" fmla="*/ 2362199 h 2432400"/>
              <a:gd name="connsiteX69" fmla="*/ 4647681 w 6132544"/>
              <a:gd name="connsiteY69" fmla="*/ 2362718 h 2432400"/>
              <a:gd name="connsiteX70" fmla="*/ 4863062 w 6132544"/>
              <a:gd name="connsiteY70" fmla="*/ 2406520 h 2432400"/>
              <a:gd name="connsiteX71" fmla="*/ 5114471 w 6132544"/>
              <a:gd name="connsiteY71" fmla="*/ 2431143 h 2432400"/>
              <a:gd name="connsiteX72" fmla="*/ 5296676 w 6132544"/>
              <a:gd name="connsiteY72" fmla="*/ 2418443 h 2432400"/>
              <a:gd name="connsiteX73" fmla="*/ 5421862 w 6132544"/>
              <a:gd name="connsiteY73" fmla="*/ 2418701 h 2432400"/>
              <a:gd name="connsiteX74" fmla="*/ 5542642 w 6132544"/>
              <a:gd name="connsiteY74" fmla="*/ 2425440 h 2432400"/>
              <a:gd name="connsiteX75" fmla="*/ 5824116 w 6132544"/>
              <a:gd name="connsiteY75" fmla="*/ 2431920 h 2432400"/>
              <a:gd name="connsiteX76" fmla="*/ 6132544 w 6132544"/>
              <a:gd name="connsiteY76" fmla="*/ 2431920 h 243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32544" h="2432400">
                <a:moveTo>
                  <a:pt x="0" y="0"/>
                </a:moveTo>
                <a:cubicBezTo>
                  <a:pt x="21167" y="4233"/>
                  <a:pt x="38143" y="12571"/>
                  <a:pt x="63500" y="12700"/>
                </a:cubicBezTo>
                <a:cubicBezTo>
                  <a:pt x="88857" y="12830"/>
                  <a:pt x="111016" y="2721"/>
                  <a:pt x="152140" y="777"/>
                </a:cubicBezTo>
                <a:cubicBezTo>
                  <a:pt x="193264" y="-1167"/>
                  <a:pt x="251322" y="19612"/>
                  <a:pt x="310243" y="1037"/>
                </a:cubicBezTo>
                <a:cubicBezTo>
                  <a:pt x="369855" y="49245"/>
                  <a:pt x="420655" y="42679"/>
                  <a:pt x="470418" y="64796"/>
                </a:cubicBezTo>
                <a:cubicBezTo>
                  <a:pt x="520181" y="86913"/>
                  <a:pt x="572148" y="114948"/>
                  <a:pt x="608822" y="133739"/>
                </a:cubicBezTo>
                <a:cubicBezTo>
                  <a:pt x="645497" y="152530"/>
                  <a:pt x="671415" y="161687"/>
                  <a:pt x="690465" y="177540"/>
                </a:cubicBezTo>
                <a:cubicBezTo>
                  <a:pt x="709515" y="193393"/>
                  <a:pt x="710335" y="212919"/>
                  <a:pt x="723121" y="228859"/>
                </a:cubicBezTo>
                <a:cubicBezTo>
                  <a:pt x="735907" y="244799"/>
                  <a:pt x="756599" y="264627"/>
                  <a:pt x="767183" y="273180"/>
                </a:cubicBezTo>
                <a:cubicBezTo>
                  <a:pt x="777767" y="281733"/>
                  <a:pt x="779149" y="274734"/>
                  <a:pt x="786622" y="280177"/>
                </a:cubicBezTo>
                <a:cubicBezTo>
                  <a:pt x="794095" y="285620"/>
                  <a:pt x="803511" y="295253"/>
                  <a:pt x="812021" y="305836"/>
                </a:cubicBezTo>
                <a:cubicBezTo>
                  <a:pt x="820531" y="316419"/>
                  <a:pt x="823944" y="327911"/>
                  <a:pt x="837681" y="343678"/>
                </a:cubicBezTo>
                <a:cubicBezTo>
                  <a:pt x="851418" y="359445"/>
                  <a:pt x="880576" y="376291"/>
                  <a:pt x="894442" y="400438"/>
                </a:cubicBezTo>
                <a:cubicBezTo>
                  <a:pt x="908308" y="424585"/>
                  <a:pt x="910123" y="469641"/>
                  <a:pt x="920879" y="488561"/>
                </a:cubicBezTo>
                <a:cubicBezTo>
                  <a:pt x="931635" y="507482"/>
                  <a:pt x="948186" y="503168"/>
                  <a:pt x="958979" y="513961"/>
                </a:cubicBezTo>
                <a:cubicBezTo>
                  <a:pt x="971679" y="526661"/>
                  <a:pt x="985581" y="538263"/>
                  <a:pt x="997079" y="552061"/>
                </a:cubicBezTo>
                <a:cubicBezTo>
                  <a:pt x="1006850" y="563787"/>
                  <a:pt x="1011686" y="579368"/>
                  <a:pt x="1022479" y="590161"/>
                </a:cubicBezTo>
                <a:cubicBezTo>
                  <a:pt x="1033272" y="600954"/>
                  <a:pt x="1047879" y="607094"/>
                  <a:pt x="1060579" y="615561"/>
                </a:cubicBezTo>
                <a:cubicBezTo>
                  <a:pt x="1082932" y="682621"/>
                  <a:pt x="1094749" y="648479"/>
                  <a:pt x="1117859" y="667658"/>
                </a:cubicBezTo>
                <a:cubicBezTo>
                  <a:pt x="1140970" y="686838"/>
                  <a:pt x="1173885" y="712625"/>
                  <a:pt x="1199242" y="730638"/>
                </a:cubicBezTo>
                <a:cubicBezTo>
                  <a:pt x="1224599" y="748651"/>
                  <a:pt x="1247710" y="758804"/>
                  <a:pt x="1270000" y="775737"/>
                </a:cubicBezTo>
                <a:cubicBezTo>
                  <a:pt x="1292290" y="792670"/>
                  <a:pt x="1318208" y="817552"/>
                  <a:pt x="1332981" y="832239"/>
                </a:cubicBezTo>
                <a:cubicBezTo>
                  <a:pt x="1347754" y="846926"/>
                  <a:pt x="1349050" y="854399"/>
                  <a:pt x="1358640" y="863859"/>
                </a:cubicBezTo>
                <a:cubicBezTo>
                  <a:pt x="1368230" y="873319"/>
                  <a:pt x="1372507" y="879453"/>
                  <a:pt x="1390520" y="889000"/>
                </a:cubicBezTo>
                <a:cubicBezTo>
                  <a:pt x="1408533" y="898547"/>
                  <a:pt x="1447670" y="911593"/>
                  <a:pt x="1466720" y="921139"/>
                </a:cubicBezTo>
                <a:cubicBezTo>
                  <a:pt x="1485770" y="930685"/>
                  <a:pt x="1491083" y="938892"/>
                  <a:pt x="1504820" y="946279"/>
                </a:cubicBezTo>
                <a:cubicBezTo>
                  <a:pt x="1518557" y="953666"/>
                  <a:pt x="1526981" y="961139"/>
                  <a:pt x="1549141" y="965459"/>
                </a:cubicBezTo>
                <a:cubicBezTo>
                  <a:pt x="1571301" y="969779"/>
                  <a:pt x="1611345" y="966842"/>
                  <a:pt x="1637781" y="972198"/>
                </a:cubicBezTo>
                <a:cubicBezTo>
                  <a:pt x="1664217" y="977554"/>
                  <a:pt x="1677133" y="989131"/>
                  <a:pt x="1707760" y="997598"/>
                </a:cubicBezTo>
                <a:cubicBezTo>
                  <a:pt x="1738387" y="1006065"/>
                  <a:pt x="1772859" y="1012415"/>
                  <a:pt x="1821542" y="1022998"/>
                </a:cubicBezTo>
                <a:lnTo>
                  <a:pt x="1999861" y="1061098"/>
                </a:lnTo>
                <a:cubicBezTo>
                  <a:pt x="2042367" y="1069564"/>
                  <a:pt x="2052173" y="1069564"/>
                  <a:pt x="2076579" y="1073797"/>
                </a:cubicBezTo>
                <a:cubicBezTo>
                  <a:pt x="2100985" y="1078030"/>
                  <a:pt x="2125089" y="1081185"/>
                  <a:pt x="2146299" y="1086498"/>
                </a:cubicBezTo>
                <a:cubicBezTo>
                  <a:pt x="2167509" y="1091811"/>
                  <a:pt x="2185825" y="1100364"/>
                  <a:pt x="2203838" y="1105677"/>
                </a:cubicBezTo>
                <a:cubicBezTo>
                  <a:pt x="2221851" y="1110990"/>
                  <a:pt x="2238569" y="1114144"/>
                  <a:pt x="2254379" y="1118377"/>
                </a:cubicBezTo>
                <a:cubicBezTo>
                  <a:pt x="2270189" y="1122610"/>
                  <a:pt x="2283926" y="1123734"/>
                  <a:pt x="2298699" y="1131078"/>
                </a:cubicBezTo>
                <a:cubicBezTo>
                  <a:pt x="2313472" y="1138422"/>
                  <a:pt x="2328246" y="1154016"/>
                  <a:pt x="2343020" y="1162439"/>
                </a:cubicBezTo>
                <a:cubicBezTo>
                  <a:pt x="2357794" y="1170862"/>
                  <a:pt x="2368291" y="1172115"/>
                  <a:pt x="2387341" y="1181618"/>
                </a:cubicBezTo>
                <a:cubicBezTo>
                  <a:pt x="2406391" y="1191121"/>
                  <a:pt x="2438269" y="1205766"/>
                  <a:pt x="2457319" y="1219459"/>
                </a:cubicBezTo>
                <a:cubicBezTo>
                  <a:pt x="2476369" y="1233152"/>
                  <a:pt x="2487903" y="1251122"/>
                  <a:pt x="2501640" y="1263779"/>
                </a:cubicBezTo>
                <a:cubicBezTo>
                  <a:pt x="2515377" y="1276436"/>
                  <a:pt x="2523843" y="1282700"/>
                  <a:pt x="2539740" y="1295400"/>
                </a:cubicBezTo>
                <a:cubicBezTo>
                  <a:pt x="2555637" y="1308100"/>
                  <a:pt x="2522847" y="1315255"/>
                  <a:pt x="2597020" y="1339979"/>
                </a:cubicBezTo>
                <a:cubicBezTo>
                  <a:pt x="2653826" y="1425188"/>
                  <a:pt x="2648770" y="1374927"/>
                  <a:pt x="2666740" y="1390780"/>
                </a:cubicBezTo>
                <a:cubicBezTo>
                  <a:pt x="2684710" y="1406633"/>
                  <a:pt x="2688900" y="1416137"/>
                  <a:pt x="2704840" y="1435100"/>
                </a:cubicBezTo>
                <a:cubicBezTo>
                  <a:pt x="2720780" y="1454063"/>
                  <a:pt x="2740089" y="1484517"/>
                  <a:pt x="2762379" y="1504561"/>
                </a:cubicBezTo>
                <a:cubicBezTo>
                  <a:pt x="2784669" y="1524605"/>
                  <a:pt x="2813179" y="1538428"/>
                  <a:pt x="2838579" y="1555361"/>
                </a:cubicBezTo>
                <a:lnTo>
                  <a:pt x="2876679" y="1580761"/>
                </a:lnTo>
                <a:cubicBezTo>
                  <a:pt x="2944412" y="1682361"/>
                  <a:pt x="2855512" y="1559594"/>
                  <a:pt x="2940179" y="1644261"/>
                </a:cubicBezTo>
                <a:cubicBezTo>
                  <a:pt x="3024846" y="1728928"/>
                  <a:pt x="2902079" y="1640028"/>
                  <a:pt x="3003679" y="1707761"/>
                </a:cubicBezTo>
                <a:cubicBezTo>
                  <a:pt x="3012146" y="1720461"/>
                  <a:pt x="3014262" y="1727869"/>
                  <a:pt x="3029079" y="1745861"/>
                </a:cubicBezTo>
                <a:cubicBezTo>
                  <a:pt x="3043896" y="1763853"/>
                  <a:pt x="3065591" y="1784490"/>
                  <a:pt x="3092579" y="1815711"/>
                </a:cubicBezTo>
                <a:cubicBezTo>
                  <a:pt x="3119567" y="1846932"/>
                  <a:pt x="3131318" y="1873500"/>
                  <a:pt x="3191004" y="1933186"/>
                </a:cubicBezTo>
                <a:cubicBezTo>
                  <a:pt x="3215194" y="2005757"/>
                  <a:pt x="3226436" y="1961675"/>
                  <a:pt x="3244979" y="1977636"/>
                </a:cubicBezTo>
                <a:cubicBezTo>
                  <a:pt x="3263522" y="1993597"/>
                  <a:pt x="3285326" y="2016783"/>
                  <a:pt x="3302259" y="2028954"/>
                </a:cubicBezTo>
                <a:cubicBezTo>
                  <a:pt x="3319192" y="2041125"/>
                  <a:pt x="3332842" y="2042810"/>
                  <a:pt x="3346579" y="2050661"/>
                </a:cubicBezTo>
                <a:cubicBezTo>
                  <a:pt x="3360316" y="2058512"/>
                  <a:pt x="3371027" y="2069235"/>
                  <a:pt x="3384679" y="2076061"/>
                </a:cubicBezTo>
                <a:cubicBezTo>
                  <a:pt x="3396653" y="2082048"/>
                  <a:pt x="3411077" y="2082260"/>
                  <a:pt x="3422779" y="2088761"/>
                </a:cubicBezTo>
                <a:cubicBezTo>
                  <a:pt x="3449464" y="2103586"/>
                  <a:pt x="3477812" y="2128978"/>
                  <a:pt x="3498979" y="2139561"/>
                </a:cubicBezTo>
                <a:cubicBezTo>
                  <a:pt x="3520146" y="2150144"/>
                  <a:pt x="3533969" y="2146905"/>
                  <a:pt x="3549779" y="2152261"/>
                </a:cubicBezTo>
                <a:cubicBezTo>
                  <a:pt x="3565589" y="2157618"/>
                  <a:pt x="3583258" y="2166344"/>
                  <a:pt x="3593841" y="2171700"/>
                </a:cubicBezTo>
                <a:cubicBezTo>
                  <a:pt x="3604424" y="2177057"/>
                  <a:pt x="3599542" y="2180123"/>
                  <a:pt x="3613279" y="2184400"/>
                </a:cubicBezTo>
                <a:cubicBezTo>
                  <a:pt x="3627016" y="2188677"/>
                  <a:pt x="3659371" y="2191010"/>
                  <a:pt x="3676261" y="2197360"/>
                </a:cubicBezTo>
                <a:cubicBezTo>
                  <a:pt x="3693151" y="2203710"/>
                  <a:pt x="3694004" y="2215199"/>
                  <a:pt x="3714620" y="2222499"/>
                </a:cubicBezTo>
                <a:cubicBezTo>
                  <a:pt x="3735236" y="2229799"/>
                  <a:pt x="3771338" y="2233817"/>
                  <a:pt x="3799956" y="2241161"/>
                </a:cubicBezTo>
                <a:cubicBezTo>
                  <a:pt x="3828574" y="2248505"/>
                  <a:pt x="3859234" y="2256507"/>
                  <a:pt x="3886329" y="2266561"/>
                </a:cubicBezTo>
                <a:cubicBezTo>
                  <a:pt x="3913424" y="2276615"/>
                  <a:pt x="3928684" y="2291853"/>
                  <a:pt x="3962529" y="2301486"/>
                </a:cubicBezTo>
                <a:cubicBezTo>
                  <a:pt x="3996374" y="2311119"/>
                  <a:pt x="4044281" y="2317394"/>
                  <a:pt x="4089400" y="2324359"/>
                </a:cubicBezTo>
                <a:cubicBezTo>
                  <a:pt x="4134520" y="2331325"/>
                  <a:pt x="4174930" y="2336972"/>
                  <a:pt x="4233246" y="2343279"/>
                </a:cubicBezTo>
                <a:cubicBezTo>
                  <a:pt x="4291562" y="2349586"/>
                  <a:pt x="4370225" y="2358959"/>
                  <a:pt x="4439297" y="2362199"/>
                </a:cubicBezTo>
                <a:cubicBezTo>
                  <a:pt x="4508369" y="2365439"/>
                  <a:pt x="4577054" y="2355331"/>
                  <a:pt x="4647681" y="2362718"/>
                </a:cubicBezTo>
                <a:cubicBezTo>
                  <a:pt x="4718309" y="2370105"/>
                  <a:pt x="4704183" y="2377405"/>
                  <a:pt x="4863062" y="2406520"/>
                </a:cubicBezTo>
                <a:cubicBezTo>
                  <a:pt x="4965526" y="2410581"/>
                  <a:pt x="5042202" y="2429156"/>
                  <a:pt x="5114471" y="2431143"/>
                </a:cubicBezTo>
                <a:cubicBezTo>
                  <a:pt x="5186740" y="2433130"/>
                  <a:pt x="5245444" y="2420517"/>
                  <a:pt x="5296676" y="2418443"/>
                </a:cubicBezTo>
                <a:cubicBezTo>
                  <a:pt x="5347908" y="2416369"/>
                  <a:pt x="5380868" y="2417535"/>
                  <a:pt x="5421862" y="2418701"/>
                </a:cubicBezTo>
                <a:cubicBezTo>
                  <a:pt x="5462856" y="2419867"/>
                  <a:pt x="5475600" y="2423237"/>
                  <a:pt x="5542642" y="2425440"/>
                </a:cubicBezTo>
                <a:lnTo>
                  <a:pt x="5824116" y="2431920"/>
                </a:lnTo>
                <a:cubicBezTo>
                  <a:pt x="5922433" y="2433000"/>
                  <a:pt x="6029735" y="2431920"/>
                  <a:pt x="6132544" y="2431920"/>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5B83B515-344D-2B47-A52E-A2EFF2219326}"/>
              </a:ext>
            </a:extLst>
          </p:cNvPr>
          <p:cNvCxnSpPr/>
          <p:nvPr/>
        </p:nvCxnSpPr>
        <p:spPr>
          <a:xfrm>
            <a:off x="1828800" y="4540469"/>
            <a:ext cx="956441" cy="0"/>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C8FE9A6-CE40-EB42-8AAD-D431F14BAF43}"/>
              </a:ext>
            </a:extLst>
          </p:cNvPr>
          <p:cNvCxnSpPr/>
          <p:nvPr/>
        </p:nvCxnSpPr>
        <p:spPr>
          <a:xfrm>
            <a:off x="1828799" y="5155325"/>
            <a:ext cx="95644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1240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0971-15DE-3744-81F7-01EDFD8C6789}"/>
              </a:ext>
            </a:extLst>
          </p:cNvPr>
          <p:cNvSpPr>
            <a:spLocks noGrp="1"/>
          </p:cNvSpPr>
          <p:nvPr>
            <p:ph type="title"/>
          </p:nvPr>
        </p:nvSpPr>
        <p:spPr>
          <a:xfrm>
            <a:off x="0" y="0"/>
            <a:ext cx="9144000" cy="678554"/>
          </a:xfrm>
        </p:spPr>
        <p:txBody>
          <a:bodyPr>
            <a:noAutofit/>
          </a:bodyPr>
          <a:lstStyle/>
          <a:p>
            <a:r>
              <a:rPr lang="en-US" sz="3200" dirty="0">
                <a:latin typeface="Arial" panose="020B0604020202020204" pitchFamily="34" charset="0"/>
                <a:cs typeface="Arial" panose="020B0604020202020204" pitchFamily="34" charset="0"/>
              </a:rPr>
              <a:t>Seward Before &amp; After March 27, 1964</a:t>
            </a:r>
          </a:p>
        </p:txBody>
      </p:sp>
      <p:pic>
        <p:nvPicPr>
          <p:cNvPr id="5" name="Picture 4">
            <a:extLst>
              <a:ext uri="{FF2B5EF4-FFF2-40B4-BE49-F238E27FC236}">
                <a16:creationId xmlns:a16="http://schemas.microsoft.com/office/drawing/2014/main" id="{74C77D71-BFD5-5440-9607-B691C005CF4E}"/>
              </a:ext>
            </a:extLst>
          </p:cNvPr>
          <p:cNvPicPr>
            <a:picLocks noChangeAspect="1"/>
          </p:cNvPicPr>
          <p:nvPr/>
        </p:nvPicPr>
        <p:blipFill rotWithShape="1">
          <a:blip r:embed="rId3"/>
          <a:srcRect l="12605" t="1941" r="1811" b="41959"/>
          <a:stretch/>
        </p:blipFill>
        <p:spPr>
          <a:xfrm>
            <a:off x="1839739" y="589654"/>
            <a:ext cx="7073900" cy="4476581"/>
          </a:xfrm>
          <a:prstGeom prst="rect">
            <a:avLst/>
          </a:prstGeom>
        </p:spPr>
      </p:pic>
      <p:sp>
        <p:nvSpPr>
          <p:cNvPr id="3" name="TextBox 2">
            <a:extLst>
              <a:ext uri="{FF2B5EF4-FFF2-40B4-BE49-F238E27FC236}">
                <a16:creationId xmlns:a16="http://schemas.microsoft.com/office/drawing/2014/main" id="{767135AB-BD22-EE4E-9E08-81C1FFD120CE}"/>
              </a:ext>
            </a:extLst>
          </p:cNvPr>
          <p:cNvSpPr txBox="1"/>
          <p:nvPr/>
        </p:nvSpPr>
        <p:spPr>
          <a:xfrm>
            <a:off x="0" y="5067497"/>
            <a:ext cx="9144000" cy="1754326"/>
          </a:xfrm>
          <a:prstGeom prst="rect">
            <a:avLst/>
          </a:prstGeom>
          <a:noFill/>
        </p:spPr>
        <p:txBody>
          <a:bodyPr wrap="square" rtlCol="0">
            <a:spAutoFit/>
          </a:bodyPr>
          <a:lstStyle/>
          <a:p>
            <a:r>
              <a:rPr lang="en-US" dirty="0">
                <a:solidFill>
                  <a:srgbClr val="5B005B"/>
                </a:solidFill>
                <a:latin typeface="Arial" panose="020B0604020202020204" pitchFamily="34" charset="0"/>
                <a:cs typeface="Arial" panose="020B0604020202020204" pitchFamily="34" charset="0"/>
              </a:rPr>
              <a:t>After 30 seconds of shaking, a landslide including part of waterfront slid into the bay rupturing fuel tanks and igniting oil. Two under-water landslides occurred at same time. Series of three landslide-generated waves up to 6 meters high arrived during first 3 minutes of shaking. Tectonic tsunami, covered in burning oil, arrived ~20 minutes after ground shaking stopped. Third tectonic tsunami wave was highest at ~8 meters height. Wind blowing toward bay prevented entire town from burning.</a:t>
            </a:r>
          </a:p>
        </p:txBody>
      </p:sp>
      <p:sp>
        <p:nvSpPr>
          <p:cNvPr id="7" name="Title 1">
            <a:extLst>
              <a:ext uri="{FF2B5EF4-FFF2-40B4-BE49-F238E27FC236}">
                <a16:creationId xmlns:a16="http://schemas.microsoft.com/office/drawing/2014/main" id="{352A95FA-9524-F347-9BAB-5030C3F6D6D4}"/>
              </a:ext>
            </a:extLst>
          </p:cNvPr>
          <p:cNvSpPr txBox="1">
            <a:spLocks/>
          </p:cNvSpPr>
          <p:nvPr/>
        </p:nvSpPr>
        <p:spPr>
          <a:xfrm>
            <a:off x="5753100" y="3581400"/>
            <a:ext cx="2463800" cy="330200"/>
          </a:xfrm>
          <a:prstGeom prst="rect">
            <a:avLst/>
          </a:prstGeom>
          <a:solidFill>
            <a:srgbClr val="FFFFFF">
              <a:alpha val="50196"/>
            </a:srgbClr>
          </a:solidFill>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r>
              <a:rPr lang="en-US" sz="2000" dirty="0"/>
              <a:t>Highest Inundation</a:t>
            </a:r>
          </a:p>
        </p:txBody>
      </p:sp>
      <p:cxnSp>
        <p:nvCxnSpPr>
          <p:cNvPr id="9" name="Straight Arrow Connector 8">
            <a:extLst>
              <a:ext uri="{FF2B5EF4-FFF2-40B4-BE49-F238E27FC236}">
                <a16:creationId xmlns:a16="http://schemas.microsoft.com/office/drawing/2014/main" id="{EDD3371B-3494-104C-95F8-E04E08877EDD}"/>
              </a:ext>
            </a:extLst>
          </p:cNvPr>
          <p:cNvCxnSpPr>
            <a:cxnSpLocks/>
          </p:cNvCxnSpPr>
          <p:nvPr/>
        </p:nvCxnSpPr>
        <p:spPr>
          <a:xfrm flipV="1">
            <a:off x="8143342" y="3163390"/>
            <a:ext cx="188738" cy="442890"/>
          </a:xfrm>
          <a:prstGeom prst="straightConnector1">
            <a:avLst/>
          </a:prstGeom>
          <a:ln w="28575">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50D25F66-D3E5-8E43-BCCA-59ECCB723290}"/>
              </a:ext>
            </a:extLst>
          </p:cNvPr>
          <p:cNvCxnSpPr>
            <a:cxnSpLocks/>
          </p:cNvCxnSpPr>
          <p:nvPr/>
        </p:nvCxnSpPr>
        <p:spPr>
          <a:xfrm flipH="1" flipV="1">
            <a:off x="5753101" y="3340100"/>
            <a:ext cx="368299" cy="266180"/>
          </a:xfrm>
          <a:prstGeom prst="straightConnector1">
            <a:avLst/>
          </a:prstGeom>
          <a:ln w="28575">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4" name="Title 1">
            <a:extLst>
              <a:ext uri="{FF2B5EF4-FFF2-40B4-BE49-F238E27FC236}">
                <a16:creationId xmlns:a16="http://schemas.microsoft.com/office/drawing/2014/main" id="{3E8D6F31-EBF4-5F4D-89A0-A9E656F9752B}"/>
              </a:ext>
            </a:extLst>
          </p:cNvPr>
          <p:cNvSpPr txBox="1">
            <a:spLocks/>
          </p:cNvSpPr>
          <p:nvPr/>
        </p:nvSpPr>
        <p:spPr>
          <a:xfrm>
            <a:off x="-70730" y="1103108"/>
            <a:ext cx="1981200" cy="330200"/>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r>
              <a:rPr lang="en-US" sz="2400" dirty="0">
                <a:latin typeface="Arial" panose="020B0604020202020204" pitchFamily="34" charset="0"/>
                <a:cs typeface="Arial" panose="020B0604020202020204" pitchFamily="34" charset="0"/>
              </a:rPr>
              <a:t>13 Fatalities</a:t>
            </a:r>
          </a:p>
        </p:txBody>
      </p:sp>
    </p:spTree>
    <p:extLst>
      <p:ext uri="{BB962C8B-B14F-4D97-AF65-F5344CB8AC3E}">
        <p14:creationId xmlns:p14="http://schemas.microsoft.com/office/powerpoint/2010/main" val="2792917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C2A14-0E9F-5446-AF31-A1BB5501884C}"/>
              </a:ext>
            </a:extLst>
          </p:cNvPr>
          <p:cNvSpPr>
            <a:spLocks noGrp="1"/>
          </p:cNvSpPr>
          <p:nvPr>
            <p:ph type="title"/>
          </p:nvPr>
        </p:nvSpPr>
        <p:spPr>
          <a:xfrm>
            <a:off x="457200" y="0"/>
            <a:ext cx="8229600" cy="685800"/>
          </a:xfrm>
        </p:spPr>
        <p:txBody>
          <a:bodyPr>
            <a:normAutofit/>
          </a:bodyPr>
          <a:lstStyle/>
          <a:p>
            <a:r>
              <a:rPr lang="en-US" sz="3600" dirty="0">
                <a:latin typeface="Arial" panose="020B0604020202020204" pitchFamily="34" charset="0"/>
                <a:cs typeface="Arial" panose="020B0604020202020204" pitchFamily="34" charset="0"/>
              </a:rPr>
              <a:t>Seward 1964 Landslides</a:t>
            </a:r>
          </a:p>
        </p:txBody>
      </p:sp>
      <p:pic>
        <p:nvPicPr>
          <p:cNvPr id="5" name="Content Placeholder 4">
            <a:extLst>
              <a:ext uri="{FF2B5EF4-FFF2-40B4-BE49-F238E27FC236}">
                <a16:creationId xmlns:a16="http://schemas.microsoft.com/office/drawing/2014/main" id="{E06F4F45-1A8C-FC40-A96F-EEB4F39127DC}"/>
              </a:ext>
            </a:extLst>
          </p:cNvPr>
          <p:cNvPicPr>
            <a:picLocks noGrp="1" noChangeAspect="1"/>
          </p:cNvPicPr>
          <p:nvPr>
            <p:ph idx="1"/>
          </p:nvPr>
        </p:nvPicPr>
        <p:blipFill rotWithShape="1">
          <a:blip r:embed="rId3"/>
          <a:srcRect l="6929" t="4826" r="4708" b="12577"/>
          <a:stretch/>
        </p:blipFill>
        <p:spPr>
          <a:xfrm>
            <a:off x="3314700" y="685800"/>
            <a:ext cx="5562600" cy="5993600"/>
          </a:xfrm>
          <a:ln w="28575">
            <a:solidFill>
              <a:srgbClr val="5B005B"/>
            </a:solidFill>
          </a:ln>
          <a:effectLst>
            <a:outerShdw blurRad="50800" dist="38100" dir="2700000" algn="tl" rotWithShape="0">
              <a:prstClr val="black">
                <a:alpha val="40000"/>
              </a:prstClr>
            </a:outerShdw>
          </a:effectLst>
        </p:spPr>
      </p:pic>
      <p:sp>
        <p:nvSpPr>
          <p:cNvPr id="4" name="Title 1">
            <a:extLst>
              <a:ext uri="{FF2B5EF4-FFF2-40B4-BE49-F238E27FC236}">
                <a16:creationId xmlns:a16="http://schemas.microsoft.com/office/drawing/2014/main" id="{989C1426-2D0E-D84F-9775-C78FAEE9E744}"/>
              </a:ext>
            </a:extLst>
          </p:cNvPr>
          <p:cNvSpPr txBox="1">
            <a:spLocks/>
          </p:cNvSpPr>
          <p:nvPr/>
        </p:nvSpPr>
        <p:spPr>
          <a:xfrm>
            <a:off x="25400" y="698500"/>
            <a:ext cx="3314700" cy="5168100"/>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pPr algn="l"/>
            <a:r>
              <a:rPr lang="en-US" sz="2400" dirty="0">
                <a:latin typeface="Arial" panose="020B0604020202020204" pitchFamily="34" charset="0"/>
                <a:cs typeface="Arial" panose="020B0604020202020204" pitchFamily="34" charset="0"/>
              </a:rPr>
              <a:t>Detailed bathymetric studies allow reconstruction of sizes of landslides.  </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algn="l"/>
            <a:r>
              <a:rPr lang="en-US" sz="2400" dirty="0">
                <a:latin typeface="Arial" panose="020B0604020202020204" pitchFamily="34" charset="0"/>
                <a:cs typeface="Arial" panose="020B0604020202020204" pitchFamily="34" charset="0"/>
              </a:rPr>
              <a:t>Modeling of tsunami generated by three landslides at head of bay can reproduce the observed wave heights and sequence.</a:t>
            </a:r>
          </a:p>
          <a:p>
            <a:pPr algn="l"/>
            <a:endParaRPr lang="en-US" sz="2400" dirty="0">
              <a:latin typeface="Arial" panose="020B0604020202020204" pitchFamily="34" charset="0"/>
              <a:cs typeface="Arial" panose="020B0604020202020204" pitchFamily="34" charset="0"/>
            </a:endParaRPr>
          </a:p>
          <a:p>
            <a:pPr algn="l"/>
            <a:r>
              <a:rPr lang="en-US" sz="2400" dirty="0">
                <a:latin typeface="Arial" panose="020B0604020202020204" pitchFamily="34" charset="0"/>
                <a:cs typeface="Arial" panose="020B0604020202020204" pitchFamily="34" charset="0"/>
              </a:rPr>
              <a:t>Modeling of tectonic tsunami reproduces arrival times and height of longer period waves.</a:t>
            </a:r>
          </a:p>
        </p:txBody>
      </p:sp>
    </p:spTree>
    <p:extLst>
      <p:ext uri="{BB962C8B-B14F-4D97-AF65-F5344CB8AC3E}">
        <p14:creationId xmlns:p14="http://schemas.microsoft.com/office/powerpoint/2010/main" val="1375259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F83A3C-47AE-7D45-B96B-9DE8DDA0E6C5}"/>
              </a:ext>
            </a:extLst>
          </p:cNvPr>
          <p:cNvPicPr>
            <a:picLocks noChangeAspect="1"/>
          </p:cNvPicPr>
          <p:nvPr/>
        </p:nvPicPr>
        <p:blipFill rotWithShape="1">
          <a:blip r:embed="rId3"/>
          <a:srcRect l="2561" r="4848" b="1297"/>
          <a:stretch/>
        </p:blipFill>
        <p:spPr>
          <a:xfrm>
            <a:off x="944654" y="593626"/>
            <a:ext cx="3741646" cy="6178165"/>
          </a:xfrm>
          <a:prstGeom prst="rect">
            <a:avLst/>
          </a:prstGeom>
          <a:ln w="28575">
            <a:solidFill>
              <a:srgbClr val="874E9C"/>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84EDE9B1-9C1E-DD48-A595-B517661BC86D}"/>
              </a:ext>
            </a:extLst>
          </p:cNvPr>
          <p:cNvSpPr>
            <a:spLocks noGrp="1"/>
          </p:cNvSpPr>
          <p:nvPr>
            <p:ph type="title"/>
          </p:nvPr>
        </p:nvSpPr>
        <p:spPr>
          <a:xfrm>
            <a:off x="5888019" y="2442277"/>
            <a:ext cx="1579124" cy="629536"/>
          </a:xfrm>
        </p:spPr>
        <p:txBody>
          <a:bodyPr>
            <a:noAutofit/>
          </a:bodyPr>
          <a:lstStyle/>
          <a:p>
            <a:r>
              <a:rPr lang="en-US" sz="2400" dirty="0">
                <a:latin typeface="Arial" panose="020B0604020202020204" pitchFamily="34" charset="0"/>
                <a:cs typeface="Arial" panose="020B0604020202020204" pitchFamily="34" charset="0"/>
              </a:rPr>
              <a:t>Tectonic Tsunami</a:t>
            </a:r>
          </a:p>
        </p:txBody>
      </p:sp>
      <p:sp>
        <p:nvSpPr>
          <p:cNvPr id="10" name="Title 1">
            <a:extLst>
              <a:ext uri="{FF2B5EF4-FFF2-40B4-BE49-F238E27FC236}">
                <a16:creationId xmlns:a16="http://schemas.microsoft.com/office/drawing/2014/main" id="{2D0F2122-0EE7-F246-AC35-B87432C1D7A7}"/>
              </a:ext>
            </a:extLst>
          </p:cNvPr>
          <p:cNvSpPr txBox="1">
            <a:spLocks/>
          </p:cNvSpPr>
          <p:nvPr/>
        </p:nvSpPr>
        <p:spPr>
          <a:xfrm>
            <a:off x="5791200" y="769530"/>
            <a:ext cx="1772762" cy="151959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r>
              <a:rPr lang="en-US" sz="2400" dirty="0">
                <a:solidFill>
                  <a:srgbClr val="3DA84C"/>
                </a:solidFill>
                <a:latin typeface="Arial" panose="020B0604020202020204" pitchFamily="34" charset="0"/>
                <a:cs typeface="Arial" panose="020B0604020202020204" pitchFamily="34" charset="0"/>
              </a:rPr>
              <a:t>Landslide-generated Tsunami</a:t>
            </a:r>
          </a:p>
        </p:txBody>
      </p:sp>
      <p:sp>
        <p:nvSpPr>
          <p:cNvPr id="11" name="TextBox 10">
            <a:extLst>
              <a:ext uri="{FF2B5EF4-FFF2-40B4-BE49-F238E27FC236}">
                <a16:creationId xmlns:a16="http://schemas.microsoft.com/office/drawing/2014/main" id="{ED08D8D5-6702-1648-9E2D-E4288C86595E}"/>
              </a:ext>
            </a:extLst>
          </p:cNvPr>
          <p:cNvSpPr txBox="1"/>
          <p:nvPr/>
        </p:nvSpPr>
        <p:spPr>
          <a:xfrm>
            <a:off x="916079" y="1845548"/>
            <a:ext cx="1348446" cy="400110"/>
          </a:xfrm>
          <a:prstGeom prst="rect">
            <a:avLst/>
          </a:prstGeom>
          <a:noFill/>
        </p:spPr>
        <p:txBody>
          <a:bodyPr wrap="none" rtlCol="0">
            <a:spAutoFit/>
          </a:bodyPr>
          <a:lstStyle/>
          <a:p>
            <a:r>
              <a:rPr lang="en-US" sz="2000" dirty="0">
                <a:solidFill>
                  <a:srgbClr val="FFFF00"/>
                </a:solidFill>
                <a:latin typeface="Comic Sans MS" panose="030F0902030302020204" pitchFamily="66" charset="0"/>
              </a:rPr>
              <a:t>Observed</a:t>
            </a:r>
          </a:p>
        </p:txBody>
      </p:sp>
      <p:sp>
        <p:nvSpPr>
          <p:cNvPr id="13" name="TextBox 12">
            <a:extLst>
              <a:ext uri="{FF2B5EF4-FFF2-40B4-BE49-F238E27FC236}">
                <a16:creationId xmlns:a16="http://schemas.microsoft.com/office/drawing/2014/main" id="{557D1C86-2A71-B647-8D2A-A363444BC7A1}"/>
              </a:ext>
            </a:extLst>
          </p:cNvPr>
          <p:cNvSpPr txBox="1"/>
          <p:nvPr/>
        </p:nvSpPr>
        <p:spPr>
          <a:xfrm>
            <a:off x="944654" y="4852314"/>
            <a:ext cx="1348446" cy="400110"/>
          </a:xfrm>
          <a:prstGeom prst="rect">
            <a:avLst/>
          </a:prstGeom>
          <a:noFill/>
        </p:spPr>
        <p:txBody>
          <a:bodyPr wrap="none" rtlCol="0">
            <a:spAutoFit/>
          </a:bodyPr>
          <a:lstStyle/>
          <a:p>
            <a:r>
              <a:rPr lang="en-US" sz="2000" dirty="0">
                <a:solidFill>
                  <a:srgbClr val="FFFF00"/>
                </a:solidFill>
                <a:latin typeface="Comic Sans MS" panose="030F0902030302020204" pitchFamily="66" charset="0"/>
              </a:rPr>
              <a:t>Observed</a:t>
            </a:r>
          </a:p>
        </p:txBody>
      </p:sp>
      <p:cxnSp>
        <p:nvCxnSpPr>
          <p:cNvPr id="14" name="Straight Arrow Connector 13">
            <a:extLst>
              <a:ext uri="{FF2B5EF4-FFF2-40B4-BE49-F238E27FC236}">
                <a16:creationId xmlns:a16="http://schemas.microsoft.com/office/drawing/2014/main" id="{1D3F3B96-68CC-3D46-B206-7ED04790AF46}"/>
              </a:ext>
            </a:extLst>
          </p:cNvPr>
          <p:cNvCxnSpPr/>
          <p:nvPr/>
        </p:nvCxnSpPr>
        <p:spPr>
          <a:xfrm flipV="1">
            <a:off x="1618877" y="1570577"/>
            <a:ext cx="467163" cy="412302"/>
          </a:xfrm>
          <a:prstGeom prst="straightConnector1">
            <a:avLst/>
          </a:prstGeom>
          <a:ln w="28575">
            <a:solidFill>
              <a:srgbClr val="FFFF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5F8CDFA-1A46-9F43-A048-AC3EA6EB6E9C}"/>
              </a:ext>
            </a:extLst>
          </p:cNvPr>
          <p:cNvCxnSpPr>
            <a:cxnSpLocks/>
          </p:cNvCxnSpPr>
          <p:nvPr/>
        </p:nvCxnSpPr>
        <p:spPr>
          <a:xfrm>
            <a:off x="2088235" y="5236730"/>
            <a:ext cx="352580" cy="470513"/>
          </a:xfrm>
          <a:prstGeom prst="straightConnector1">
            <a:avLst/>
          </a:prstGeom>
          <a:ln w="28575">
            <a:solidFill>
              <a:srgbClr val="FFFF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5" name="Title 1">
            <a:extLst>
              <a:ext uri="{FF2B5EF4-FFF2-40B4-BE49-F238E27FC236}">
                <a16:creationId xmlns:a16="http://schemas.microsoft.com/office/drawing/2014/main" id="{6CA5F6DF-FA74-6D46-B789-1B01B72B5B9C}"/>
              </a:ext>
            </a:extLst>
          </p:cNvPr>
          <p:cNvSpPr txBox="1">
            <a:spLocks/>
          </p:cNvSpPr>
          <p:nvPr/>
        </p:nvSpPr>
        <p:spPr>
          <a:xfrm>
            <a:off x="457200" y="0"/>
            <a:ext cx="8229600" cy="52480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r>
              <a:rPr lang="en-US" sz="3200" dirty="0">
                <a:latin typeface="Arial" panose="020B0604020202020204" pitchFamily="34" charset="0"/>
                <a:cs typeface="Arial" panose="020B0604020202020204" pitchFamily="34" charset="0"/>
              </a:rPr>
              <a:t>Modeling of Tsunamis in Seward</a:t>
            </a:r>
          </a:p>
        </p:txBody>
      </p:sp>
      <p:sp>
        <p:nvSpPr>
          <p:cNvPr id="36" name="Title 1">
            <a:extLst>
              <a:ext uri="{FF2B5EF4-FFF2-40B4-BE49-F238E27FC236}">
                <a16:creationId xmlns:a16="http://schemas.microsoft.com/office/drawing/2014/main" id="{7AA187E4-B5A2-3941-9B88-1E071291CF87}"/>
              </a:ext>
            </a:extLst>
          </p:cNvPr>
          <p:cNvSpPr txBox="1">
            <a:spLocks/>
          </p:cNvSpPr>
          <p:nvPr/>
        </p:nvSpPr>
        <p:spPr>
          <a:xfrm>
            <a:off x="5295292" y="3876138"/>
            <a:ext cx="2791420" cy="195235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pPr algn="l"/>
            <a:r>
              <a:rPr lang="en-US" sz="2800" dirty="0">
                <a:latin typeface="Arial" panose="020B0604020202020204" pitchFamily="34" charset="0"/>
                <a:cs typeface="Arial" panose="020B0604020202020204" pitchFamily="34" charset="0"/>
              </a:rPr>
              <a:t>In some areas, tectonic tsunami advanced farther on land.</a:t>
            </a:r>
          </a:p>
        </p:txBody>
      </p:sp>
      <p:sp>
        <p:nvSpPr>
          <p:cNvPr id="16" name="Freeform 15">
            <a:extLst>
              <a:ext uri="{FF2B5EF4-FFF2-40B4-BE49-F238E27FC236}">
                <a16:creationId xmlns:a16="http://schemas.microsoft.com/office/drawing/2014/main" id="{9195506A-3DA9-5D40-8555-8F3F1DE497BC}"/>
              </a:ext>
            </a:extLst>
          </p:cNvPr>
          <p:cNvSpPr/>
          <p:nvPr/>
        </p:nvSpPr>
        <p:spPr>
          <a:xfrm>
            <a:off x="5015233" y="1278579"/>
            <a:ext cx="560118" cy="214312"/>
          </a:xfrm>
          <a:custGeom>
            <a:avLst/>
            <a:gdLst>
              <a:gd name="connsiteX0" fmla="*/ 0 w 560118"/>
              <a:gd name="connsiteY0" fmla="*/ 57150 h 214312"/>
              <a:gd name="connsiteX1" fmla="*/ 185738 w 560118"/>
              <a:gd name="connsiteY1" fmla="*/ 71437 h 214312"/>
              <a:gd name="connsiteX2" fmla="*/ 214313 w 560118"/>
              <a:gd name="connsiteY2" fmla="*/ 157162 h 214312"/>
              <a:gd name="connsiteX3" fmla="*/ 300038 w 560118"/>
              <a:gd name="connsiteY3" fmla="*/ 214312 h 214312"/>
              <a:gd name="connsiteX4" fmla="*/ 471488 w 560118"/>
              <a:gd name="connsiteY4" fmla="*/ 200025 h 214312"/>
              <a:gd name="connsiteX5" fmla="*/ 514350 w 560118"/>
              <a:gd name="connsiteY5" fmla="*/ 185737 h 214312"/>
              <a:gd name="connsiteX6" fmla="*/ 528638 w 560118"/>
              <a:gd name="connsiteY6" fmla="*/ 142875 h 214312"/>
              <a:gd name="connsiteX7" fmla="*/ 557213 w 560118"/>
              <a:gd name="connsiteY7" fmla="*/ 100012 h 214312"/>
              <a:gd name="connsiteX8" fmla="*/ 557213 w 560118"/>
              <a:gd name="connsiteY8" fmla="*/ 0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118" h="214312">
                <a:moveTo>
                  <a:pt x="0" y="57150"/>
                </a:moveTo>
                <a:cubicBezTo>
                  <a:pt x="61913" y="61912"/>
                  <a:pt x="129468" y="45178"/>
                  <a:pt x="185738" y="71437"/>
                </a:cubicBezTo>
                <a:cubicBezTo>
                  <a:pt x="213033" y="84175"/>
                  <a:pt x="189251" y="140454"/>
                  <a:pt x="214313" y="157162"/>
                </a:cubicBezTo>
                <a:lnTo>
                  <a:pt x="300038" y="214312"/>
                </a:lnTo>
                <a:cubicBezTo>
                  <a:pt x="357188" y="209550"/>
                  <a:pt x="414643" y="207604"/>
                  <a:pt x="471488" y="200025"/>
                </a:cubicBezTo>
                <a:cubicBezTo>
                  <a:pt x="486416" y="198035"/>
                  <a:pt x="503701" y="196386"/>
                  <a:pt x="514350" y="185737"/>
                </a:cubicBezTo>
                <a:cubicBezTo>
                  <a:pt x="524999" y="175088"/>
                  <a:pt x="521903" y="156345"/>
                  <a:pt x="528638" y="142875"/>
                </a:cubicBezTo>
                <a:cubicBezTo>
                  <a:pt x="536317" y="127516"/>
                  <a:pt x="553845" y="116850"/>
                  <a:pt x="557213" y="100012"/>
                </a:cubicBezTo>
                <a:cubicBezTo>
                  <a:pt x="563751" y="67322"/>
                  <a:pt x="557213" y="33337"/>
                  <a:pt x="557213" y="0"/>
                </a:cubicBezTo>
              </a:path>
            </a:pathLst>
          </a:custGeom>
          <a:noFill/>
          <a:ln w="28575">
            <a:solidFill>
              <a:srgbClr val="3EA8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961246EF-48C9-574D-B651-B9EDA01AC83C}"/>
              </a:ext>
            </a:extLst>
          </p:cNvPr>
          <p:cNvSpPr/>
          <p:nvPr/>
        </p:nvSpPr>
        <p:spPr>
          <a:xfrm rot="11353486">
            <a:off x="4905632" y="2549833"/>
            <a:ext cx="779320" cy="145688"/>
          </a:xfrm>
          <a:custGeom>
            <a:avLst/>
            <a:gdLst>
              <a:gd name="connsiteX0" fmla="*/ 0 w 560118"/>
              <a:gd name="connsiteY0" fmla="*/ 57150 h 214312"/>
              <a:gd name="connsiteX1" fmla="*/ 185738 w 560118"/>
              <a:gd name="connsiteY1" fmla="*/ 71437 h 214312"/>
              <a:gd name="connsiteX2" fmla="*/ 214313 w 560118"/>
              <a:gd name="connsiteY2" fmla="*/ 157162 h 214312"/>
              <a:gd name="connsiteX3" fmla="*/ 300038 w 560118"/>
              <a:gd name="connsiteY3" fmla="*/ 214312 h 214312"/>
              <a:gd name="connsiteX4" fmla="*/ 471488 w 560118"/>
              <a:gd name="connsiteY4" fmla="*/ 200025 h 214312"/>
              <a:gd name="connsiteX5" fmla="*/ 514350 w 560118"/>
              <a:gd name="connsiteY5" fmla="*/ 185737 h 214312"/>
              <a:gd name="connsiteX6" fmla="*/ 528638 w 560118"/>
              <a:gd name="connsiteY6" fmla="*/ 142875 h 214312"/>
              <a:gd name="connsiteX7" fmla="*/ 557213 w 560118"/>
              <a:gd name="connsiteY7" fmla="*/ 100012 h 214312"/>
              <a:gd name="connsiteX8" fmla="*/ 557213 w 560118"/>
              <a:gd name="connsiteY8" fmla="*/ 0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118" h="214312">
                <a:moveTo>
                  <a:pt x="0" y="57150"/>
                </a:moveTo>
                <a:cubicBezTo>
                  <a:pt x="61913" y="61912"/>
                  <a:pt x="129468" y="45178"/>
                  <a:pt x="185738" y="71437"/>
                </a:cubicBezTo>
                <a:cubicBezTo>
                  <a:pt x="213033" y="84175"/>
                  <a:pt x="189251" y="140454"/>
                  <a:pt x="214313" y="157162"/>
                </a:cubicBezTo>
                <a:lnTo>
                  <a:pt x="300038" y="214312"/>
                </a:lnTo>
                <a:cubicBezTo>
                  <a:pt x="357188" y="209550"/>
                  <a:pt x="414643" y="207604"/>
                  <a:pt x="471488" y="200025"/>
                </a:cubicBezTo>
                <a:cubicBezTo>
                  <a:pt x="486416" y="198035"/>
                  <a:pt x="503701" y="196386"/>
                  <a:pt x="514350" y="185737"/>
                </a:cubicBezTo>
                <a:cubicBezTo>
                  <a:pt x="524999" y="175088"/>
                  <a:pt x="521903" y="156345"/>
                  <a:pt x="528638" y="142875"/>
                </a:cubicBezTo>
                <a:cubicBezTo>
                  <a:pt x="536317" y="127516"/>
                  <a:pt x="553845" y="116850"/>
                  <a:pt x="557213" y="100012"/>
                </a:cubicBezTo>
                <a:cubicBezTo>
                  <a:pt x="563751" y="67322"/>
                  <a:pt x="557213" y="33337"/>
                  <a:pt x="557213" y="0"/>
                </a:cubicBezTo>
              </a:path>
            </a:pathLst>
          </a:custGeom>
          <a:noFill/>
          <a:ln w="28575">
            <a:solidFill>
              <a:srgbClr val="874E9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846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6EB5D-6830-D54D-A925-9F7705C65B0A}"/>
              </a:ext>
            </a:extLst>
          </p:cNvPr>
          <p:cNvSpPr>
            <a:spLocks noGrp="1"/>
          </p:cNvSpPr>
          <p:nvPr>
            <p:ph type="title"/>
          </p:nvPr>
        </p:nvSpPr>
        <p:spPr>
          <a:xfrm>
            <a:off x="0" y="0"/>
            <a:ext cx="9144000" cy="600005"/>
          </a:xfrm>
        </p:spPr>
        <p:txBody>
          <a:bodyPr>
            <a:noAutofit/>
          </a:bodyPr>
          <a:lstStyle/>
          <a:p>
            <a:r>
              <a:rPr lang="en-US" sz="2800" dirty="0">
                <a:latin typeface="Arial" panose="020B0604020202020204" pitchFamily="34" charset="0"/>
                <a:cs typeface="Arial" panose="020B0604020202020204" pitchFamily="34" charset="0"/>
              </a:rPr>
              <a:t>Whittier After 1964 Tsunami</a:t>
            </a:r>
          </a:p>
        </p:txBody>
      </p:sp>
      <p:pic>
        <p:nvPicPr>
          <p:cNvPr id="5" name="Picture 4">
            <a:extLst>
              <a:ext uri="{FF2B5EF4-FFF2-40B4-BE49-F238E27FC236}">
                <a16:creationId xmlns:a16="http://schemas.microsoft.com/office/drawing/2014/main" id="{370E956C-52C1-7744-BC50-D9E46F933713}"/>
              </a:ext>
            </a:extLst>
          </p:cNvPr>
          <p:cNvPicPr>
            <a:picLocks noChangeAspect="1"/>
          </p:cNvPicPr>
          <p:nvPr/>
        </p:nvPicPr>
        <p:blipFill rotWithShape="1">
          <a:blip r:embed="rId3"/>
          <a:srcRect l="2490" t="5014" r="3257" b="10047"/>
          <a:stretch/>
        </p:blipFill>
        <p:spPr>
          <a:xfrm>
            <a:off x="919870" y="572375"/>
            <a:ext cx="7378825" cy="5029200"/>
          </a:xfrm>
          <a:prstGeom prst="rect">
            <a:avLst/>
          </a:prstGeom>
          <a:ln w="28575">
            <a:solidFill>
              <a:srgbClr val="A61D79"/>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8FE56576-D1C7-CE43-B8EF-591A50870803}"/>
              </a:ext>
            </a:extLst>
          </p:cNvPr>
          <p:cNvSpPr txBox="1"/>
          <p:nvPr/>
        </p:nvSpPr>
        <p:spPr>
          <a:xfrm>
            <a:off x="662151" y="5601575"/>
            <a:ext cx="8382496" cy="1200329"/>
          </a:xfrm>
          <a:prstGeom prst="rect">
            <a:avLst/>
          </a:prstGeom>
          <a:noFill/>
        </p:spPr>
        <p:txBody>
          <a:bodyPr wrap="square" rtlCol="0">
            <a:spAutoFit/>
          </a:bodyPr>
          <a:lstStyle/>
          <a:p>
            <a:r>
              <a:rPr lang="en-US" dirty="0">
                <a:solidFill>
                  <a:srgbClr val="5B005B"/>
                </a:solidFill>
                <a:latin typeface="Arial" panose="020B0604020202020204" pitchFamily="34" charset="0"/>
                <a:cs typeface="Arial" panose="020B0604020202020204" pitchFamily="34" charset="0"/>
              </a:rPr>
              <a:t>Whittier subsided 1.6 m during the earthquake.  13 out of 70 people in Whittier in 1964 perished in the tsunamis.  Three waves generated by landslides arrived during ground shaking to completely destroy buildings of two lumber companies.  Fire destroyed fuel-storage tanks at waterfront.  </a:t>
            </a:r>
          </a:p>
        </p:txBody>
      </p:sp>
    </p:spTree>
    <p:extLst>
      <p:ext uri="{BB962C8B-B14F-4D97-AF65-F5344CB8AC3E}">
        <p14:creationId xmlns:p14="http://schemas.microsoft.com/office/powerpoint/2010/main" val="238491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4A0173-0DA0-F24A-B4CF-E34594ED5B63}"/>
              </a:ext>
            </a:extLst>
          </p:cNvPr>
          <p:cNvPicPr>
            <a:picLocks noChangeAspect="1"/>
          </p:cNvPicPr>
          <p:nvPr/>
        </p:nvPicPr>
        <p:blipFill rotWithShape="1">
          <a:blip r:embed="rId3"/>
          <a:srcRect l="9415" t="1094" b="4762"/>
          <a:stretch/>
        </p:blipFill>
        <p:spPr>
          <a:xfrm>
            <a:off x="457200" y="373118"/>
            <a:ext cx="8349873" cy="4845269"/>
          </a:xfrm>
          <a:prstGeom prst="rect">
            <a:avLst/>
          </a:prstGeom>
        </p:spPr>
      </p:pic>
      <p:sp>
        <p:nvSpPr>
          <p:cNvPr id="2" name="Title 1">
            <a:extLst>
              <a:ext uri="{FF2B5EF4-FFF2-40B4-BE49-F238E27FC236}">
                <a16:creationId xmlns:a16="http://schemas.microsoft.com/office/drawing/2014/main" id="{BB428C9D-517C-B542-B30D-26B363B925EF}"/>
              </a:ext>
            </a:extLst>
          </p:cNvPr>
          <p:cNvSpPr>
            <a:spLocks noGrp="1"/>
          </p:cNvSpPr>
          <p:nvPr>
            <p:ph type="title"/>
          </p:nvPr>
        </p:nvSpPr>
        <p:spPr>
          <a:xfrm>
            <a:off x="457200" y="0"/>
            <a:ext cx="8229600" cy="693683"/>
          </a:xfrm>
        </p:spPr>
        <p:txBody>
          <a:bodyPr>
            <a:normAutofit/>
          </a:bodyPr>
          <a:lstStyle/>
          <a:p>
            <a:r>
              <a:rPr lang="en-US" sz="3200" dirty="0">
                <a:latin typeface="Arial" panose="020B0604020202020204" pitchFamily="34" charset="0"/>
                <a:cs typeface="Arial" panose="020B0604020202020204" pitchFamily="34" charset="0"/>
              </a:rPr>
              <a:t>Whittier 1964 Landslides</a:t>
            </a:r>
          </a:p>
        </p:txBody>
      </p:sp>
      <p:sp>
        <p:nvSpPr>
          <p:cNvPr id="10" name="Title 1">
            <a:extLst>
              <a:ext uri="{FF2B5EF4-FFF2-40B4-BE49-F238E27FC236}">
                <a16:creationId xmlns:a16="http://schemas.microsoft.com/office/drawing/2014/main" id="{E23A59C7-9EE1-4B4D-B026-95A15A670C6A}"/>
              </a:ext>
            </a:extLst>
          </p:cNvPr>
          <p:cNvSpPr txBox="1">
            <a:spLocks/>
          </p:cNvSpPr>
          <p:nvPr/>
        </p:nvSpPr>
        <p:spPr>
          <a:xfrm>
            <a:off x="181163" y="5328744"/>
            <a:ext cx="8781673" cy="966953"/>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pPr algn="l"/>
            <a:r>
              <a:rPr lang="en-US" sz="2000" dirty="0">
                <a:latin typeface="Arial" panose="020B0604020202020204" pitchFamily="34" charset="0"/>
                <a:cs typeface="Arial" panose="020B0604020202020204" pitchFamily="34" charset="0"/>
              </a:rPr>
              <a:t>Detailed bathymetric studies of Passage Canal allow reconstruction of sizes of landslides.  Modeling of tsunami generated by three landslides can reproduce the observed landslide-generated tsunami.</a:t>
            </a:r>
          </a:p>
        </p:txBody>
      </p:sp>
    </p:spTree>
    <p:extLst>
      <p:ext uri="{BB962C8B-B14F-4D97-AF65-F5344CB8AC3E}">
        <p14:creationId xmlns:p14="http://schemas.microsoft.com/office/powerpoint/2010/main" val="2357019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8DEF2-A3CB-6742-80C3-8D85B6FCE680}"/>
              </a:ext>
            </a:extLst>
          </p:cNvPr>
          <p:cNvSpPr>
            <a:spLocks noGrp="1"/>
          </p:cNvSpPr>
          <p:nvPr>
            <p:ph type="title"/>
          </p:nvPr>
        </p:nvSpPr>
        <p:spPr>
          <a:xfrm>
            <a:off x="0" y="0"/>
            <a:ext cx="9143999" cy="662609"/>
          </a:xfrm>
        </p:spPr>
        <p:txBody>
          <a:bodyPr>
            <a:normAutofit fontScale="90000"/>
          </a:bodyPr>
          <a:lstStyle/>
          <a:p>
            <a:r>
              <a:rPr lang="en-US" sz="3200" dirty="0">
                <a:latin typeface="Arial" panose="020B0604020202020204" pitchFamily="34" charset="0"/>
                <a:cs typeface="Arial" panose="020B0604020202020204" pitchFamily="34" charset="0"/>
              </a:rPr>
              <a:t>Modeled Landslide-Generated Tsunami in Whittier</a:t>
            </a:r>
          </a:p>
        </p:txBody>
      </p:sp>
      <p:pic>
        <p:nvPicPr>
          <p:cNvPr id="5" name="Picture 4">
            <a:extLst>
              <a:ext uri="{FF2B5EF4-FFF2-40B4-BE49-F238E27FC236}">
                <a16:creationId xmlns:a16="http://schemas.microsoft.com/office/drawing/2014/main" id="{8BA40F58-035C-EE41-807C-BE5DEB3108F4}"/>
              </a:ext>
            </a:extLst>
          </p:cNvPr>
          <p:cNvPicPr>
            <a:picLocks noChangeAspect="1"/>
          </p:cNvPicPr>
          <p:nvPr/>
        </p:nvPicPr>
        <p:blipFill rotWithShape="1">
          <a:blip r:embed="rId3"/>
          <a:srcRect l="12500" t="4481" b="6149"/>
          <a:stretch/>
        </p:blipFill>
        <p:spPr>
          <a:xfrm>
            <a:off x="154713" y="662609"/>
            <a:ext cx="8736467" cy="5194852"/>
          </a:xfrm>
          <a:prstGeom prst="rect">
            <a:avLst/>
          </a:prstGeom>
          <a:ln w="28575">
            <a:solidFill>
              <a:srgbClr val="5B005B"/>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A58B130A-4730-F94C-B262-9F1AF98BB8D0}"/>
              </a:ext>
            </a:extLst>
          </p:cNvPr>
          <p:cNvSpPr txBox="1">
            <a:spLocks/>
          </p:cNvSpPr>
          <p:nvPr/>
        </p:nvSpPr>
        <p:spPr>
          <a:xfrm>
            <a:off x="0" y="5910470"/>
            <a:ext cx="9143999" cy="46931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r>
              <a:rPr lang="en-US" sz="2400" dirty="0">
                <a:latin typeface="Arial" panose="020B0604020202020204" pitchFamily="34" charset="0"/>
                <a:cs typeface="Arial" panose="020B0604020202020204" pitchFamily="34" charset="0"/>
              </a:rPr>
              <a:t>Model reasonably fits observed landslide-generated tsunami.</a:t>
            </a:r>
          </a:p>
        </p:txBody>
      </p:sp>
      <p:sp>
        <p:nvSpPr>
          <p:cNvPr id="7" name="Title 1">
            <a:extLst>
              <a:ext uri="{FF2B5EF4-FFF2-40B4-BE49-F238E27FC236}">
                <a16:creationId xmlns:a16="http://schemas.microsoft.com/office/drawing/2014/main" id="{5B30BA09-A80D-1C41-96B7-791228AF711C}"/>
              </a:ext>
            </a:extLst>
          </p:cNvPr>
          <p:cNvSpPr txBox="1">
            <a:spLocks/>
          </p:cNvSpPr>
          <p:nvPr/>
        </p:nvSpPr>
        <p:spPr>
          <a:xfrm>
            <a:off x="2565667" y="1564443"/>
            <a:ext cx="2309745" cy="716302"/>
          </a:xfrm>
          <a:prstGeom prst="rect">
            <a:avLst/>
          </a:prstGeom>
          <a:solidFill>
            <a:srgbClr val="FFFFFF">
              <a:alpha val="69804"/>
            </a:srgb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pPr algn="l"/>
            <a:r>
              <a:rPr lang="en-US" sz="1800" dirty="0">
                <a:latin typeface="Arial" panose="020B0604020202020204" pitchFamily="34" charset="0"/>
                <a:cs typeface="Arial" panose="020B0604020202020204" pitchFamily="34" charset="0"/>
              </a:rPr>
              <a:t>North shore runup over 30 meters.</a:t>
            </a:r>
          </a:p>
        </p:txBody>
      </p:sp>
      <p:cxnSp>
        <p:nvCxnSpPr>
          <p:cNvPr id="8" name="Straight Arrow Connector 7">
            <a:extLst>
              <a:ext uri="{FF2B5EF4-FFF2-40B4-BE49-F238E27FC236}">
                <a16:creationId xmlns:a16="http://schemas.microsoft.com/office/drawing/2014/main" id="{101BDA04-BE54-5749-BAFD-6553FF94EC5D}"/>
              </a:ext>
            </a:extLst>
          </p:cNvPr>
          <p:cNvCxnSpPr>
            <a:cxnSpLocks/>
          </p:cNvCxnSpPr>
          <p:nvPr/>
        </p:nvCxnSpPr>
        <p:spPr>
          <a:xfrm flipH="1" flipV="1">
            <a:off x="2381518" y="1404849"/>
            <a:ext cx="267089" cy="255785"/>
          </a:xfrm>
          <a:prstGeom prst="straightConnector1">
            <a:avLst/>
          </a:prstGeom>
          <a:ln w="28575">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0" name="Title 1">
            <a:extLst>
              <a:ext uri="{FF2B5EF4-FFF2-40B4-BE49-F238E27FC236}">
                <a16:creationId xmlns:a16="http://schemas.microsoft.com/office/drawing/2014/main" id="{DD3FEE6C-8CC6-214C-9C4B-025ED77A837F}"/>
              </a:ext>
            </a:extLst>
          </p:cNvPr>
          <p:cNvSpPr txBox="1">
            <a:spLocks/>
          </p:cNvSpPr>
          <p:nvPr/>
        </p:nvSpPr>
        <p:spPr>
          <a:xfrm>
            <a:off x="4725542" y="3486807"/>
            <a:ext cx="1855367" cy="716302"/>
          </a:xfrm>
          <a:prstGeom prst="rect">
            <a:avLst/>
          </a:prstGeom>
          <a:solidFill>
            <a:srgbClr val="FFFFFF">
              <a:alpha val="69804"/>
            </a:srgb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pPr algn="l"/>
            <a:r>
              <a:rPr lang="en-US" sz="1800" dirty="0">
                <a:latin typeface="Arial" panose="020B0604020202020204" pitchFamily="34" charset="0"/>
                <a:cs typeface="Arial" panose="020B0604020202020204" pitchFamily="34" charset="0"/>
              </a:rPr>
              <a:t>Whittier runup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13 meters.</a:t>
            </a:r>
          </a:p>
        </p:txBody>
      </p:sp>
      <p:cxnSp>
        <p:nvCxnSpPr>
          <p:cNvPr id="11" name="Straight Arrow Connector 10">
            <a:extLst>
              <a:ext uri="{FF2B5EF4-FFF2-40B4-BE49-F238E27FC236}">
                <a16:creationId xmlns:a16="http://schemas.microsoft.com/office/drawing/2014/main" id="{3E26E655-5E06-BC4E-8333-A86BF073CD4C}"/>
              </a:ext>
            </a:extLst>
          </p:cNvPr>
          <p:cNvCxnSpPr>
            <a:cxnSpLocks/>
          </p:cNvCxnSpPr>
          <p:nvPr/>
        </p:nvCxnSpPr>
        <p:spPr>
          <a:xfrm flipH="1">
            <a:off x="4973782" y="4203109"/>
            <a:ext cx="407516" cy="867655"/>
          </a:xfrm>
          <a:prstGeom prst="straightConnector1">
            <a:avLst/>
          </a:prstGeom>
          <a:ln w="28575">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14DD7440-7119-1A4D-9186-1DF3D6FBF352}"/>
              </a:ext>
            </a:extLst>
          </p:cNvPr>
          <p:cNvSpPr txBox="1">
            <a:spLocks/>
          </p:cNvSpPr>
          <p:nvPr/>
        </p:nvSpPr>
        <p:spPr>
          <a:xfrm>
            <a:off x="1662961" y="3260035"/>
            <a:ext cx="2451839" cy="716302"/>
          </a:xfrm>
          <a:prstGeom prst="rect">
            <a:avLst/>
          </a:prstGeom>
          <a:solidFill>
            <a:srgbClr val="FFFFFF">
              <a:alpha val="69804"/>
            </a:srgbClr>
          </a:solidFill>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pPr algn="l"/>
            <a:r>
              <a:rPr lang="en-US" sz="1800" dirty="0">
                <a:latin typeface="Arial" panose="020B0604020202020204" pitchFamily="34" charset="0"/>
                <a:cs typeface="Arial" panose="020B0604020202020204" pitchFamily="34" charset="0"/>
              </a:rPr>
              <a:t>Whittier Creek runup ~ 16 meters.</a:t>
            </a:r>
          </a:p>
        </p:txBody>
      </p:sp>
      <p:cxnSp>
        <p:nvCxnSpPr>
          <p:cNvPr id="16" name="Straight Arrow Connector 15">
            <a:extLst>
              <a:ext uri="{FF2B5EF4-FFF2-40B4-BE49-F238E27FC236}">
                <a16:creationId xmlns:a16="http://schemas.microsoft.com/office/drawing/2014/main" id="{219A9EF4-D5B3-4B46-9693-FB4E885EDCEA}"/>
              </a:ext>
            </a:extLst>
          </p:cNvPr>
          <p:cNvCxnSpPr>
            <a:cxnSpLocks/>
          </p:cNvCxnSpPr>
          <p:nvPr/>
        </p:nvCxnSpPr>
        <p:spPr>
          <a:xfrm>
            <a:off x="3405352" y="3888197"/>
            <a:ext cx="293812" cy="977521"/>
          </a:xfrm>
          <a:prstGeom prst="straightConnector1">
            <a:avLst/>
          </a:prstGeom>
          <a:ln w="28575">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0183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6"/>
          <p:cNvSpPr>
            <a:spLocks noChangeArrowheads="1"/>
          </p:cNvSpPr>
          <p:nvPr/>
        </p:nvSpPr>
        <p:spPr bwMode="auto">
          <a:xfrm>
            <a:off x="970672" y="0"/>
            <a:ext cx="6917128" cy="609600"/>
          </a:xfrm>
          <a:prstGeom prst="rect">
            <a:avLst/>
          </a:prstGeom>
          <a:noFill/>
          <a:ln>
            <a:noFill/>
          </a:ln>
        </p:spPr>
        <p:txBody>
          <a:bodyPr/>
          <a:lstStyle/>
          <a:p>
            <a:pPr algn="ctr">
              <a:lnSpc>
                <a:spcPts val="4000"/>
              </a:lnSpc>
            </a:pPr>
            <a:r>
              <a:rPr lang="en-US" sz="3600" dirty="0">
                <a:solidFill>
                  <a:srgbClr val="660066"/>
                </a:solidFill>
                <a:latin typeface="Arial" panose="020B0604020202020204" pitchFamily="34" charset="0"/>
                <a:cs typeface="Arial" panose="020B0604020202020204" pitchFamily="34" charset="0"/>
              </a:rPr>
              <a:t>Making a Ghost Forest</a:t>
            </a:r>
          </a:p>
        </p:txBody>
      </p:sp>
      <p:pic>
        <p:nvPicPr>
          <p:cNvPr id="4" name="Picture 3">
            <a:extLst>
              <a:ext uri="{FF2B5EF4-FFF2-40B4-BE49-F238E27FC236}">
                <a16:creationId xmlns:a16="http://schemas.microsoft.com/office/drawing/2014/main" id="{7D067E40-4938-D043-B3DD-3352407BAE87}"/>
              </a:ext>
            </a:extLst>
          </p:cNvPr>
          <p:cNvPicPr>
            <a:picLocks noChangeAspect="1"/>
          </p:cNvPicPr>
          <p:nvPr/>
        </p:nvPicPr>
        <p:blipFill>
          <a:blip r:embed="rId3"/>
          <a:stretch>
            <a:fillRect/>
          </a:stretch>
        </p:blipFill>
        <p:spPr>
          <a:xfrm>
            <a:off x="380847" y="641347"/>
            <a:ext cx="8229600" cy="3676689"/>
          </a:xfrm>
          <a:prstGeom prst="rect">
            <a:avLst/>
          </a:prstGeom>
          <a:ln w="28575">
            <a:solidFill>
              <a:srgbClr val="5B005B"/>
            </a:solidFill>
          </a:ln>
          <a:effectLst>
            <a:outerShdw blurRad="50800" dist="38100" dir="2700000" algn="tl" rotWithShape="0">
              <a:prstClr val="black">
                <a:alpha val="40000"/>
              </a:prstClr>
            </a:outerShdw>
          </a:effectLst>
        </p:spPr>
      </p:pic>
      <p:sp>
        <p:nvSpPr>
          <p:cNvPr id="5" name="Rectangle 29">
            <a:extLst>
              <a:ext uri="{FF2B5EF4-FFF2-40B4-BE49-F238E27FC236}">
                <a16:creationId xmlns:a16="http://schemas.microsoft.com/office/drawing/2014/main" id="{8DAA519D-8D03-5940-AE81-D76495EB0160}"/>
              </a:ext>
            </a:extLst>
          </p:cNvPr>
          <p:cNvSpPr>
            <a:spLocks noChangeArrowheads="1"/>
          </p:cNvSpPr>
          <p:nvPr/>
        </p:nvSpPr>
        <p:spPr bwMode="auto">
          <a:xfrm>
            <a:off x="633711" y="4443412"/>
            <a:ext cx="8511311" cy="218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ts val="2600"/>
              </a:lnSpc>
            </a:pPr>
            <a:r>
              <a:rPr lang="en-US" sz="2400" dirty="0">
                <a:solidFill>
                  <a:srgbClr val="660066"/>
                </a:solidFill>
                <a:latin typeface="Arial" panose="020B0604020202020204" pitchFamily="34" charset="0"/>
                <a:cs typeface="Arial" panose="020B0604020202020204" pitchFamily="34" charset="0"/>
              </a:rPr>
              <a:t>1. Coastal forest above high tide before earthquake.</a:t>
            </a:r>
          </a:p>
          <a:p>
            <a:pPr>
              <a:lnSpc>
                <a:spcPts val="2600"/>
              </a:lnSpc>
            </a:pPr>
            <a:r>
              <a:rPr lang="en-US" sz="2400" dirty="0">
                <a:solidFill>
                  <a:srgbClr val="660066"/>
                </a:solidFill>
                <a:latin typeface="Arial" panose="020B0604020202020204" pitchFamily="34" charset="0"/>
                <a:cs typeface="Arial" panose="020B0604020202020204" pitchFamily="34" charset="0"/>
              </a:rPr>
              <a:t>2. Earthquake drops forest into intertidal zone.</a:t>
            </a:r>
          </a:p>
          <a:p>
            <a:pPr>
              <a:lnSpc>
                <a:spcPts val="2600"/>
              </a:lnSpc>
            </a:pPr>
            <a:r>
              <a:rPr lang="en-US" sz="2400" dirty="0">
                <a:solidFill>
                  <a:srgbClr val="660066"/>
                </a:solidFill>
                <a:latin typeface="Arial" panose="020B0604020202020204" pitchFamily="34" charset="0"/>
                <a:cs typeface="Arial" panose="020B0604020202020204" pitchFamily="34" charset="0"/>
              </a:rPr>
              <a:t>3. Tsunami rushes ashore depositing sand on soil layer.</a:t>
            </a:r>
          </a:p>
          <a:p>
            <a:pPr>
              <a:lnSpc>
                <a:spcPts val="2600"/>
              </a:lnSpc>
            </a:pPr>
            <a:r>
              <a:rPr lang="en-US" sz="2400" dirty="0">
                <a:solidFill>
                  <a:srgbClr val="660066"/>
                </a:solidFill>
                <a:latin typeface="Arial" panose="020B0604020202020204" pitchFamily="34" charset="0"/>
                <a:cs typeface="Arial" panose="020B0604020202020204" pitchFamily="34" charset="0"/>
              </a:rPr>
              <a:t>4. Trees die from immersion in salt water.</a:t>
            </a:r>
          </a:p>
          <a:p>
            <a:pPr>
              <a:lnSpc>
                <a:spcPts val="2600"/>
              </a:lnSpc>
            </a:pPr>
            <a:r>
              <a:rPr lang="en-US" sz="2400" dirty="0">
                <a:solidFill>
                  <a:srgbClr val="660066"/>
                </a:solidFill>
                <a:latin typeface="Arial" panose="020B0604020202020204" pitchFamily="34" charset="0"/>
                <a:cs typeface="Arial" panose="020B0604020202020204" pitchFamily="34" charset="0"/>
              </a:rPr>
              <a:t>5. Intertidal mud &amp; clay deposited above tsunami sand.</a:t>
            </a:r>
          </a:p>
          <a:p>
            <a:pPr>
              <a:lnSpc>
                <a:spcPts val="2600"/>
              </a:lnSpc>
            </a:pPr>
            <a:r>
              <a:rPr lang="en-US" sz="2400" dirty="0">
                <a:solidFill>
                  <a:srgbClr val="660066"/>
                </a:solidFill>
                <a:latin typeface="Arial" panose="020B0604020202020204" pitchFamily="34" charset="0"/>
                <a:cs typeface="Arial" panose="020B0604020202020204" pitchFamily="34" charset="0"/>
              </a:rPr>
              <a:t>“Three layer cake” = buried soil, tsunami sand, intertidal mud.</a:t>
            </a:r>
          </a:p>
          <a:p>
            <a:pPr>
              <a:lnSpc>
                <a:spcPts val="2600"/>
              </a:lnSpc>
            </a:pPr>
            <a:r>
              <a:rPr lang="en-US" sz="2400" dirty="0">
                <a:solidFill>
                  <a:srgbClr val="660066"/>
                </a:solidFill>
                <a:latin typeface="Arial" panose="020B0604020202020204" pitchFamily="34" charset="0"/>
                <a:cs typeface="Arial" panose="020B0604020202020204" pitchFamily="34" charset="0"/>
              </a:rPr>
              <a:t>What layer did we NOT see at Girdwood?  Why?</a:t>
            </a:r>
          </a:p>
        </p:txBody>
      </p:sp>
    </p:spTree>
    <p:extLst>
      <p:ext uri="{BB962C8B-B14F-4D97-AF65-F5344CB8AC3E}">
        <p14:creationId xmlns:p14="http://schemas.microsoft.com/office/powerpoint/2010/main" val="3499007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BFABAF-8AF9-734A-AB88-D3BCBB936029}"/>
              </a:ext>
            </a:extLst>
          </p:cNvPr>
          <p:cNvPicPr>
            <a:picLocks noChangeAspect="1"/>
          </p:cNvPicPr>
          <p:nvPr/>
        </p:nvPicPr>
        <p:blipFill rotWithShape="1">
          <a:blip r:embed="rId3"/>
          <a:srcRect l="10672" t="26214" r="3101" b="1192"/>
          <a:stretch/>
        </p:blipFill>
        <p:spPr>
          <a:xfrm rot="5400000">
            <a:off x="2424462" y="-1488694"/>
            <a:ext cx="4259870" cy="8415107"/>
          </a:xfrm>
          <a:prstGeom prst="rect">
            <a:avLst/>
          </a:prstGeom>
          <a:ln w="28575">
            <a:solidFill>
              <a:srgbClr val="5B005B"/>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EB91562A-239F-3949-A053-928A154BBCC0}"/>
              </a:ext>
            </a:extLst>
          </p:cNvPr>
          <p:cNvSpPr>
            <a:spLocks noGrp="1"/>
          </p:cNvSpPr>
          <p:nvPr>
            <p:ph type="title"/>
          </p:nvPr>
        </p:nvSpPr>
        <p:spPr>
          <a:xfrm>
            <a:off x="457200" y="0"/>
            <a:ext cx="8229600" cy="682831"/>
          </a:xfrm>
        </p:spPr>
        <p:txBody>
          <a:bodyPr>
            <a:normAutofit/>
          </a:bodyPr>
          <a:lstStyle/>
          <a:p>
            <a:r>
              <a:rPr lang="en-US" sz="3200" dirty="0">
                <a:latin typeface="Arial" panose="020B0604020202020204" pitchFamily="34" charset="0"/>
                <a:cs typeface="Arial" panose="020B0604020202020204" pitchFamily="34" charset="0"/>
              </a:rPr>
              <a:t>Modeled Tectonic Tsunami at Whittier</a:t>
            </a:r>
          </a:p>
        </p:txBody>
      </p:sp>
      <p:sp>
        <p:nvSpPr>
          <p:cNvPr id="6" name="Title 1">
            <a:extLst>
              <a:ext uri="{FF2B5EF4-FFF2-40B4-BE49-F238E27FC236}">
                <a16:creationId xmlns:a16="http://schemas.microsoft.com/office/drawing/2014/main" id="{2793B739-51C0-2441-9C1C-FC349FAD9D5B}"/>
              </a:ext>
            </a:extLst>
          </p:cNvPr>
          <p:cNvSpPr txBox="1">
            <a:spLocks/>
          </p:cNvSpPr>
          <p:nvPr/>
        </p:nvSpPr>
        <p:spPr>
          <a:xfrm>
            <a:off x="346843" y="4938267"/>
            <a:ext cx="8466082" cy="155712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pPr algn="l"/>
            <a:r>
              <a:rPr lang="en-US" sz="2000" dirty="0">
                <a:latin typeface="Arial" panose="020B0604020202020204" pitchFamily="34" charset="0"/>
                <a:cs typeface="Arial" panose="020B0604020202020204" pitchFamily="34" charset="0"/>
              </a:rPr>
              <a:t>Tectonic tsunami arrived ~ 1 hour after earthquake but did not inundate Whittier and was not even noticed by eyewitness observers.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Three meter maximum tectonic tsunami height in Whittier much smaller than ~8 meter maximum tectonic tsunami height in Seward.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Why might that be?  Let’s explore with Wave Tank Model.</a:t>
            </a:r>
          </a:p>
        </p:txBody>
      </p:sp>
      <p:pic>
        <p:nvPicPr>
          <p:cNvPr id="4" name="Picture 3">
            <a:extLst>
              <a:ext uri="{FF2B5EF4-FFF2-40B4-BE49-F238E27FC236}">
                <a16:creationId xmlns:a16="http://schemas.microsoft.com/office/drawing/2014/main" id="{34256701-CA94-DC44-B453-4DE9EFBDF7AA}"/>
              </a:ext>
            </a:extLst>
          </p:cNvPr>
          <p:cNvPicPr>
            <a:picLocks noChangeAspect="1"/>
          </p:cNvPicPr>
          <p:nvPr/>
        </p:nvPicPr>
        <p:blipFill rotWithShape="1">
          <a:blip r:embed="rId4"/>
          <a:srcRect l="3165" t="9331" r="4853"/>
          <a:stretch/>
        </p:blipFill>
        <p:spPr>
          <a:xfrm>
            <a:off x="5896105" y="764912"/>
            <a:ext cx="2790695" cy="1603822"/>
          </a:xfrm>
          <a:prstGeom prst="rect">
            <a:avLst/>
          </a:prstGeom>
        </p:spPr>
      </p:pic>
    </p:spTree>
    <p:extLst>
      <p:ext uri="{BB962C8B-B14F-4D97-AF65-F5344CB8AC3E}">
        <p14:creationId xmlns:p14="http://schemas.microsoft.com/office/powerpoint/2010/main" val="1658708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CD18F2-F0D4-4E4A-9C65-3754407E3B30}"/>
              </a:ext>
            </a:extLst>
          </p:cNvPr>
          <p:cNvPicPr>
            <a:picLocks noChangeAspect="1"/>
          </p:cNvPicPr>
          <p:nvPr/>
        </p:nvPicPr>
        <p:blipFill rotWithShape="1">
          <a:blip r:embed="rId3"/>
          <a:srcRect l="1207" t="1927" r="988" b="5816"/>
          <a:stretch/>
        </p:blipFill>
        <p:spPr>
          <a:xfrm>
            <a:off x="100361" y="590331"/>
            <a:ext cx="8943278" cy="6134319"/>
          </a:xfrm>
          <a:prstGeom prst="rect">
            <a:avLst/>
          </a:prstGeom>
        </p:spPr>
      </p:pic>
      <p:sp>
        <p:nvSpPr>
          <p:cNvPr id="6" name="Rectangle 5">
            <a:extLst>
              <a:ext uri="{FF2B5EF4-FFF2-40B4-BE49-F238E27FC236}">
                <a16:creationId xmlns:a16="http://schemas.microsoft.com/office/drawing/2014/main" id="{75078D61-91BD-964D-8ADA-C6D31D017768}"/>
              </a:ext>
            </a:extLst>
          </p:cNvPr>
          <p:cNvSpPr/>
          <p:nvPr/>
        </p:nvSpPr>
        <p:spPr>
          <a:xfrm rot="19241290">
            <a:off x="2920459" y="1756240"/>
            <a:ext cx="3291209" cy="1910116"/>
          </a:xfrm>
          <a:prstGeom prst="rect">
            <a:avLst/>
          </a:prstGeom>
          <a:noFill/>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6F1CEE04-53FD-9C4B-B801-6DD172A74573}"/>
              </a:ext>
            </a:extLst>
          </p:cNvPr>
          <p:cNvSpPr txBox="1">
            <a:spLocks/>
          </p:cNvSpPr>
          <p:nvPr/>
        </p:nvSpPr>
        <p:spPr>
          <a:xfrm>
            <a:off x="-10049" y="-41223"/>
            <a:ext cx="9144000" cy="6315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r>
              <a:rPr lang="en-US" sz="3200" dirty="0">
                <a:latin typeface="Arial" panose="020B0604020202020204" pitchFamily="34" charset="0"/>
                <a:cs typeface="Arial" panose="020B0604020202020204" pitchFamily="34" charset="0"/>
              </a:rPr>
              <a:t>Vertical Displacement from 1964 Earthquake</a:t>
            </a:r>
          </a:p>
        </p:txBody>
      </p:sp>
    </p:spTree>
    <p:extLst>
      <p:ext uri="{BB962C8B-B14F-4D97-AF65-F5344CB8AC3E}">
        <p14:creationId xmlns:p14="http://schemas.microsoft.com/office/powerpoint/2010/main" val="7124608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FCDCEA-D2DB-EF48-87AF-5BE49468E83C}"/>
              </a:ext>
            </a:extLst>
          </p:cNvPr>
          <p:cNvPicPr>
            <a:picLocks noChangeAspect="1"/>
          </p:cNvPicPr>
          <p:nvPr/>
        </p:nvPicPr>
        <p:blipFill rotWithShape="1">
          <a:blip r:embed="rId3"/>
          <a:srcRect l="10174" t="12202" b="8103"/>
          <a:stretch/>
        </p:blipFill>
        <p:spPr>
          <a:xfrm>
            <a:off x="200025" y="590331"/>
            <a:ext cx="8706488" cy="6105744"/>
          </a:xfrm>
          <a:prstGeom prst="rect">
            <a:avLst/>
          </a:prstGeom>
          <a:ln w="28575">
            <a:solidFill>
              <a:srgbClr val="7030A0"/>
            </a:solidFill>
          </a:ln>
          <a:effectLst>
            <a:outerShdw blurRad="50800" dist="38100" dir="2700000" algn="tl" rotWithShape="0">
              <a:prstClr val="black">
                <a:alpha val="40000"/>
              </a:prstClr>
            </a:outerShdw>
          </a:effectLst>
        </p:spPr>
      </p:pic>
      <p:sp>
        <p:nvSpPr>
          <p:cNvPr id="4" name="Title 1">
            <a:extLst>
              <a:ext uri="{FF2B5EF4-FFF2-40B4-BE49-F238E27FC236}">
                <a16:creationId xmlns:a16="http://schemas.microsoft.com/office/drawing/2014/main" id="{60A2A1B0-C4B8-234C-896B-E891C574C64F}"/>
              </a:ext>
            </a:extLst>
          </p:cNvPr>
          <p:cNvSpPr txBox="1">
            <a:spLocks/>
          </p:cNvSpPr>
          <p:nvPr/>
        </p:nvSpPr>
        <p:spPr>
          <a:xfrm>
            <a:off x="-10049" y="-41223"/>
            <a:ext cx="9144000" cy="6315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r>
              <a:rPr lang="en-US" sz="3200" dirty="0">
                <a:latin typeface="Arial" panose="020B0604020202020204" pitchFamily="34" charset="0"/>
                <a:cs typeface="Arial" panose="020B0604020202020204" pitchFamily="34" charset="0"/>
              </a:rPr>
              <a:t>Vertical Displacement from 1964 Earthquake</a:t>
            </a:r>
          </a:p>
        </p:txBody>
      </p:sp>
      <p:pic>
        <p:nvPicPr>
          <p:cNvPr id="6" name="Picture 5">
            <a:extLst>
              <a:ext uri="{FF2B5EF4-FFF2-40B4-BE49-F238E27FC236}">
                <a16:creationId xmlns:a16="http://schemas.microsoft.com/office/drawing/2014/main" id="{24F4C252-4AF1-764B-90A6-96E49D6DCDCC}"/>
              </a:ext>
            </a:extLst>
          </p:cNvPr>
          <p:cNvPicPr>
            <a:picLocks noChangeAspect="1"/>
          </p:cNvPicPr>
          <p:nvPr/>
        </p:nvPicPr>
        <p:blipFill>
          <a:blip r:embed="rId4">
            <a:alphaModFix amt="30000"/>
          </a:blip>
          <a:stretch>
            <a:fillRect/>
          </a:stretch>
        </p:blipFill>
        <p:spPr>
          <a:xfrm rot="19261967">
            <a:off x="1831710" y="1995258"/>
            <a:ext cx="5819576" cy="3325471"/>
          </a:xfrm>
          <a:prstGeom prst="rect">
            <a:avLst/>
          </a:prstGeom>
        </p:spPr>
      </p:pic>
      <p:sp>
        <p:nvSpPr>
          <p:cNvPr id="11" name="Oval 10">
            <a:extLst>
              <a:ext uri="{FF2B5EF4-FFF2-40B4-BE49-F238E27FC236}">
                <a16:creationId xmlns:a16="http://schemas.microsoft.com/office/drawing/2014/main" id="{BCCC5442-BC50-C04D-BE23-368FB2C12DEC}"/>
              </a:ext>
            </a:extLst>
          </p:cNvPr>
          <p:cNvSpPr/>
          <p:nvPr/>
        </p:nvSpPr>
        <p:spPr>
          <a:xfrm>
            <a:off x="4013332" y="3254549"/>
            <a:ext cx="57150" cy="57150"/>
          </a:xfrm>
          <a:prstGeom prst="ellipse">
            <a:avLst/>
          </a:prstGeom>
          <a:solidFill>
            <a:srgbClr val="7030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74C78FF-406B-3C41-95E1-D0324A836569}"/>
              </a:ext>
            </a:extLst>
          </p:cNvPr>
          <p:cNvSpPr/>
          <p:nvPr/>
        </p:nvSpPr>
        <p:spPr>
          <a:xfrm>
            <a:off x="4627198" y="2159000"/>
            <a:ext cx="57150" cy="57150"/>
          </a:xfrm>
          <a:prstGeom prst="ellipse">
            <a:avLst/>
          </a:prstGeom>
          <a:solidFill>
            <a:srgbClr val="7030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3352673-898A-0840-A640-D4E7F77BC3B4}"/>
              </a:ext>
            </a:extLst>
          </p:cNvPr>
          <p:cNvSpPr/>
          <p:nvPr/>
        </p:nvSpPr>
        <p:spPr>
          <a:xfrm>
            <a:off x="4484999" y="2074400"/>
            <a:ext cx="309252" cy="84600"/>
          </a:xfrm>
          <a:prstGeom prst="rect">
            <a:avLst/>
          </a:prstGeom>
          <a:solidFill>
            <a:srgbClr val="9DB7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888FDD5-B37E-0C4E-8E2E-E286A275C7BB}"/>
              </a:ext>
            </a:extLst>
          </p:cNvPr>
          <p:cNvSpPr txBox="1"/>
          <p:nvPr/>
        </p:nvSpPr>
        <p:spPr>
          <a:xfrm>
            <a:off x="4309246" y="1985895"/>
            <a:ext cx="660758" cy="261610"/>
          </a:xfrm>
          <a:prstGeom prst="rect">
            <a:avLst/>
          </a:prstGeom>
          <a:noFill/>
        </p:spPr>
        <p:txBody>
          <a:bodyPr wrap="none" rtlCol="0">
            <a:spAutoFit/>
          </a:bodyPr>
          <a:lstStyle/>
          <a:p>
            <a:r>
              <a:rPr lang="en-US" sz="1050" b="1" dirty="0">
                <a:solidFill>
                  <a:srgbClr val="7030A0"/>
                </a:solidFill>
              </a:rPr>
              <a:t>Whittier</a:t>
            </a:r>
          </a:p>
        </p:txBody>
      </p:sp>
      <p:sp>
        <p:nvSpPr>
          <p:cNvPr id="16" name="Rectangle 15">
            <a:extLst>
              <a:ext uri="{FF2B5EF4-FFF2-40B4-BE49-F238E27FC236}">
                <a16:creationId xmlns:a16="http://schemas.microsoft.com/office/drawing/2014/main" id="{02823E11-11FE-1547-964D-CF18751E45B0}"/>
              </a:ext>
            </a:extLst>
          </p:cNvPr>
          <p:cNvSpPr/>
          <p:nvPr/>
        </p:nvSpPr>
        <p:spPr>
          <a:xfrm>
            <a:off x="3887281" y="3167169"/>
            <a:ext cx="309252" cy="84600"/>
          </a:xfrm>
          <a:prstGeom prst="rect">
            <a:avLst/>
          </a:prstGeom>
          <a:solidFill>
            <a:srgbClr val="ADC8BA">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B3E93CE9-10FD-A84D-A58D-1E0B5F4C5CAD}"/>
              </a:ext>
            </a:extLst>
          </p:cNvPr>
          <p:cNvSpPr txBox="1"/>
          <p:nvPr/>
        </p:nvSpPr>
        <p:spPr>
          <a:xfrm>
            <a:off x="3740382" y="3057783"/>
            <a:ext cx="603050" cy="253916"/>
          </a:xfrm>
          <a:prstGeom prst="rect">
            <a:avLst/>
          </a:prstGeom>
          <a:noFill/>
        </p:spPr>
        <p:txBody>
          <a:bodyPr wrap="none" rtlCol="0">
            <a:spAutoFit/>
          </a:bodyPr>
          <a:lstStyle/>
          <a:p>
            <a:r>
              <a:rPr lang="en-US" sz="1050" b="1" dirty="0">
                <a:solidFill>
                  <a:srgbClr val="7030A0"/>
                </a:solidFill>
              </a:rPr>
              <a:t>Seward</a:t>
            </a:r>
          </a:p>
        </p:txBody>
      </p:sp>
      <p:sp>
        <p:nvSpPr>
          <p:cNvPr id="18" name="Rectangle 3">
            <a:extLst>
              <a:ext uri="{FF2B5EF4-FFF2-40B4-BE49-F238E27FC236}">
                <a16:creationId xmlns:a16="http://schemas.microsoft.com/office/drawing/2014/main" id="{E45B2CFD-B9E8-CE4F-99AE-B1529552F7F3}"/>
              </a:ext>
            </a:extLst>
          </p:cNvPr>
          <p:cNvSpPr txBox="1">
            <a:spLocks noChangeArrowheads="1"/>
          </p:cNvSpPr>
          <p:nvPr/>
        </p:nvSpPr>
        <p:spPr bwMode="auto">
          <a:xfrm>
            <a:off x="165570" y="602313"/>
            <a:ext cx="4461627" cy="619572"/>
          </a:xfrm>
          <a:prstGeom prst="rect">
            <a:avLst/>
          </a:prstGeom>
          <a:noFill/>
          <a:ln w="9525">
            <a:noFill/>
            <a:miter lim="800000"/>
            <a:headEnd/>
            <a:tailEnd/>
          </a:ln>
        </p:spPr>
        <p:txBody>
          <a:bodyPr/>
          <a:lstStyle/>
          <a:p>
            <a:pPr>
              <a:spcBef>
                <a:spcPct val="60000"/>
              </a:spcBef>
              <a:buClr>
                <a:schemeClr val="tx1"/>
              </a:buClr>
              <a:buFontTx/>
              <a:buNone/>
              <a:defRPr/>
            </a:pPr>
            <a:r>
              <a:rPr kumimoji="0" lang="en-US" sz="2400" b="1" i="1" kern="0" dirty="0">
                <a:solidFill>
                  <a:srgbClr val="660066"/>
                </a:solidFill>
                <a:latin typeface="Comic Sans MS" pitchFamily="-105" charset="0"/>
                <a:ea typeface="ＭＳ Ｐゴシック" pitchFamily="-105" charset="-128"/>
                <a:cs typeface="ＭＳ Ｐゴシック" pitchFamily="-105" charset="-128"/>
              </a:rPr>
              <a:t>Tsunami Inundation (p. 220)	</a:t>
            </a:r>
          </a:p>
        </p:txBody>
      </p:sp>
    </p:spTree>
    <p:extLst>
      <p:ext uri="{BB962C8B-B14F-4D97-AF65-F5344CB8AC3E}">
        <p14:creationId xmlns:p14="http://schemas.microsoft.com/office/powerpoint/2010/main" val="73756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type="subTitle" sz="quarter" idx="1"/>
          </p:nvPr>
        </p:nvSpPr>
        <p:spPr>
          <a:xfrm>
            <a:off x="100008" y="4292691"/>
            <a:ext cx="4370024" cy="1600200"/>
          </a:xfrm>
        </p:spPr>
        <p:txBody>
          <a:bodyPr>
            <a:noAutofit/>
          </a:bodyPr>
          <a:lstStyle/>
          <a:p>
            <a:pPr algn="l" eaLnBrk="1" hangingPunct="1">
              <a:lnSpc>
                <a:spcPts val="2400"/>
              </a:lnSpc>
            </a:pPr>
            <a:r>
              <a:rPr lang="en-US" sz="2000" dirty="0">
                <a:solidFill>
                  <a:srgbClr val="660066"/>
                </a:solidFill>
                <a:latin typeface="Arial" panose="020B0604020202020204" pitchFamily="34" charset="0"/>
                <a:ea typeface="ＭＳ Ｐゴシック" pitchFamily="-109" charset="-128"/>
                <a:cs typeface="Arial" panose="020B0604020202020204" pitchFamily="34" charset="0"/>
              </a:rPr>
              <a:t>Average time between earthquakes = Recurrence time.</a:t>
            </a:r>
          </a:p>
          <a:p>
            <a:pPr algn="l" eaLnBrk="1" hangingPunct="1">
              <a:lnSpc>
                <a:spcPts val="2400"/>
              </a:lnSpc>
            </a:pPr>
            <a:r>
              <a:rPr lang="en-US" sz="2000" dirty="0">
                <a:solidFill>
                  <a:srgbClr val="660066"/>
                </a:solidFill>
                <a:latin typeface="Arial" panose="020B0604020202020204" pitchFamily="34" charset="0"/>
                <a:ea typeface="ＭＳ Ｐゴシック" pitchFamily="-109" charset="-128"/>
                <a:cs typeface="Arial" panose="020B0604020202020204" pitchFamily="34" charset="0"/>
              </a:rPr>
              <a:t>Recurrence time for M9 Earthquakes (e.g. 1964) in Prince William Sound = 700 - 900 years.</a:t>
            </a:r>
          </a:p>
        </p:txBody>
      </p:sp>
      <p:sp>
        <p:nvSpPr>
          <p:cNvPr id="8" name="Title 8"/>
          <p:cNvSpPr txBox="1">
            <a:spLocks/>
          </p:cNvSpPr>
          <p:nvPr/>
        </p:nvSpPr>
        <p:spPr bwMode="auto">
          <a:xfrm>
            <a:off x="0" y="47652"/>
            <a:ext cx="7209183" cy="5630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000" kern="1200">
                <a:solidFill>
                  <a:schemeClr val="tx1"/>
                </a:solidFill>
                <a:latin typeface="Comic Sans MS" pitchFamily="66" charset="0"/>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9pPr>
          </a:lstStyle>
          <a:p>
            <a:pPr eaLnBrk="1" hangingPunct="1">
              <a:defRPr/>
            </a:pPr>
            <a:r>
              <a:rPr lang="en-US" sz="2800" dirty="0">
                <a:solidFill>
                  <a:srgbClr val="660066"/>
                </a:solidFill>
                <a:latin typeface="Arial" panose="020B0604020202020204" pitchFamily="34" charset="0"/>
                <a:cs typeface="Arial" panose="020B0604020202020204" pitchFamily="34" charset="0"/>
              </a:rPr>
              <a:t>(Pre)History of Great Alaska Earthquakes</a:t>
            </a:r>
          </a:p>
        </p:txBody>
      </p:sp>
      <p:pic>
        <p:nvPicPr>
          <p:cNvPr id="5" name="Picture 4">
            <a:extLst>
              <a:ext uri="{FF2B5EF4-FFF2-40B4-BE49-F238E27FC236}">
                <a16:creationId xmlns:a16="http://schemas.microsoft.com/office/drawing/2014/main" id="{B994C77C-154E-384F-8606-057E4EC42570}"/>
              </a:ext>
            </a:extLst>
          </p:cNvPr>
          <p:cNvPicPr/>
          <p:nvPr/>
        </p:nvPicPr>
        <p:blipFill rotWithShape="1">
          <a:blip r:embed="rId3">
            <a:extLst>
              <a:ext uri="{28A0092B-C50C-407E-A947-70E740481C1C}">
                <a14:useLocalDpi xmlns:a14="http://schemas.microsoft.com/office/drawing/2010/main" val="0"/>
              </a:ext>
            </a:extLst>
          </a:blip>
          <a:srcRect t="57572"/>
          <a:stretch/>
        </p:blipFill>
        <p:spPr bwMode="auto">
          <a:xfrm rot="5400000">
            <a:off x="797155" y="861358"/>
            <a:ext cx="2875721" cy="3712574"/>
          </a:xfrm>
          <a:prstGeom prst="rect">
            <a:avLst/>
          </a:prstGeom>
          <a:noFill/>
          <a:ln>
            <a:noFill/>
          </a:ln>
        </p:spPr>
      </p:pic>
      <p:pic>
        <p:nvPicPr>
          <p:cNvPr id="9" name="Picture 8">
            <a:extLst>
              <a:ext uri="{FF2B5EF4-FFF2-40B4-BE49-F238E27FC236}">
                <a16:creationId xmlns:a16="http://schemas.microsoft.com/office/drawing/2014/main" id="{825BD2BA-B11B-4A47-87E3-05BA76B1CC15}"/>
              </a:ext>
            </a:extLst>
          </p:cNvPr>
          <p:cNvPicPr>
            <a:picLocks noChangeAspect="1"/>
          </p:cNvPicPr>
          <p:nvPr/>
        </p:nvPicPr>
        <p:blipFill rotWithShape="1">
          <a:blip r:embed="rId4"/>
          <a:srcRect t="1735" b="2418"/>
          <a:stretch/>
        </p:blipFill>
        <p:spPr>
          <a:xfrm>
            <a:off x="4665496" y="1279784"/>
            <a:ext cx="4114800" cy="4731026"/>
          </a:xfrm>
          <a:prstGeom prst="rect">
            <a:avLst/>
          </a:prstGeom>
        </p:spPr>
      </p:pic>
      <p:sp>
        <p:nvSpPr>
          <p:cNvPr id="11" name="TextBox 10">
            <a:extLst>
              <a:ext uri="{FF2B5EF4-FFF2-40B4-BE49-F238E27FC236}">
                <a16:creationId xmlns:a16="http://schemas.microsoft.com/office/drawing/2014/main" id="{DD8BD3B5-8C82-7349-88C3-A6FF122D4B62}"/>
              </a:ext>
            </a:extLst>
          </p:cNvPr>
          <p:cNvSpPr txBox="1"/>
          <p:nvPr/>
        </p:nvSpPr>
        <p:spPr>
          <a:xfrm>
            <a:off x="4808976" y="6010810"/>
            <a:ext cx="4166784" cy="698384"/>
          </a:xfrm>
          <a:prstGeom prst="rect">
            <a:avLst/>
          </a:prstGeom>
          <a:noFill/>
        </p:spPr>
        <p:txBody>
          <a:bodyPr wrap="square" lIns="82030" tIns="41015" rIns="82030" bIns="41015" rtlCol="0">
            <a:spAutoFit/>
          </a:bodyPr>
          <a:lstStyle/>
          <a:p>
            <a:r>
              <a:rPr lang="en-US" sz="2000" dirty="0">
                <a:solidFill>
                  <a:srgbClr val="5B005B"/>
                </a:solidFill>
                <a:latin typeface="Arial" panose="020B0604020202020204" pitchFamily="34" charset="0"/>
                <a:cs typeface="Arial" panose="020B0604020202020204" pitchFamily="34" charset="0"/>
              </a:rPr>
              <a:t>8 sand sheets in ~2200 yrs</a:t>
            </a:r>
          </a:p>
          <a:p>
            <a:pPr marL="155229" indent="-155229"/>
            <a:r>
              <a:rPr lang="en-US" sz="2000" dirty="0">
                <a:solidFill>
                  <a:srgbClr val="5B005B"/>
                </a:solidFill>
                <a:latin typeface="Arial" panose="020B0604020202020204" pitchFamily="34" charset="0"/>
                <a:cs typeface="Arial" panose="020B0604020202020204" pitchFamily="34" charset="0"/>
              </a:rPr>
              <a:t>Tsunami recurrence 280–295 yrs</a:t>
            </a:r>
          </a:p>
        </p:txBody>
      </p:sp>
      <p:sp>
        <p:nvSpPr>
          <p:cNvPr id="12" name="Title 8">
            <a:extLst>
              <a:ext uri="{FF2B5EF4-FFF2-40B4-BE49-F238E27FC236}">
                <a16:creationId xmlns:a16="http://schemas.microsoft.com/office/drawing/2014/main" id="{50A766A2-FB77-F141-A973-52E61919657C}"/>
              </a:ext>
            </a:extLst>
          </p:cNvPr>
          <p:cNvSpPr txBox="1">
            <a:spLocks/>
          </p:cNvSpPr>
          <p:nvPr/>
        </p:nvSpPr>
        <p:spPr bwMode="auto">
          <a:xfrm>
            <a:off x="1348933" y="816833"/>
            <a:ext cx="1872174" cy="462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000" kern="1200">
                <a:solidFill>
                  <a:schemeClr val="tx1"/>
                </a:solidFill>
                <a:latin typeface="Comic Sans MS" pitchFamily="66" charset="0"/>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9pPr>
          </a:lstStyle>
          <a:p>
            <a:pPr eaLnBrk="1" hangingPunct="1">
              <a:defRPr/>
            </a:pPr>
            <a:r>
              <a:rPr lang="en-US" sz="2400" dirty="0">
                <a:solidFill>
                  <a:srgbClr val="660066"/>
                </a:solidFill>
                <a:latin typeface="Arial" panose="020B0604020202020204" pitchFamily="34" charset="0"/>
                <a:cs typeface="Arial" panose="020B0604020202020204" pitchFamily="34" charset="0"/>
              </a:rPr>
              <a:t>Girdwood</a:t>
            </a:r>
          </a:p>
        </p:txBody>
      </p:sp>
      <p:sp>
        <p:nvSpPr>
          <p:cNvPr id="2" name="Rectangle 1">
            <a:extLst>
              <a:ext uri="{FF2B5EF4-FFF2-40B4-BE49-F238E27FC236}">
                <a16:creationId xmlns:a16="http://schemas.microsoft.com/office/drawing/2014/main" id="{73B8217C-4A45-5C42-A991-FD6F6A536354}"/>
              </a:ext>
            </a:extLst>
          </p:cNvPr>
          <p:cNvSpPr/>
          <p:nvPr/>
        </p:nvSpPr>
        <p:spPr>
          <a:xfrm>
            <a:off x="100008" y="816833"/>
            <a:ext cx="4370024" cy="5464696"/>
          </a:xfrm>
          <a:prstGeom prst="rect">
            <a:avLst/>
          </a:prstGeom>
          <a:noFill/>
          <a:ln w="28575">
            <a:solidFill>
              <a:srgbClr val="5B005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itle 8">
            <a:extLst>
              <a:ext uri="{FF2B5EF4-FFF2-40B4-BE49-F238E27FC236}">
                <a16:creationId xmlns:a16="http://schemas.microsoft.com/office/drawing/2014/main" id="{BC50078D-471B-9A47-B63B-50EB4FD6664B}"/>
              </a:ext>
            </a:extLst>
          </p:cNvPr>
          <p:cNvSpPr txBox="1">
            <a:spLocks/>
          </p:cNvSpPr>
          <p:nvPr/>
        </p:nvSpPr>
        <p:spPr bwMode="auto">
          <a:xfrm>
            <a:off x="5561021" y="816833"/>
            <a:ext cx="2491990" cy="462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000" kern="1200">
                <a:solidFill>
                  <a:schemeClr val="tx1"/>
                </a:solidFill>
                <a:latin typeface="Comic Sans MS" pitchFamily="66" charset="0"/>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9pPr>
          </a:lstStyle>
          <a:p>
            <a:pPr eaLnBrk="1" hangingPunct="1">
              <a:defRPr/>
            </a:pPr>
            <a:r>
              <a:rPr lang="en-US" sz="2400" dirty="0">
                <a:solidFill>
                  <a:srgbClr val="660066"/>
                </a:solidFill>
                <a:latin typeface="Arial" panose="020B0604020202020204" pitchFamily="34" charset="0"/>
                <a:cs typeface="Arial" panose="020B0604020202020204" pitchFamily="34" charset="0"/>
              </a:rPr>
              <a:t>Umnak Island</a:t>
            </a:r>
          </a:p>
        </p:txBody>
      </p:sp>
      <p:sp>
        <p:nvSpPr>
          <p:cNvPr id="14" name="Rectangle 13">
            <a:extLst>
              <a:ext uri="{FF2B5EF4-FFF2-40B4-BE49-F238E27FC236}">
                <a16:creationId xmlns:a16="http://schemas.microsoft.com/office/drawing/2014/main" id="{1F589565-E411-464D-85CC-542EA8EFA25A}"/>
              </a:ext>
            </a:extLst>
          </p:cNvPr>
          <p:cNvSpPr/>
          <p:nvPr/>
        </p:nvSpPr>
        <p:spPr>
          <a:xfrm>
            <a:off x="4665496" y="841512"/>
            <a:ext cx="4370024" cy="5867682"/>
          </a:xfrm>
          <a:prstGeom prst="rect">
            <a:avLst/>
          </a:prstGeom>
          <a:noFill/>
          <a:ln w="28575">
            <a:solidFill>
              <a:srgbClr val="5B005B"/>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3">
            <a:extLst>
              <a:ext uri="{FF2B5EF4-FFF2-40B4-BE49-F238E27FC236}">
                <a16:creationId xmlns:a16="http://schemas.microsoft.com/office/drawing/2014/main" id="{C9A8A2FF-2E8D-894A-AEA2-CC551542EE95}"/>
              </a:ext>
            </a:extLst>
          </p:cNvPr>
          <p:cNvSpPr txBox="1">
            <a:spLocks noChangeArrowheads="1"/>
          </p:cNvSpPr>
          <p:nvPr/>
        </p:nvSpPr>
        <p:spPr bwMode="auto">
          <a:xfrm>
            <a:off x="7663800" y="0"/>
            <a:ext cx="1480200" cy="874192"/>
          </a:xfrm>
          <a:prstGeom prst="rect">
            <a:avLst/>
          </a:prstGeom>
          <a:noFill/>
          <a:ln w="9525">
            <a:noFill/>
            <a:miter lim="800000"/>
            <a:headEnd/>
            <a:tailEnd/>
          </a:ln>
        </p:spPr>
        <p:txBody>
          <a:bodyPr/>
          <a:lstStyle/>
          <a:p>
            <a:pPr>
              <a:spcBef>
                <a:spcPct val="60000"/>
              </a:spcBef>
              <a:buClr>
                <a:schemeClr val="tx1"/>
              </a:buClr>
              <a:buFontTx/>
              <a:buNone/>
              <a:defRPr/>
            </a:pPr>
            <a:r>
              <a:rPr kumimoji="0" lang="en-US" sz="2400" b="1" i="1" kern="0" dirty="0">
                <a:solidFill>
                  <a:srgbClr val="660066"/>
                </a:solidFill>
                <a:latin typeface="Comic Sans MS" pitchFamily="-105" charset="0"/>
                <a:ea typeface="ＭＳ Ｐゴシック" pitchFamily="-105" charset="-128"/>
                <a:cs typeface="ＭＳ Ｐゴシック" pitchFamily="-105" charset="-128"/>
              </a:rPr>
              <a:t>Cupcake Geology	</a:t>
            </a:r>
          </a:p>
        </p:txBody>
      </p:sp>
    </p:spTree>
    <p:extLst>
      <p:ext uri="{BB962C8B-B14F-4D97-AF65-F5344CB8AC3E}">
        <p14:creationId xmlns:p14="http://schemas.microsoft.com/office/powerpoint/2010/main" val="1749658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45ABE-C532-2849-BC1D-99E106F83C97}"/>
              </a:ext>
            </a:extLst>
          </p:cNvPr>
          <p:cNvSpPr>
            <a:spLocks noGrp="1"/>
          </p:cNvSpPr>
          <p:nvPr>
            <p:ph type="title"/>
          </p:nvPr>
        </p:nvSpPr>
        <p:spPr>
          <a:xfrm>
            <a:off x="457200" y="0"/>
            <a:ext cx="8229600" cy="682752"/>
          </a:xfrm>
        </p:spPr>
        <p:txBody>
          <a:bodyPr>
            <a:normAutofit/>
          </a:bodyPr>
          <a:lstStyle/>
          <a:p>
            <a:r>
              <a:rPr lang="en-US" sz="3600" dirty="0">
                <a:latin typeface="Arial" panose="020B0604020202020204" pitchFamily="34" charset="0"/>
                <a:cs typeface="Arial" panose="020B0604020202020204" pitchFamily="34" charset="0"/>
              </a:rPr>
              <a:t>Alaska Seismicity</a:t>
            </a:r>
          </a:p>
        </p:txBody>
      </p:sp>
      <p:pic>
        <p:nvPicPr>
          <p:cNvPr id="7" name="Picture 6">
            <a:extLst>
              <a:ext uri="{FF2B5EF4-FFF2-40B4-BE49-F238E27FC236}">
                <a16:creationId xmlns:a16="http://schemas.microsoft.com/office/drawing/2014/main" id="{14451023-3B7A-1342-9A9C-873D46F431C7}"/>
              </a:ext>
            </a:extLst>
          </p:cNvPr>
          <p:cNvPicPr>
            <a:picLocks noChangeAspect="1"/>
          </p:cNvPicPr>
          <p:nvPr/>
        </p:nvPicPr>
        <p:blipFill rotWithShape="1">
          <a:blip r:embed="rId3"/>
          <a:srcRect l="12400" t="11761" r="36800" b="2053"/>
          <a:stretch/>
        </p:blipFill>
        <p:spPr>
          <a:xfrm>
            <a:off x="3340608" y="682752"/>
            <a:ext cx="5697210" cy="6041136"/>
          </a:xfrm>
          <a:prstGeom prst="rect">
            <a:avLst/>
          </a:prstGeom>
        </p:spPr>
      </p:pic>
      <p:pic>
        <p:nvPicPr>
          <p:cNvPr id="9" name="Picture 8">
            <a:extLst>
              <a:ext uri="{FF2B5EF4-FFF2-40B4-BE49-F238E27FC236}">
                <a16:creationId xmlns:a16="http://schemas.microsoft.com/office/drawing/2014/main" id="{83914691-8BC9-1640-8D5E-37AEAFCB5279}"/>
              </a:ext>
            </a:extLst>
          </p:cNvPr>
          <p:cNvPicPr>
            <a:picLocks noChangeAspect="1"/>
          </p:cNvPicPr>
          <p:nvPr/>
        </p:nvPicPr>
        <p:blipFill rotWithShape="1">
          <a:blip r:embed="rId4"/>
          <a:srcRect l="18053" t="11760" r="59988" b="53554"/>
          <a:stretch/>
        </p:blipFill>
        <p:spPr>
          <a:xfrm>
            <a:off x="1" y="719035"/>
            <a:ext cx="3340608" cy="3297963"/>
          </a:xfrm>
          <a:prstGeom prst="rect">
            <a:avLst/>
          </a:prstGeom>
        </p:spPr>
      </p:pic>
      <p:sp>
        <p:nvSpPr>
          <p:cNvPr id="3" name="TextBox 2">
            <a:extLst>
              <a:ext uri="{FF2B5EF4-FFF2-40B4-BE49-F238E27FC236}">
                <a16:creationId xmlns:a16="http://schemas.microsoft.com/office/drawing/2014/main" id="{5EA0E4D2-E259-D545-9E9B-E7F9285776DC}"/>
              </a:ext>
            </a:extLst>
          </p:cNvPr>
          <p:cNvSpPr txBox="1"/>
          <p:nvPr/>
        </p:nvSpPr>
        <p:spPr>
          <a:xfrm>
            <a:off x="0" y="4016998"/>
            <a:ext cx="3340607" cy="2580450"/>
          </a:xfrm>
          <a:prstGeom prst="rect">
            <a:avLst/>
          </a:prstGeom>
          <a:noFill/>
        </p:spPr>
        <p:txBody>
          <a:bodyPr wrap="square" rtlCol="0">
            <a:spAutoFit/>
          </a:bodyPr>
          <a:lstStyle/>
          <a:p>
            <a:pPr>
              <a:lnSpc>
                <a:spcPts val="2800"/>
              </a:lnSpc>
            </a:pPr>
            <a:r>
              <a:rPr lang="en-US" sz="2000" dirty="0">
                <a:solidFill>
                  <a:srgbClr val="5B005B"/>
                </a:solidFill>
                <a:latin typeface="Arial" panose="020B0604020202020204" pitchFamily="34" charset="0"/>
                <a:cs typeface="Arial" panose="020B0604020202020204" pitchFamily="34" charset="0"/>
              </a:rPr>
              <a:t>Since 1900:</a:t>
            </a:r>
          </a:p>
          <a:p>
            <a:pPr lvl="1">
              <a:lnSpc>
                <a:spcPts val="2800"/>
              </a:lnSpc>
            </a:pPr>
            <a:r>
              <a:rPr lang="en-US" sz="2000" dirty="0">
                <a:solidFill>
                  <a:srgbClr val="5B005B"/>
                </a:solidFill>
                <a:latin typeface="Arial" panose="020B0604020202020204" pitchFamily="34" charset="0"/>
                <a:cs typeface="Arial" panose="020B0604020202020204" pitchFamily="34" charset="0"/>
              </a:rPr>
              <a:t>45 M 5–6 EQs / year</a:t>
            </a:r>
          </a:p>
          <a:p>
            <a:pPr lvl="1">
              <a:lnSpc>
                <a:spcPts val="2800"/>
              </a:lnSpc>
            </a:pPr>
            <a:r>
              <a:rPr lang="en-US" sz="2000" dirty="0">
                <a:solidFill>
                  <a:srgbClr val="5B005B"/>
                </a:solidFill>
                <a:latin typeface="Arial" panose="020B0604020202020204" pitchFamily="34" charset="0"/>
                <a:cs typeface="Arial" panose="020B0604020202020204" pitchFamily="34" charset="0"/>
              </a:rPr>
              <a:t>6 M 6–7 EQs / year </a:t>
            </a:r>
            <a:br>
              <a:rPr lang="en-US" sz="2000" dirty="0">
                <a:solidFill>
                  <a:srgbClr val="5B005B"/>
                </a:solidFill>
                <a:latin typeface="Arial" panose="020B0604020202020204" pitchFamily="34" charset="0"/>
                <a:cs typeface="Arial" panose="020B0604020202020204" pitchFamily="34" charset="0"/>
              </a:rPr>
            </a:br>
            <a:r>
              <a:rPr lang="en-US" sz="2000" dirty="0">
                <a:solidFill>
                  <a:srgbClr val="5B005B"/>
                </a:solidFill>
                <a:latin typeface="Arial" panose="020B0604020202020204" pitchFamily="34" charset="0"/>
                <a:cs typeface="Arial" panose="020B0604020202020204" pitchFamily="34" charset="0"/>
              </a:rPr>
              <a:t>1 M 7–8 EQs / year </a:t>
            </a:r>
            <a:br>
              <a:rPr lang="en-US" sz="2000" dirty="0">
                <a:solidFill>
                  <a:srgbClr val="5B005B"/>
                </a:solidFill>
                <a:latin typeface="Arial" panose="020B0604020202020204" pitchFamily="34" charset="0"/>
                <a:cs typeface="Arial" panose="020B0604020202020204" pitchFamily="34" charset="0"/>
              </a:rPr>
            </a:br>
            <a:r>
              <a:rPr lang="en-US" sz="2000" dirty="0">
                <a:solidFill>
                  <a:srgbClr val="5B005B"/>
                </a:solidFill>
                <a:latin typeface="Arial" panose="020B0604020202020204" pitchFamily="34" charset="0"/>
                <a:cs typeface="Arial" panose="020B0604020202020204" pitchFamily="34" charset="0"/>
              </a:rPr>
              <a:t>8 M &gt; 8 EQs</a:t>
            </a:r>
          </a:p>
          <a:p>
            <a:pPr lvl="1">
              <a:lnSpc>
                <a:spcPts val="2800"/>
              </a:lnSpc>
            </a:pPr>
            <a:r>
              <a:rPr lang="en-US" sz="2000" dirty="0">
                <a:solidFill>
                  <a:srgbClr val="5B005B"/>
                </a:solidFill>
                <a:latin typeface="Arial" panose="020B0604020202020204" pitchFamily="34" charset="0"/>
                <a:cs typeface="Arial" panose="020B0604020202020204" pitchFamily="34" charset="0"/>
              </a:rPr>
              <a:t>1 M = 9.2 EQ</a:t>
            </a:r>
          </a:p>
          <a:p>
            <a:pPr>
              <a:lnSpc>
                <a:spcPts val="2800"/>
              </a:lnSpc>
            </a:pPr>
            <a:endParaRPr lang="en-US" sz="2000" dirty="0">
              <a:solidFill>
                <a:srgbClr val="5B00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7820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TextBox 15">
            <a:extLst>
              <a:ext uri="{FF2B5EF4-FFF2-40B4-BE49-F238E27FC236}">
                <a16:creationId xmlns:a16="http://schemas.microsoft.com/office/drawing/2014/main" id="{A3101223-E800-864E-B77B-33F6B4731BE5}"/>
              </a:ext>
            </a:extLst>
          </p:cNvPr>
          <p:cNvSpPr txBox="1">
            <a:spLocks noChangeArrowheads="1"/>
          </p:cNvSpPr>
          <p:nvPr/>
        </p:nvSpPr>
        <p:spPr bwMode="auto">
          <a:xfrm>
            <a:off x="273618" y="6266688"/>
            <a:ext cx="48006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i="1" dirty="0">
                <a:latin typeface="Arial" panose="020B0604020202020204" pitchFamily="34" charset="0"/>
              </a:rPr>
              <a:t>USGS Estimated shaking intensity from M 7.9 Earthquake</a:t>
            </a:r>
          </a:p>
        </p:txBody>
      </p:sp>
      <p:pic>
        <p:nvPicPr>
          <p:cNvPr id="29705" name="Picture 1">
            <a:extLst>
              <a:ext uri="{FF2B5EF4-FFF2-40B4-BE49-F238E27FC236}">
                <a16:creationId xmlns:a16="http://schemas.microsoft.com/office/drawing/2014/main" id="{898741F5-FF0B-A14E-A661-D19E903F01EE}"/>
              </a:ext>
            </a:extLst>
          </p:cNvPr>
          <p:cNvPicPr>
            <a:picLocks noChangeAspect="1"/>
          </p:cNvPicPr>
          <p:nvPr/>
        </p:nvPicPr>
        <p:blipFill rotWithShape="1">
          <a:blip r:embed="rId3">
            <a:extLst>
              <a:ext uri="{28A0092B-C50C-407E-A947-70E740481C1C}">
                <a14:useLocalDpi xmlns:a14="http://schemas.microsoft.com/office/drawing/2010/main" val="0"/>
              </a:ext>
            </a:extLst>
          </a:blip>
          <a:srcRect t="-2" b="14172"/>
          <a:stretch/>
        </p:blipFill>
        <p:spPr bwMode="auto">
          <a:xfrm>
            <a:off x="100581" y="1319250"/>
            <a:ext cx="4973637" cy="4726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itle 1">
            <a:extLst>
              <a:ext uri="{FF2B5EF4-FFF2-40B4-BE49-F238E27FC236}">
                <a16:creationId xmlns:a16="http://schemas.microsoft.com/office/drawing/2014/main" id="{4E478A75-B6F1-FE4E-8F45-7300D2EC9BDE}"/>
              </a:ext>
            </a:extLst>
          </p:cNvPr>
          <p:cNvSpPr txBox="1">
            <a:spLocks/>
          </p:cNvSpPr>
          <p:nvPr/>
        </p:nvSpPr>
        <p:spPr>
          <a:xfrm>
            <a:off x="0" y="0"/>
            <a:ext cx="9144000" cy="682752"/>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r>
              <a:rPr lang="en-US" sz="3600" dirty="0">
                <a:latin typeface="Arial" panose="020B0604020202020204" pitchFamily="34" charset="0"/>
                <a:cs typeface="Arial" panose="020B0604020202020204" pitchFamily="34" charset="0"/>
              </a:rPr>
              <a:t>Jan 23, 2018 Magnitude 7.9 Southeast of Kodiak</a:t>
            </a:r>
          </a:p>
        </p:txBody>
      </p:sp>
      <p:pic>
        <p:nvPicPr>
          <p:cNvPr id="14" name="Picture 1">
            <a:extLst>
              <a:ext uri="{FF2B5EF4-FFF2-40B4-BE49-F238E27FC236}">
                <a16:creationId xmlns:a16="http://schemas.microsoft.com/office/drawing/2014/main" id="{072F9EDD-3669-B442-8862-7373942188DB}"/>
              </a:ext>
            </a:extLst>
          </p:cNvPr>
          <p:cNvPicPr>
            <a:picLocks noChangeAspect="1"/>
          </p:cNvPicPr>
          <p:nvPr/>
        </p:nvPicPr>
        <p:blipFill rotWithShape="1">
          <a:blip r:embed="rId3">
            <a:extLst>
              <a:ext uri="{28A0092B-C50C-407E-A947-70E740481C1C}">
                <a14:useLocalDpi xmlns:a14="http://schemas.microsoft.com/office/drawing/2010/main" val="0"/>
              </a:ext>
            </a:extLst>
          </a:blip>
          <a:srcRect l="7686" t="81139"/>
          <a:stretch/>
        </p:blipFill>
        <p:spPr bwMode="auto">
          <a:xfrm>
            <a:off x="473243" y="5218400"/>
            <a:ext cx="4591350" cy="1038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2" name="TextBox 15">
            <a:extLst>
              <a:ext uri="{FF2B5EF4-FFF2-40B4-BE49-F238E27FC236}">
                <a16:creationId xmlns:a16="http://schemas.microsoft.com/office/drawing/2014/main" id="{CD1DFD2F-9626-A34B-8B4A-560D6F1D81CA}"/>
              </a:ext>
            </a:extLst>
          </p:cNvPr>
          <p:cNvSpPr txBox="1">
            <a:spLocks noChangeArrowheads="1"/>
          </p:cNvSpPr>
          <p:nvPr/>
        </p:nvSpPr>
        <p:spPr bwMode="auto">
          <a:xfrm>
            <a:off x="994811" y="4046027"/>
            <a:ext cx="3213171"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rgbClr val="FFFF00"/>
                </a:solidFill>
                <a:latin typeface="Comic Sans MS" panose="030F0902030302020204" pitchFamily="66" charset="0"/>
              </a:rPr>
              <a:t>Light to moderate shaking from this earthquake was felt across southern Alaska.</a:t>
            </a:r>
          </a:p>
        </p:txBody>
      </p:sp>
      <p:pic>
        <p:nvPicPr>
          <p:cNvPr id="15" name="Picture 4">
            <a:extLst>
              <a:ext uri="{FF2B5EF4-FFF2-40B4-BE49-F238E27FC236}">
                <a16:creationId xmlns:a16="http://schemas.microsoft.com/office/drawing/2014/main" id="{DD6BDF08-55F1-2542-AAFB-1A14A3FC4742}"/>
              </a:ext>
            </a:extLst>
          </p:cNvPr>
          <p:cNvPicPr>
            <a:picLocks noChangeAspect="1"/>
          </p:cNvPicPr>
          <p:nvPr/>
        </p:nvPicPr>
        <p:blipFill rotWithShape="1">
          <a:blip r:embed="rId4">
            <a:extLst>
              <a:ext uri="{28A0092B-C50C-407E-A947-70E740481C1C}">
                <a14:useLocalDpi xmlns:a14="http://schemas.microsoft.com/office/drawing/2010/main" val="0"/>
              </a:ext>
            </a:extLst>
          </a:blip>
          <a:srcRect l="4107" t="2786" r="4808" b="6386"/>
          <a:stretch/>
        </p:blipFill>
        <p:spPr bwMode="auto">
          <a:xfrm>
            <a:off x="5174799" y="1791910"/>
            <a:ext cx="3609474" cy="2593317"/>
          </a:xfrm>
          <a:prstGeom prst="rect">
            <a:avLst/>
          </a:prstGeom>
          <a:noFill/>
          <a:ln w="28575">
            <a:solidFill>
              <a:srgbClr val="7030A0"/>
            </a:solidFill>
            <a:miter lim="800000"/>
            <a:headEnd/>
            <a:tailEnd/>
          </a:ln>
          <a:extLst>
            <a:ext uri="{909E8E84-426E-40dd-AFC4-6F175D3DCCD1}">
              <a14:hiddenFill xmlns="" xmlns:a14="http://schemas.microsoft.com/office/drawing/2010/main">
                <a:solidFill>
                  <a:srgbClr val="FFFFFF"/>
                </a:solidFill>
              </a14:hiddenFill>
            </a:ext>
          </a:extLst>
        </p:spPr>
      </p:pic>
      <p:sp>
        <p:nvSpPr>
          <p:cNvPr id="16" name="TextBox 12">
            <a:extLst>
              <a:ext uri="{FF2B5EF4-FFF2-40B4-BE49-F238E27FC236}">
                <a16:creationId xmlns:a16="http://schemas.microsoft.com/office/drawing/2014/main" id="{8F0B26A5-D17C-F942-8048-4E0D7E953240}"/>
              </a:ext>
            </a:extLst>
          </p:cNvPr>
          <p:cNvSpPr txBox="1">
            <a:spLocks noChangeArrowheads="1"/>
          </p:cNvSpPr>
          <p:nvPr/>
        </p:nvSpPr>
        <p:spPr bwMode="auto">
          <a:xfrm>
            <a:off x="5064593" y="4431041"/>
            <a:ext cx="3908417"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r>
              <a:rPr lang="en-US" altLang="en-US" sz="1600" dirty="0">
                <a:solidFill>
                  <a:srgbClr val="7030A0"/>
                </a:solidFill>
                <a:latin typeface="Arial" panose="020B0604020202020204" pitchFamily="34" charset="0"/>
                <a:cs typeface="Arial" panose="020B0604020202020204" pitchFamily="34" charset="0"/>
              </a:rPr>
              <a:t>Left-lateral strike-slip on ENE – WSW oriented fault </a:t>
            </a:r>
            <a:r>
              <a:rPr lang="en-US" altLang="en-US" sz="1600" u="sng" dirty="0">
                <a:solidFill>
                  <a:srgbClr val="7030A0"/>
                </a:solidFill>
                <a:latin typeface="Arial" panose="020B0604020202020204" pitchFamily="34" charset="0"/>
                <a:cs typeface="Arial" panose="020B0604020202020204" pitchFamily="34" charset="0"/>
              </a:rPr>
              <a:t>within</a:t>
            </a:r>
            <a:r>
              <a:rPr lang="en-US" altLang="en-US" sz="1600" dirty="0">
                <a:solidFill>
                  <a:srgbClr val="7030A0"/>
                </a:solidFill>
                <a:latin typeface="Arial" panose="020B0604020202020204" pitchFamily="34" charset="0"/>
                <a:cs typeface="Arial" panose="020B0604020202020204" pitchFamily="34" charset="0"/>
              </a:rPr>
              <a:t> the Pacific Plate.</a:t>
            </a:r>
          </a:p>
          <a:p>
            <a:pPr>
              <a:spcBef>
                <a:spcPct val="0"/>
              </a:spcBef>
              <a:buNone/>
            </a:pPr>
            <a:endParaRPr lang="en-US" altLang="en-US" sz="1600" dirty="0">
              <a:solidFill>
                <a:srgbClr val="7030A0"/>
              </a:solidFill>
              <a:latin typeface="Arial" panose="020B0604020202020204" pitchFamily="34" charset="0"/>
              <a:cs typeface="Arial" panose="020B0604020202020204" pitchFamily="34" charset="0"/>
            </a:endParaRPr>
          </a:p>
          <a:p>
            <a:pPr>
              <a:spcBef>
                <a:spcPct val="0"/>
              </a:spcBef>
              <a:buNone/>
            </a:pPr>
            <a:r>
              <a:rPr lang="en-US" altLang="en-US" sz="1600" dirty="0">
                <a:solidFill>
                  <a:srgbClr val="7030A0"/>
                </a:solidFill>
                <a:latin typeface="Arial" panose="020B0604020202020204" pitchFamily="34" charset="0"/>
                <a:cs typeface="Arial" panose="020B0604020202020204" pitchFamily="34" charset="0"/>
              </a:rPr>
              <a:t>Strike-slip faulting does not produce vertical offset of the ocean floor so does not generally produce a tsunami.  BUT a small tsunami was observed.</a:t>
            </a:r>
          </a:p>
        </p:txBody>
      </p:sp>
      <p:sp>
        <p:nvSpPr>
          <p:cNvPr id="2" name="Rectangle 1">
            <a:extLst>
              <a:ext uri="{FF2B5EF4-FFF2-40B4-BE49-F238E27FC236}">
                <a16:creationId xmlns:a16="http://schemas.microsoft.com/office/drawing/2014/main" id="{636F1F77-B275-D743-A54A-31D5721C4128}"/>
              </a:ext>
            </a:extLst>
          </p:cNvPr>
          <p:cNvSpPr/>
          <p:nvPr/>
        </p:nvSpPr>
        <p:spPr>
          <a:xfrm>
            <a:off x="1645920" y="2532675"/>
            <a:ext cx="2021305" cy="1328286"/>
          </a:xfrm>
          <a:prstGeom prst="rect">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ight Arrow 2">
            <a:extLst>
              <a:ext uri="{FF2B5EF4-FFF2-40B4-BE49-F238E27FC236}">
                <a16:creationId xmlns:a16="http://schemas.microsoft.com/office/drawing/2014/main" id="{F75BEFE5-1792-5D40-A270-8E88AF4F9ADE}"/>
              </a:ext>
            </a:extLst>
          </p:cNvPr>
          <p:cNvSpPr/>
          <p:nvPr/>
        </p:nvSpPr>
        <p:spPr>
          <a:xfrm>
            <a:off x="3767806" y="2756883"/>
            <a:ext cx="1809550" cy="606392"/>
          </a:xfrm>
          <a:prstGeom prst="rightArrow">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Left Arrow 4">
            <a:extLst>
              <a:ext uri="{FF2B5EF4-FFF2-40B4-BE49-F238E27FC236}">
                <a16:creationId xmlns:a16="http://schemas.microsoft.com/office/drawing/2014/main" id="{471A14C4-C03F-9C4F-B20C-7339C0231E0B}"/>
              </a:ext>
            </a:extLst>
          </p:cNvPr>
          <p:cNvSpPr/>
          <p:nvPr/>
        </p:nvSpPr>
        <p:spPr>
          <a:xfrm rot="20975827">
            <a:off x="6904014" y="3118863"/>
            <a:ext cx="518544" cy="192435"/>
          </a:xfrm>
          <a:prstGeom prst="lef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Left Arrow 18">
            <a:extLst>
              <a:ext uri="{FF2B5EF4-FFF2-40B4-BE49-F238E27FC236}">
                <a16:creationId xmlns:a16="http://schemas.microsoft.com/office/drawing/2014/main" id="{67223A2A-4F87-F34B-A165-78EC5FA3F852}"/>
              </a:ext>
            </a:extLst>
          </p:cNvPr>
          <p:cNvSpPr/>
          <p:nvPr/>
        </p:nvSpPr>
        <p:spPr>
          <a:xfrm rot="20975827" flipH="1" flipV="1">
            <a:off x="7004596" y="3358880"/>
            <a:ext cx="518544" cy="192435"/>
          </a:xfrm>
          <a:prstGeom prst="lef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D67EEA13-8370-5D4D-BD2E-D79AD3871EED}"/>
              </a:ext>
            </a:extLst>
          </p:cNvPr>
          <p:cNvSpPr txBox="1">
            <a:spLocks/>
          </p:cNvSpPr>
          <p:nvPr/>
        </p:nvSpPr>
        <p:spPr>
          <a:xfrm>
            <a:off x="851647" y="568258"/>
            <a:ext cx="7458635" cy="68275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r>
              <a:rPr lang="en-US" sz="2400" dirty="0">
                <a:latin typeface="Arial" panose="020B0604020202020204" pitchFamily="34" charset="0"/>
                <a:cs typeface="Arial" panose="020B0604020202020204" pitchFamily="34" charset="0"/>
              </a:rPr>
              <a:t>Many citizens of Kodiak appropriately evacuated from the tsunami inundation zone to high ground. </a:t>
            </a:r>
          </a:p>
        </p:txBody>
      </p:sp>
    </p:spTree>
    <p:extLst>
      <p:ext uri="{BB962C8B-B14F-4D97-AF65-F5344CB8AC3E}">
        <p14:creationId xmlns:p14="http://schemas.microsoft.com/office/powerpoint/2010/main" val="2533679898"/>
      </p:ext>
    </p:extLst>
  </p:cSld>
  <p:clrMapOvr>
    <a:masterClrMapping/>
  </p:clrMapOvr>
  <p:transition spd="slow" advClick="0" advTm="12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87BA1C-AE81-2247-92C4-200B94FF5A85}"/>
              </a:ext>
            </a:extLst>
          </p:cNvPr>
          <p:cNvPicPr>
            <a:picLocks noChangeAspect="1"/>
          </p:cNvPicPr>
          <p:nvPr/>
        </p:nvPicPr>
        <p:blipFill rotWithShape="1">
          <a:blip r:embed="rId3"/>
          <a:srcRect l="4948" t="6351" r="4759" b="4888"/>
          <a:stretch/>
        </p:blipFill>
        <p:spPr>
          <a:xfrm>
            <a:off x="457200" y="529389"/>
            <a:ext cx="8229600" cy="6247544"/>
          </a:xfrm>
          <a:prstGeom prst="rect">
            <a:avLst/>
          </a:prstGeom>
          <a:ln w="28575">
            <a:solidFill>
              <a:srgbClr val="7030A0"/>
            </a:solidFill>
          </a:ln>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7804C1EA-2097-8D4C-8E58-3237852C14DE}"/>
              </a:ext>
            </a:extLst>
          </p:cNvPr>
          <p:cNvSpPr txBox="1">
            <a:spLocks/>
          </p:cNvSpPr>
          <p:nvPr/>
        </p:nvSpPr>
        <p:spPr>
          <a:xfrm>
            <a:off x="0" y="0"/>
            <a:ext cx="9144000" cy="529389"/>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r>
              <a:rPr lang="en-US" sz="3600" dirty="0">
                <a:latin typeface="Arial" panose="020B0604020202020204" pitchFamily="34" charset="0"/>
                <a:cs typeface="Arial" panose="020B0604020202020204" pitchFamily="34" charset="0"/>
              </a:rPr>
              <a:t>Complicated Tsunami from a Relatively Simple Earthquake</a:t>
            </a:r>
          </a:p>
        </p:txBody>
      </p:sp>
    </p:spTree>
    <p:extLst>
      <p:ext uri="{BB962C8B-B14F-4D97-AF65-F5344CB8AC3E}">
        <p14:creationId xmlns:p14="http://schemas.microsoft.com/office/powerpoint/2010/main" val="1905126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Box 15"/>
          <p:cNvSpPr txBox="1">
            <a:spLocks noChangeArrowheads="1"/>
          </p:cNvSpPr>
          <p:nvPr/>
        </p:nvSpPr>
        <p:spPr bwMode="auto">
          <a:xfrm>
            <a:off x="4303777" y="6201532"/>
            <a:ext cx="51482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1400" i="1" dirty="0">
                <a:latin typeface="Arial" charset="0"/>
              </a:rPr>
              <a:t>USGS Estimated shaking Intensity from M 7.1 Earthquake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9017" y="693796"/>
            <a:ext cx="4944165" cy="5496692"/>
          </a:xfrm>
          <a:prstGeom prst="rect">
            <a:avLst/>
          </a:prstGeom>
        </p:spPr>
      </p:pic>
      <p:sp>
        <p:nvSpPr>
          <p:cNvPr id="12" name="Title 1">
            <a:extLst>
              <a:ext uri="{FF2B5EF4-FFF2-40B4-BE49-F238E27FC236}">
                <a16:creationId xmlns:a16="http://schemas.microsoft.com/office/drawing/2014/main" id="{8B0F102D-55E0-7146-9DAB-BC4D41C70081}"/>
              </a:ext>
            </a:extLst>
          </p:cNvPr>
          <p:cNvSpPr txBox="1">
            <a:spLocks/>
          </p:cNvSpPr>
          <p:nvPr/>
        </p:nvSpPr>
        <p:spPr>
          <a:xfrm>
            <a:off x="0" y="0"/>
            <a:ext cx="9144000" cy="68275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660066"/>
                </a:solidFill>
                <a:latin typeface="Comic Sans MS"/>
                <a:ea typeface="+mj-ea"/>
                <a:cs typeface="Comic Sans MS"/>
              </a:defRPr>
            </a:lvl1pPr>
          </a:lstStyle>
          <a:p>
            <a:r>
              <a:rPr lang="en-US" sz="3600" dirty="0">
                <a:latin typeface="Arial" panose="020B0604020202020204" pitchFamily="34" charset="0"/>
                <a:cs typeface="Arial" panose="020B0604020202020204" pitchFamily="34" charset="0"/>
              </a:rPr>
              <a:t>Jan 24, 2016 Magnitude 7.1 Pedro Bay</a:t>
            </a:r>
          </a:p>
        </p:txBody>
      </p:sp>
      <p:sp>
        <p:nvSpPr>
          <p:cNvPr id="13" name="TextBox 15">
            <a:extLst>
              <a:ext uri="{FF2B5EF4-FFF2-40B4-BE49-F238E27FC236}">
                <a16:creationId xmlns:a16="http://schemas.microsoft.com/office/drawing/2014/main" id="{7DF29048-2A2A-EA48-97DE-AEAE034D751A}"/>
              </a:ext>
            </a:extLst>
          </p:cNvPr>
          <p:cNvSpPr txBox="1">
            <a:spLocks noChangeArrowheads="1"/>
          </p:cNvSpPr>
          <p:nvPr/>
        </p:nvSpPr>
        <p:spPr bwMode="auto">
          <a:xfrm>
            <a:off x="5449825" y="4475795"/>
            <a:ext cx="3435342" cy="923330"/>
          </a:xfrm>
          <a:prstGeom prst="rect">
            <a:avLst/>
          </a:prstGeom>
          <a:solidFill>
            <a:srgbClr val="6D96D8"/>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1800" i="1" dirty="0">
                <a:solidFill>
                  <a:srgbClr val="FFFF00"/>
                </a:solidFill>
                <a:latin typeface="Arial" panose="020B0604020202020204" pitchFamily="34" charset="0"/>
                <a:cs typeface="Arial" panose="020B0604020202020204" pitchFamily="34" charset="0"/>
              </a:rPr>
              <a:t>Moderate to strong shaking from this earthquake was felt within 150 km of epicenter.</a:t>
            </a:r>
          </a:p>
        </p:txBody>
      </p:sp>
      <p:sp>
        <p:nvSpPr>
          <p:cNvPr id="2" name="TextBox 1">
            <a:extLst>
              <a:ext uri="{FF2B5EF4-FFF2-40B4-BE49-F238E27FC236}">
                <a16:creationId xmlns:a16="http://schemas.microsoft.com/office/drawing/2014/main" id="{B32B4AEF-66C4-8F47-B0A0-1447973CA0C3}"/>
              </a:ext>
            </a:extLst>
          </p:cNvPr>
          <p:cNvSpPr txBox="1"/>
          <p:nvPr/>
        </p:nvSpPr>
        <p:spPr>
          <a:xfrm>
            <a:off x="128017" y="1182586"/>
            <a:ext cx="4267200" cy="3293209"/>
          </a:xfrm>
          <a:prstGeom prst="rect">
            <a:avLst/>
          </a:prstGeom>
          <a:noFill/>
        </p:spPr>
        <p:txBody>
          <a:bodyPr wrap="square" rtlCol="0">
            <a:spAutoFit/>
          </a:bodyPr>
          <a:lstStyle/>
          <a:p>
            <a:r>
              <a:rPr lang="en-US" sz="2000" dirty="0">
                <a:solidFill>
                  <a:srgbClr val="5B005B"/>
                </a:solidFill>
                <a:latin typeface="Arial" panose="020B0604020202020204" pitchFamily="34" charset="0"/>
                <a:cs typeface="Arial" panose="020B0604020202020204" pitchFamily="34" charset="0"/>
              </a:rPr>
              <a:t>Depth = 127.8 km (79.4 miles). </a:t>
            </a:r>
            <a:br>
              <a:rPr lang="en-US" sz="2400" dirty="0">
                <a:solidFill>
                  <a:srgbClr val="5B005B"/>
                </a:solidFill>
                <a:latin typeface="Arial" panose="020B0604020202020204" pitchFamily="34" charset="0"/>
                <a:cs typeface="Arial" panose="020B0604020202020204" pitchFamily="34" charset="0"/>
              </a:rPr>
            </a:br>
            <a:br>
              <a:rPr lang="en-US" sz="2400" dirty="0">
                <a:solidFill>
                  <a:srgbClr val="5B005B"/>
                </a:solidFill>
                <a:latin typeface="Arial" panose="020B0604020202020204" pitchFamily="34" charset="0"/>
                <a:cs typeface="Arial" panose="020B0604020202020204" pitchFamily="34" charset="0"/>
              </a:rPr>
            </a:br>
            <a:r>
              <a:rPr lang="en-US" sz="2000" dirty="0">
                <a:solidFill>
                  <a:srgbClr val="5B005B"/>
                </a:solidFill>
                <a:latin typeface="Arial" panose="020B0604020202020204" pitchFamily="34" charset="0"/>
                <a:cs typeface="Arial" panose="020B0604020202020204" pitchFamily="34" charset="0"/>
              </a:rPr>
              <a:t>Ground shaking would have been more severe if the earthquake had occurred at shallower depth.</a:t>
            </a:r>
          </a:p>
          <a:p>
            <a:endParaRPr lang="en-US" sz="2000" dirty="0">
              <a:solidFill>
                <a:srgbClr val="5B005B"/>
              </a:solidFill>
              <a:latin typeface="Arial" panose="020B0604020202020204" pitchFamily="34" charset="0"/>
              <a:cs typeface="Arial" panose="020B0604020202020204" pitchFamily="34" charset="0"/>
            </a:endParaRPr>
          </a:p>
          <a:p>
            <a:r>
              <a:rPr lang="en-US" sz="2000" dirty="0">
                <a:solidFill>
                  <a:srgbClr val="5B005B"/>
                </a:solidFill>
                <a:latin typeface="Arial" panose="020B0604020202020204" pitchFamily="34" charset="0"/>
                <a:cs typeface="Arial" panose="020B0604020202020204" pitchFamily="34" charset="0"/>
              </a:rPr>
              <a:t>No reports of injuries, but four homes lost to natural gas explosions or fire.</a:t>
            </a:r>
          </a:p>
          <a:p>
            <a:endParaRPr lang="en-US" sz="2400" dirty="0">
              <a:solidFill>
                <a:srgbClr val="5B00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9178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18073</TotalTime>
  <Words>4180</Words>
  <Application>Microsoft Macintosh PowerPoint</Application>
  <PresentationFormat>On-screen Show (4:3)</PresentationFormat>
  <Paragraphs>368</Paragraphs>
  <Slides>42</Slides>
  <Notes>41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Comic Sans MS</vt:lpstr>
      <vt:lpstr>Times New Roman</vt:lpstr>
      <vt:lpstr>Office Theme</vt:lpstr>
      <vt:lpstr>Alaska Earthquakes  &amp; Tsunami</vt:lpstr>
      <vt:lpstr>PowerPoint Presentation</vt:lpstr>
      <vt:lpstr>PowerPoint Presentation</vt:lpstr>
      <vt:lpstr>PowerPoint Presentation</vt:lpstr>
      <vt:lpstr>PowerPoint Presentation</vt:lpstr>
      <vt:lpstr>Alaska Seismicity</vt:lpstr>
      <vt:lpstr>PowerPoint Presentation</vt:lpstr>
      <vt:lpstr>PowerPoint Presentation</vt:lpstr>
      <vt:lpstr>PowerPoint Presentation</vt:lpstr>
      <vt:lpstr>Cross Section Through Anchorage</vt:lpstr>
      <vt:lpstr>Denali 2002 Crustal Fault Earthquake</vt:lpstr>
      <vt:lpstr>Denali 2002 Foreshock, Mainshock, Aftershocks</vt:lpstr>
      <vt:lpstr>Denali 2002 Earthquake Effects</vt:lpstr>
      <vt:lpstr>PowerPoint Presentation</vt:lpstr>
      <vt:lpstr>Alaska Earthquake Hazard Map</vt:lpstr>
      <vt:lpstr>PowerPoint Presentation</vt:lpstr>
      <vt:lpstr>PowerPoint Presentation</vt:lpstr>
      <vt:lpstr>Alaska GPS Challenges</vt:lpstr>
      <vt:lpstr>How GPS location is determined</vt:lpstr>
      <vt:lpstr>Demonstration: Locating Receiver With GPS</vt:lpstr>
      <vt:lpstr>PowerPoint Presentation</vt:lpstr>
      <vt:lpstr>PowerPoint Presentation</vt:lpstr>
      <vt:lpstr>PowerPoint Presentation</vt:lpstr>
      <vt:lpstr>PowerPoint Presentation</vt:lpstr>
      <vt:lpstr>PowerPoint Presentation</vt:lpstr>
      <vt:lpstr>Role of GPS in Earthquake Early Warning</vt:lpstr>
      <vt:lpstr>Prince William Sound</vt:lpstr>
      <vt:lpstr>Prince William Sound Cross Section</vt:lpstr>
      <vt:lpstr>PowerPoint Presentation</vt:lpstr>
      <vt:lpstr>A Fountain of Information on Effects of 1964 Earthquake &amp; Tsunami on Communities</vt:lpstr>
      <vt:lpstr>PowerPoint Presentation</vt:lpstr>
      <vt:lpstr>March 27, 1964 Tides in Resurrection Bay</vt:lpstr>
      <vt:lpstr>Seward Coseismic Subsidence</vt:lpstr>
      <vt:lpstr>Seward Before &amp; After March 27, 1964</vt:lpstr>
      <vt:lpstr>Seward 1964 Landslides</vt:lpstr>
      <vt:lpstr>Tectonic Tsunami</vt:lpstr>
      <vt:lpstr>Whittier After 1964 Tsunami</vt:lpstr>
      <vt:lpstr>Whittier 1964 Landslides</vt:lpstr>
      <vt:lpstr>Modeled Landslide-Generated Tsunami in Whittier</vt:lpstr>
      <vt:lpstr>Modeled Tectonic Tsunami at Whittier</vt:lpstr>
      <vt:lpstr>PowerPoint Presentation</vt:lpstr>
      <vt:lpstr>PowerPoint Presentation</vt:lpstr>
    </vt:vector>
  </TitlesOfParts>
  <Company>U of Portland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Butler</dc:creator>
  <cp:lastModifiedBy>Pickering_Jennifer</cp:lastModifiedBy>
  <cp:revision>471</cp:revision>
  <cp:lastPrinted>2015-08-04T05:31:16Z</cp:lastPrinted>
  <dcterms:created xsi:type="dcterms:W3CDTF">2013-05-19T20:29:33Z</dcterms:created>
  <dcterms:modified xsi:type="dcterms:W3CDTF">2022-09-28T17:16:56Z</dcterms:modified>
</cp:coreProperties>
</file>